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handoutMasterIdLst>
    <p:handoutMasterId r:id="rId33"/>
  </p:handoutMasterIdLst>
  <p:sldIdLst>
    <p:sldId id="256" r:id="rId2"/>
    <p:sldId id="257" r:id="rId3"/>
    <p:sldId id="260" r:id="rId4"/>
    <p:sldId id="263" r:id="rId5"/>
    <p:sldId id="269" r:id="rId6"/>
    <p:sldId id="266" r:id="rId7"/>
    <p:sldId id="268" r:id="rId8"/>
    <p:sldId id="303" r:id="rId9"/>
    <p:sldId id="261" r:id="rId10"/>
    <p:sldId id="262" r:id="rId11"/>
    <p:sldId id="283" r:id="rId12"/>
    <p:sldId id="276" r:id="rId13"/>
    <p:sldId id="305" r:id="rId14"/>
    <p:sldId id="316" r:id="rId15"/>
    <p:sldId id="309" r:id="rId16"/>
    <p:sldId id="314" r:id="rId17"/>
    <p:sldId id="315" r:id="rId18"/>
    <p:sldId id="307" r:id="rId19"/>
    <p:sldId id="313" r:id="rId20"/>
    <p:sldId id="310" r:id="rId21"/>
    <p:sldId id="306" r:id="rId22"/>
    <p:sldId id="311" r:id="rId23"/>
    <p:sldId id="312" r:id="rId24"/>
    <p:sldId id="304" r:id="rId25"/>
    <p:sldId id="317" r:id="rId26"/>
    <p:sldId id="296" r:id="rId27"/>
    <p:sldId id="298" r:id="rId28"/>
    <p:sldId id="290" r:id="rId29"/>
    <p:sldId id="308" r:id="rId30"/>
    <p:sldId id="30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000" autoAdjust="0"/>
  </p:normalViewPr>
  <p:slideViewPr>
    <p:cSldViewPr>
      <p:cViewPr varScale="1">
        <p:scale>
          <a:sx n="52" d="100"/>
          <a:sy n="52" d="100"/>
        </p:scale>
        <p:origin x="-2328"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684D81-08D1-4BA8-B376-C727BA094AE4}" type="datetimeFigureOut">
              <a:rPr lang="en-US" smtClean="0"/>
              <a:t>6/25/2013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A4E974-8905-425A-B8E4-71DAB91734DF}" type="slidenum">
              <a:rPr lang="en-US" smtClean="0"/>
              <a:t>‹#›</a:t>
            </a:fld>
            <a:endParaRPr lang="en-US"/>
          </a:p>
        </p:txBody>
      </p:sp>
    </p:spTree>
    <p:extLst>
      <p:ext uri="{BB962C8B-B14F-4D97-AF65-F5344CB8AC3E}">
        <p14:creationId xmlns:p14="http://schemas.microsoft.com/office/powerpoint/2010/main" val="1201387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B171A-1F3A-4D28-86C8-B3449C432649}" type="datetimeFigureOut">
              <a:rPr lang="en-US" smtClean="0"/>
              <a:t>6/25/2013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6789F0-1617-4B30-B1A6-EA958E4ADA72}" type="slidenum">
              <a:rPr lang="en-US" smtClean="0"/>
              <a:t>‹#›</a:t>
            </a:fld>
            <a:endParaRPr lang="en-US"/>
          </a:p>
        </p:txBody>
      </p:sp>
    </p:spTree>
    <p:extLst>
      <p:ext uri="{BB962C8B-B14F-4D97-AF65-F5344CB8AC3E}">
        <p14:creationId xmlns:p14="http://schemas.microsoft.com/office/powerpoint/2010/main" val="317860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Welcome</a:t>
            </a:r>
            <a:r>
              <a:rPr lang="en-US" sz="1000" baseline="0" dirty="0" smtClean="0"/>
              <a:t> to the Just-in-Time training for FRMAC Field Teams.  This training will focus on “Field Monitoring Instrumentation.”</a:t>
            </a:r>
          </a:p>
          <a:p>
            <a:endParaRPr lang="en-US" sz="1000" baseline="0" dirty="0" smtClean="0"/>
          </a:p>
          <a:p>
            <a:r>
              <a:rPr lang="en-US" sz="1000" baseline="0" dirty="0" smtClean="0"/>
              <a:t>It is assumed that everyone taking this training has some experience with radiological field monitoring equipment such as GM-tubes, Geiger counters, or pancake probes.  During this training module, we will introduce you to the instruments that you will use as a member of the FRMAC Field Team.  After completing this presentation, you will have an opportunity to handle the instruments and ask questions.</a:t>
            </a:r>
            <a:endParaRPr lang="en-US" sz="100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1</a:t>
            </a:fld>
            <a:endParaRPr lang="en-US"/>
          </a:p>
        </p:txBody>
      </p:sp>
    </p:spTree>
    <p:extLst>
      <p:ext uri="{BB962C8B-B14F-4D97-AF65-F5344CB8AC3E}">
        <p14:creationId xmlns:p14="http://schemas.microsoft.com/office/powerpoint/2010/main" val="106174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Canberra Emergency Response </a:t>
            </a:r>
            <a:r>
              <a:rPr lang="en-US" sz="1000" baseline="0" dirty="0" smtClean="0"/>
              <a:t>Kit is manufactured by Canberra and includes a multi-function survey meter with two built-in Geiger-Mueller (GM) detectors and a beta window; it also includes three external probes for measuring alpha, beta, and gamma radiation.  The kit comes with a hard case that has shaped padding for all the components and connectors.</a:t>
            </a:r>
          </a:p>
          <a:p>
            <a:endParaRPr lang="en-US" sz="1000" baseline="0" dirty="0" smtClean="0"/>
          </a:p>
          <a:p>
            <a:r>
              <a:rPr lang="en-US" sz="1000" baseline="0" dirty="0" smtClean="0"/>
              <a:t>Prior to actually being dispatched into the field, you will need to perform pre-operational checks, such as making sure all the parts are in the kit and there is no physical damage to any of the equipment.  You will also need to perform quality control checks on your instruments, such as determining normal background response and source response or quality control source checks.</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10</a:t>
            </a:fld>
            <a:endParaRPr lang="en-US"/>
          </a:p>
        </p:txBody>
      </p:sp>
    </p:spTree>
    <p:extLst>
      <p:ext uri="{BB962C8B-B14F-4D97-AF65-F5344CB8AC3E}">
        <p14:creationId xmlns:p14="http://schemas.microsoft.com/office/powerpoint/2010/main" val="248939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Instead of just talking about the Canberra Emergency Response Kit and how to do the pre-deployment checks, let’s watch as our Field Team introduces</a:t>
            </a:r>
            <a:r>
              <a:rPr lang="en-US" sz="1200" baseline="0" dirty="0" smtClean="0">
                <a:solidFill>
                  <a:srgbClr val="FF0000"/>
                </a:solidFill>
              </a:rPr>
              <a:t> you to the equipment and checks necessary.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{INSTRUCTOR NOTE:  Minimize this PPT.  Run the video: “Intro to Instrumentation.”  The video is ~18 minutes long.}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806789F0-1617-4B30-B1A6-EA958E4ADA72}" type="slidenum">
              <a:rPr lang="en-US" smtClean="0"/>
              <a:t>11</a:t>
            </a:fld>
            <a:endParaRPr lang="en-US"/>
          </a:p>
        </p:txBody>
      </p:sp>
    </p:spTree>
    <p:extLst>
      <p:ext uri="{BB962C8B-B14F-4D97-AF65-F5344CB8AC3E}">
        <p14:creationId xmlns:p14="http://schemas.microsoft.com/office/powerpoint/2010/main" val="413595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&lt;After answering questions, take a short break.&gt;</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12</a:t>
            </a:fld>
            <a:endParaRPr lang="en-US"/>
          </a:p>
        </p:txBody>
      </p:sp>
    </p:spTree>
    <p:extLst>
      <p:ext uri="{BB962C8B-B14F-4D97-AF65-F5344CB8AC3E}">
        <p14:creationId xmlns:p14="http://schemas.microsoft.com/office/powerpoint/2010/main" val="294856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are familiar with the Canberra</a:t>
            </a:r>
            <a:r>
              <a:rPr lang="en-US" baseline="0" dirty="0" smtClean="0"/>
              <a:t> Emergency Response Kit survey meter and probes, let’s look at how monitoring is performed for each of our radiation types.</a:t>
            </a:r>
          </a:p>
          <a:p>
            <a:endParaRPr lang="en-US" baseline="0" dirty="0" smtClean="0"/>
          </a:p>
          <a:p>
            <a:r>
              <a:rPr lang="en-US" baseline="0" dirty="0" smtClean="0"/>
              <a:t>In next four videos, we will see how to monitor for each of the three types of radiation with the ADM-300 survey meter and with each of the three external probes. </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13</a:t>
            </a:fld>
            <a:endParaRPr lang="en-US"/>
          </a:p>
        </p:txBody>
      </p:sp>
    </p:spTree>
    <p:extLst>
      <p:ext uri="{BB962C8B-B14F-4D97-AF65-F5344CB8AC3E}">
        <p14:creationId xmlns:p14="http://schemas.microsoft.com/office/powerpoint/2010/main" val="100741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Beta-gamma monitoring may be performed using the ADM-300 with its internal probes.  One probe is an end-window Geiger-Mueller, or GM, detector; the other is a GM detector used for higher levels of radiation.  The detector should be within ½ inch of the surface of the object that you are surveying; or, the survey meter may be used to take an area survey – normally taken at ~ 1 meter or 3 feet from the ground (about waist level).  The normal survey units when using the ADM-300 are dependent on whether you are measuring dose or dose rate and will indicate either </a:t>
            </a:r>
            <a:r>
              <a:rPr lang="en-US" baseline="0" dirty="0" err="1" smtClean="0"/>
              <a:t>microRoentgens</a:t>
            </a:r>
            <a:r>
              <a:rPr lang="en-US" baseline="0" dirty="0" smtClean="0"/>
              <a:t>, </a:t>
            </a:r>
            <a:r>
              <a:rPr lang="en-US" baseline="0" dirty="0" err="1" smtClean="0"/>
              <a:t>milliRoentgens</a:t>
            </a:r>
            <a:r>
              <a:rPr lang="en-US" baseline="0" dirty="0" smtClean="0"/>
              <a:t>, or Roentgens or those dose units per hour.  The meter is auto-ranging; therefore, you will need to record the appropriate units.  With the beta window open, you also have the ability to DETECT beta particles; however, you cannot quantify the amount of beta radiation.  Normally, you will be looking for the difference between the open window and closed window readings to indicate the presence of beta-emitting radionuclides.</a:t>
            </a:r>
          </a:p>
          <a:p>
            <a:endParaRPr lang="en-US" baseline="0" dirty="0" smtClean="0"/>
          </a:p>
          <a:p>
            <a:r>
              <a:rPr lang="en-US" baseline="0" dirty="0" smtClean="0"/>
              <a:t>As we indicated in the video for “</a:t>
            </a:r>
            <a:r>
              <a:rPr lang="en-US" dirty="0" smtClean="0"/>
              <a:t>Introduction, Pre-Operational and Quality Control Checks,” </a:t>
            </a:r>
            <a:r>
              <a:rPr lang="en-US" sz="1200" kern="1200" dirty="0" smtClean="0">
                <a:solidFill>
                  <a:schemeClr val="tx1"/>
                </a:solidFill>
                <a:effectLst/>
                <a:latin typeface="+mn-lt"/>
                <a:ea typeface="+mn-ea"/>
                <a:cs typeface="+mn-cs"/>
              </a:rPr>
              <a:t>the most likely sources of beta and gamma radiation are fission and activation products such as iodine-131 or cesium-137 or activation products such as cobalt-60 or manganese-54.</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Accidents likely to result in the release of fission or activation products include nuclear power plant accidents, nuclear weapons detonations, criticality accidents, and accidents involving spent nuclear fuel.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14</a:t>
            </a:fld>
            <a:endParaRPr lang="en-US"/>
          </a:p>
        </p:txBody>
      </p:sp>
    </p:spTree>
    <p:extLst>
      <p:ext uri="{BB962C8B-B14F-4D97-AF65-F5344CB8AC3E}">
        <p14:creationId xmlns:p14="http://schemas.microsoft.com/office/powerpoint/2010/main" val="90210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watch as</a:t>
            </a:r>
            <a:r>
              <a:rPr lang="en-US" dirty="0" smtClean="0"/>
              <a:t> our Field Team demonstrates ground level beta-gamma monitoring.</a:t>
            </a:r>
          </a:p>
          <a:p>
            <a:endParaRPr lang="en-US" dirty="0" smtClean="0"/>
          </a:p>
          <a:p>
            <a:r>
              <a:rPr lang="en-US" dirty="0" smtClean="0"/>
              <a:t>First, our Survey</a:t>
            </a:r>
            <a:r>
              <a:rPr lang="en-US" baseline="0" dirty="0" smtClean="0"/>
              <a:t> Technician took a survey with the beta window open; then, he repeated the survey with the beta window closed.</a:t>
            </a:r>
          </a:p>
          <a:p>
            <a:endParaRPr lang="en-US" baseline="0" dirty="0" smtClean="0"/>
          </a:p>
          <a:p>
            <a:r>
              <a:rPr lang="en-US" baseline="0" dirty="0" smtClean="0"/>
              <a:t>The Technician will repeat these activities with the detector held at about 1 meter, or at waist level, from the ground.</a:t>
            </a:r>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15</a:t>
            </a:fld>
            <a:endParaRPr lang="en-US"/>
          </a:p>
        </p:txBody>
      </p:sp>
    </p:spTree>
    <p:extLst>
      <p:ext uri="{BB962C8B-B14F-4D97-AF65-F5344CB8AC3E}">
        <p14:creationId xmlns:p14="http://schemas.microsoft.com/office/powerpoint/2010/main" val="300422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survey measurements are taken, the team records the measurements on the Field Monitoring Log.  Here we show you all the measurements taken with the ADM-300 including the closed and open window measurements at waist level and at ground level.</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16</a:t>
            </a:fld>
            <a:endParaRPr lang="en-US"/>
          </a:p>
        </p:txBody>
      </p:sp>
    </p:spTree>
    <p:extLst>
      <p:ext uri="{BB962C8B-B14F-4D97-AF65-F5344CB8AC3E}">
        <p14:creationId xmlns:p14="http://schemas.microsoft.com/office/powerpoint/2010/main" val="172218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Beta-gamma monitoring may also be performed using the BGP-100 Beta-Gamma Probe.  This probe is an end-window Geiger-Mueller detector identical to the internal detectors of the ADM-300 survey meter.  Therefore, the survey distance, rate, and units are the same as for the ADM-300 without an external probe.</a:t>
            </a:r>
          </a:p>
        </p:txBody>
      </p:sp>
      <p:sp>
        <p:nvSpPr>
          <p:cNvPr id="4" name="Slide Number Placeholder 3"/>
          <p:cNvSpPr>
            <a:spLocks noGrp="1"/>
          </p:cNvSpPr>
          <p:nvPr>
            <p:ph type="sldNum" sz="quarter" idx="10"/>
          </p:nvPr>
        </p:nvSpPr>
        <p:spPr/>
        <p:txBody>
          <a:bodyPr/>
          <a:lstStyle/>
          <a:p>
            <a:fld id="{806789F0-1617-4B30-B1A6-EA958E4ADA72}" type="slidenum">
              <a:rPr lang="en-US" smtClean="0"/>
              <a:t>17</a:t>
            </a:fld>
            <a:endParaRPr lang="en-US"/>
          </a:p>
        </p:txBody>
      </p:sp>
    </p:spTree>
    <p:extLst>
      <p:ext uri="{BB962C8B-B14F-4D97-AF65-F5344CB8AC3E}">
        <p14:creationId xmlns:p14="http://schemas.microsoft.com/office/powerpoint/2010/main" val="145050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watch our Field Team demonstrate beta-gamma monitoring using the BGP-100 probe.  </a:t>
            </a:r>
          </a:p>
          <a:p>
            <a:endParaRPr lang="en-US" dirty="0" smtClean="0"/>
          </a:p>
          <a:p>
            <a:r>
              <a:rPr lang="en-US" dirty="0" smtClean="0"/>
              <a:t>The advantage to using the separate BGP-100 probe is that it is easier</a:t>
            </a:r>
            <a:r>
              <a:rPr lang="en-US" baseline="0" dirty="0" smtClean="0"/>
              <a:t> to hold it at waist level and you can also survey equipment as shown in this video.</a:t>
            </a:r>
          </a:p>
          <a:p>
            <a:endParaRPr lang="en-US" baseline="0" dirty="0" smtClean="0"/>
          </a:p>
          <a:p>
            <a:r>
              <a:rPr lang="en-US" baseline="0" dirty="0" smtClean="0"/>
              <a:t>Also, notice that the technician took an open window survey and then a closed window survey.</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18</a:t>
            </a:fld>
            <a:endParaRPr lang="en-US"/>
          </a:p>
        </p:txBody>
      </p:sp>
    </p:spTree>
    <p:extLst>
      <p:ext uri="{BB962C8B-B14F-4D97-AF65-F5344CB8AC3E}">
        <p14:creationId xmlns:p14="http://schemas.microsoft.com/office/powerpoint/2010/main" val="300422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each measurement is taken, it is included on the same Field</a:t>
            </a:r>
            <a:r>
              <a:rPr lang="en-US" baseline="0" dirty="0" smtClean="0"/>
              <a:t> Monitoring Log form.  Here, we have added the measurements taken with the BGP-100 probe.</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19</a:t>
            </a:fld>
            <a:endParaRPr lang="en-US"/>
          </a:p>
        </p:txBody>
      </p:sp>
    </p:spTree>
    <p:extLst>
      <p:ext uri="{BB962C8B-B14F-4D97-AF65-F5344CB8AC3E}">
        <p14:creationId xmlns:p14="http://schemas.microsoft.com/office/powerpoint/2010/main" val="209618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some basic background…FRMAC is the Federal Radiological Monitoring and Assessment Center and is responsible for coordinating all environmental radiological monitoring, sampling, and assessment activities for the response of federal agencies to a major radiological incident.  FRMAC works closely with the state, tribal,</a:t>
            </a:r>
            <a:r>
              <a:rPr lang="en-US" sz="1000" baseline="0" dirty="0" smtClean="0"/>
              <a:t> and </a:t>
            </a:r>
            <a:r>
              <a:rPr lang="en-US" sz="1000" dirty="0" smtClean="0"/>
              <a:t>local response organizations to ensure smooth integration of their resources with the FRMAC if they so choose to combine resources.</a:t>
            </a:r>
          </a:p>
          <a:p>
            <a:endParaRPr lang="en-US" sz="1000" dirty="0" smtClean="0"/>
          </a:p>
          <a:p>
            <a:r>
              <a:rPr lang="en-US" sz="1000" dirty="0" smtClean="0"/>
              <a:t>Let’s define </a:t>
            </a:r>
            <a:r>
              <a:rPr lang="en-US" sz="1000" baseline="0" dirty="0" smtClean="0"/>
              <a:t>these three activities:</a:t>
            </a:r>
          </a:p>
          <a:p>
            <a:endParaRPr lang="en-US" sz="1000" baseline="0" dirty="0" smtClean="0"/>
          </a:p>
          <a:p>
            <a:r>
              <a:rPr lang="en-US" sz="1000" baseline="0" dirty="0" smtClean="0"/>
              <a:t>&lt;CLICK&gt; Monitoring is the use of detection equipment to determine the levels of radiation in the environment.  For example, you may use a survey meter to determine the </a:t>
            </a:r>
            <a:r>
              <a:rPr lang="en-US" sz="1000" baseline="0" dirty="0" err="1" smtClean="0"/>
              <a:t>milliRoentgens</a:t>
            </a:r>
            <a:r>
              <a:rPr lang="en-US" sz="1000" baseline="0" dirty="0" smtClean="0"/>
              <a:t> per hour (</a:t>
            </a:r>
            <a:r>
              <a:rPr lang="en-US" sz="1000" baseline="0" dirty="0" err="1" smtClean="0"/>
              <a:t>mR</a:t>
            </a:r>
            <a:r>
              <a:rPr lang="en-US" sz="1000" baseline="0" dirty="0" smtClean="0"/>
              <a:t>/</a:t>
            </a:r>
            <a:r>
              <a:rPr lang="en-US" sz="1000" baseline="0" dirty="0" err="1" smtClean="0"/>
              <a:t>hr</a:t>
            </a:r>
            <a:r>
              <a:rPr lang="en-US" sz="1000" baseline="0" dirty="0" smtClean="0"/>
              <a:t>) at a location.  Another word frequently used for this term is “surveying.”  We also monitor, or survey, objects or people to determine the amount of radioactivity that may be contaminating the objects or people.  The units may be in counts per minute (</a:t>
            </a:r>
            <a:r>
              <a:rPr lang="en-US" sz="1000" baseline="0" dirty="0" err="1" smtClean="0"/>
              <a:t>cpm</a:t>
            </a:r>
            <a:r>
              <a:rPr lang="en-US" sz="1000" baseline="0" dirty="0" smtClean="0"/>
              <a:t>) or </a:t>
            </a:r>
            <a:r>
              <a:rPr lang="en-US" sz="1000" baseline="0" dirty="0" err="1" smtClean="0"/>
              <a:t>picoCurie</a:t>
            </a:r>
            <a:r>
              <a:rPr lang="en-US" sz="1000" baseline="0" dirty="0" smtClean="0"/>
              <a:t> per square centimeter (pCi/cm</a:t>
            </a:r>
            <a:r>
              <a:rPr lang="en-US" sz="1000" baseline="30000" dirty="0" smtClean="0"/>
              <a:t>2</a:t>
            </a:r>
            <a:r>
              <a:rPr lang="en-US" sz="1000" baseline="0" dirty="0" smtClean="0"/>
              <a:t>).</a:t>
            </a:r>
          </a:p>
          <a:p>
            <a:endParaRPr lang="en-US" sz="1000" baseline="0" dirty="0" smtClean="0"/>
          </a:p>
          <a:p>
            <a:r>
              <a:rPr lang="en-US" sz="1000" baseline="0" dirty="0" smtClean="0"/>
              <a:t>&lt;CLICK&gt; Sampling is the collection of representative environmental media to determine the extent of contaminant deposition on or in soil, water, air, and vegetation.  For example, you may take a soil sample at a location to determine if that area is contaminated with radioactive material.</a:t>
            </a:r>
          </a:p>
          <a:p>
            <a:endParaRPr lang="en-US" sz="1000" baseline="0" dirty="0" smtClean="0"/>
          </a:p>
          <a:p>
            <a:r>
              <a:rPr lang="en-US" sz="1000" baseline="0" dirty="0" smtClean="0"/>
              <a:t>&lt;CLICK&gt; Assessment is the evaluation and interpretation of information to develop a basis for making decisions.  For example, this is the function that analyzes that soil sample or survey measurement and evaluates their relation to the EPA’s Protective Action Guides (or PAGs) for evacuation or relocation.</a:t>
            </a:r>
          </a:p>
          <a:p>
            <a:endParaRPr lang="en-US" sz="1000" baseline="0" dirty="0" smtClean="0"/>
          </a:p>
          <a:p>
            <a:r>
              <a:rPr lang="en-US" sz="1000" dirty="0" smtClean="0"/>
              <a:t>&lt;CLICK&gt; This training module concentrates on the monitoring aspect of FRMAC.</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a:t>
            </a:fld>
            <a:endParaRPr lang="en-US"/>
          </a:p>
        </p:txBody>
      </p:sp>
    </p:spTree>
    <p:extLst>
      <p:ext uri="{BB962C8B-B14F-4D97-AF65-F5344CB8AC3E}">
        <p14:creationId xmlns:p14="http://schemas.microsoft.com/office/powerpoint/2010/main" val="394468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Alpha </a:t>
            </a:r>
            <a:r>
              <a:rPr lang="en-US" baseline="0" dirty="0" smtClean="0"/>
              <a:t>contamination monitoring is performed using the AP-100 Alpha Probe.  This probe has a Zinc Sulfide scintillator detector and a 100 square centimeter </a:t>
            </a:r>
            <a:r>
              <a:rPr lang="en-US" baseline="0" dirty="0" err="1" smtClean="0"/>
              <a:t>mylar</a:t>
            </a:r>
            <a:r>
              <a:rPr lang="en-US" baseline="0" dirty="0" smtClean="0"/>
              <a:t> window.  Because alpha particles do not travel very far in air, you must be very close – within ¼ inch – of the surface of the object that you are surveying.  The normal survey units for alpha monitoring are either counts per minute, disintegrations per minute per 100 square centimeters, or </a:t>
            </a:r>
            <a:r>
              <a:rPr lang="en-US" baseline="0" dirty="0" err="1" smtClean="0"/>
              <a:t>microCuries</a:t>
            </a:r>
            <a:r>
              <a:rPr lang="en-US" baseline="0" dirty="0" smtClean="0"/>
              <a:t> per square meter.  You will be told during your pre-briefing which units to use when performing your surveys.</a:t>
            </a:r>
          </a:p>
          <a:p>
            <a:endParaRPr lang="en-US" baseline="0" dirty="0" smtClean="0"/>
          </a:p>
          <a:p>
            <a:r>
              <a:rPr lang="en-US" baseline="0" dirty="0" smtClean="0"/>
              <a:t>As we indicated in the video for “</a:t>
            </a:r>
            <a:r>
              <a:rPr lang="en-US" dirty="0" smtClean="0"/>
              <a:t>Introduction, Pre-Operational and Quality Control Checks,” </a:t>
            </a:r>
            <a:r>
              <a:rPr lang="en-US" sz="1200" kern="1200" dirty="0" smtClean="0">
                <a:solidFill>
                  <a:schemeClr val="tx1"/>
                </a:solidFill>
                <a:effectLst/>
                <a:latin typeface="+mn-lt"/>
                <a:ea typeface="+mn-ea"/>
                <a:cs typeface="+mn-cs"/>
              </a:rPr>
              <a:t>the most likely sources of alpha radiation are isotopes of uranium, plutonium, americium, and other transuranic elements.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Accidents likely to result in the release of alpha-emitting radionuclides include accidents involving un-irradiated fuel, special nuclear materials, and radio-isotopic thermoelectric generators; as well as radiological dispersion devices.</a:t>
            </a:r>
            <a:endParaRPr lang="en-US" dirty="0" smtClean="0"/>
          </a:p>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20</a:t>
            </a:fld>
            <a:endParaRPr lang="en-US"/>
          </a:p>
        </p:txBody>
      </p:sp>
    </p:spTree>
    <p:extLst>
      <p:ext uri="{BB962C8B-B14F-4D97-AF65-F5344CB8AC3E}">
        <p14:creationId xmlns:p14="http://schemas.microsoft.com/office/powerpoint/2010/main" val="1466242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watch as our team demonstrates alpha monitoring of a piece of equipment in the field.</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21</a:t>
            </a:fld>
            <a:endParaRPr lang="en-US"/>
          </a:p>
        </p:txBody>
      </p:sp>
    </p:spTree>
    <p:extLst>
      <p:ext uri="{BB962C8B-B14F-4D97-AF65-F5344CB8AC3E}">
        <p14:creationId xmlns:p14="http://schemas.microsoft.com/office/powerpoint/2010/main" val="300422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have added the alpha probe measurements to our log.</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22</a:t>
            </a:fld>
            <a:endParaRPr lang="en-US"/>
          </a:p>
        </p:txBody>
      </p:sp>
    </p:spTree>
    <p:extLst>
      <p:ext uri="{BB962C8B-B14F-4D97-AF65-F5344CB8AC3E}">
        <p14:creationId xmlns:p14="http://schemas.microsoft.com/office/powerpoint/2010/main" val="364980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Beta contamination monitoring is performed using the BP-100 Beta Probe.  This probe has a thin window pancake Geiger-Mueller detector.  The detector should be within ¼ to ½ inch of the surface of the object that you are surveying.  The normal survey units when using the BP-100 probe are either counts per minute beta, counts per minute beta plus gamma, or </a:t>
            </a:r>
            <a:r>
              <a:rPr lang="en-US" baseline="0" dirty="0" err="1" smtClean="0"/>
              <a:t>microRoentgens</a:t>
            </a:r>
            <a:r>
              <a:rPr lang="en-US" baseline="0" dirty="0" smtClean="0"/>
              <a:t> per hour which is measured using the internal detector in the ADM survey meter.  You will be told during your pre-briefing which units to use when performing your surveys.</a:t>
            </a:r>
          </a:p>
          <a:p>
            <a:endParaRPr lang="en-US" baseline="0" dirty="0" smtClean="0"/>
          </a:p>
          <a:p>
            <a:r>
              <a:rPr lang="en-US" baseline="0" dirty="0" smtClean="0"/>
              <a:t>As we indicated in the video for “</a:t>
            </a:r>
            <a:r>
              <a:rPr lang="en-US" dirty="0" smtClean="0"/>
              <a:t>Introduction, Pre-Operational and Quality Control Checks,” </a:t>
            </a:r>
            <a:r>
              <a:rPr lang="en-US" sz="1200" kern="1200" dirty="0" smtClean="0">
                <a:solidFill>
                  <a:schemeClr val="tx1"/>
                </a:solidFill>
                <a:effectLst/>
                <a:latin typeface="+mn-lt"/>
                <a:ea typeface="+mn-ea"/>
                <a:cs typeface="+mn-cs"/>
              </a:rPr>
              <a:t>the most likely sources of beta radiation are fission and activation products such as iodine-131 or cesium-137 or activation products such as cobalt-60 or manganese-54.</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Accidents likely to result in the release of fission or activation products include nuclear power plant accidents, nuclear weapons detonations, criticality accidents, and accidents involving spent nuclear fuel.</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23</a:t>
            </a:fld>
            <a:endParaRPr lang="en-US"/>
          </a:p>
        </p:txBody>
      </p:sp>
    </p:spTree>
    <p:extLst>
      <p:ext uri="{BB962C8B-B14F-4D97-AF65-F5344CB8AC3E}">
        <p14:creationId xmlns:p14="http://schemas.microsoft.com/office/powerpoint/2010/main" val="3870691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our Field Team will demonstrate beta monitoring on the same piece of equipment as they did the alpha survey on.</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24</a:t>
            </a:fld>
            <a:endParaRPr lang="en-US"/>
          </a:p>
        </p:txBody>
      </p:sp>
    </p:spTree>
    <p:extLst>
      <p:ext uri="{BB962C8B-B14F-4D97-AF65-F5344CB8AC3E}">
        <p14:creationId xmlns:p14="http://schemas.microsoft.com/office/powerpoint/2010/main" val="3004221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pancake</a:t>
            </a:r>
            <a:r>
              <a:rPr lang="en-US" baseline="0" dirty="0" smtClean="0"/>
              <a:t> probe measurements are also added to the form.</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25</a:t>
            </a:fld>
            <a:endParaRPr lang="en-US"/>
          </a:p>
        </p:txBody>
      </p:sp>
    </p:spTree>
    <p:extLst>
      <p:ext uri="{BB962C8B-B14F-4D97-AF65-F5344CB8AC3E}">
        <p14:creationId xmlns:p14="http://schemas.microsoft.com/office/powerpoint/2010/main" val="3886287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26</a:t>
            </a:fld>
            <a:endParaRPr lang="en-US"/>
          </a:p>
        </p:txBody>
      </p:sp>
    </p:spTree>
    <p:extLst>
      <p:ext uri="{BB962C8B-B14F-4D97-AF65-F5344CB8AC3E}">
        <p14:creationId xmlns:p14="http://schemas.microsoft.com/office/powerpoint/2010/main" val="294856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 seen how to perform pre-operational and quality control checks, you will need to prepare</a:t>
            </a:r>
            <a:r>
              <a:rPr lang="en-US" baseline="0" dirty="0" smtClean="0"/>
              <a:t> for dispatch to your surveying or sampling location.  Once at your assigned location, you will have to choose a specific site to perform your surveys or samples.</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27</a:t>
            </a:fld>
            <a:endParaRPr lang="en-US"/>
          </a:p>
        </p:txBody>
      </p:sp>
    </p:spTree>
    <p:extLst>
      <p:ext uri="{BB962C8B-B14F-4D97-AF65-F5344CB8AC3E}">
        <p14:creationId xmlns:p14="http://schemas.microsoft.com/office/powerpoint/2010/main" val="1007411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watch as our Field Team prepare their vehicle, their equipment, and themselves for dispatch</a:t>
            </a:r>
            <a:r>
              <a:rPr lang="en-US" baseline="0" dirty="0" smtClean="0"/>
              <a:t>.  And, then, watch how they choose a specific site to perform their surveys or sampling activities.</a:t>
            </a:r>
          </a:p>
          <a:p>
            <a:endParaRPr lang="en-US" b="1" baseline="0" dirty="0" smtClean="0"/>
          </a:p>
          <a:p>
            <a:r>
              <a:rPr lang="en-US" b="1" baseline="0" dirty="0" smtClean="0"/>
              <a:t>{INSTRUCTOR NOTE:  Minimize this PPT.  Run the video: </a:t>
            </a:r>
            <a:r>
              <a:rPr lang="en-US" b="1" baseline="0" dirty="0" smtClean="0"/>
              <a:t>“Dispatch and Site Selection.”  </a:t>
            </a:r>
            <a:r>
              <a:rPr lang="en-US" b="1" baseline="0" dirty="0" smtClean="0"/>
              <a:t>The video is ~14 minutes long.}</a:t>
            </a:r>
            <a:endParaRPr lang="en-US" dirty="0"/>
          </a:p>
        </p:txBody>
      </p:sp>
      <p:sp>
        <p:nvSpPr>
          <p:cNvPr id="4" name="Slide Number Placeholder 3"/>
          <p:cNvSpPr>
            <a:spLocks noGrp="1"/>
          </p:cNvSpPr>
          <p:nvPr>
            <p:ph type="sldNum" sz="quarter" idx="10"/>
          </p:nvPr>
        </p:nvSpPr>
        <p:spPr/>
        <p:txBody>
          <a:bodyPr/>
          <a:lstStyle/>
          <a:p>
            <a:fld id="{806789F0-1617-4B30-B1A6-EA958E4ADA72}" type="slidenum">
              <a:rPr lang="en-US" smtClean="0"/>
              <a:t>28</a:t>
            </a:fld>
            <a:endParaRPr lang="en-US"/>
          </a:p>
        </p:txBody>
      </p:sp>
    </p:spTree>
    <p:extLst>
      <p:ext uri="{BB962C8B-B14F-4D97-AF65-F5344CB8AC3E}">
        <p14:creationId xmlns:p14="http://schemas.microsoft.com/office/powerpoint/2010/main" val="3004221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29</a:t>
            </a:fld>
            <a:endParaRPr lang="en-US"/>
          </a:p>
        </p:txBody>
      </p:sp>
    </p:spTree>
    <p:extLst>
      <p:ext uri="{BB962C8B-B14F-4D97-AF65-F5344CB8AC3E}">
        <p14:creationId xmlns:p14="http://schemas.microsoft.com/office/powerpoint/2010/main" val="294856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have four main training objectives today.  </a:t>
            </a:r>
          </a:p>
          <a:p>
            <a:endParaRPr lang="en-US" sz="1000" dirty="0" smtClean="0"/>
          </a:p>
          <a:p>
            <a:r>
              <a:rPr lang="en-US" sz="1000" dirty="0" smtClean="0"/>
              <a:t>First, by the end of today’s training and practicum, you will be familiar with the standard radiation survey instruments that you will use as a part of a FRMAC Field Team.</a:t>
            </a:r>
          </a:p>
          <a:p>
            <a:endParaRPr lang="en-US" sz="1000" dirty="0" smtClean="0"/>
          </a:p>
          <a:p>
            <a:r>
              <a:rPr lang="en-US" sz="1000" dirty="0" smtClean="0"/>
              <a:t>&lt;CLICK&gt;</a:t>
            </a:r>
            <a:r>
              <a:rPr lang="en-US" sz="1000" baseline="0" dirty="0" smtClean="0"/>
              <a:t>  You will also be able to perform and document the required pre-operational checks, including quality control checks, on the survey instruments you will be using in the field.</a:t>
            </a:r>
          </a:p>
          <a:p>
            <a:endParaRPr lang="en-US" sz="1000" baseline="0" dirty="0" smtClean="0"/>
          </a:p>
          <a:p>
            <a:r>
              <a:rPr lang="en-US" sz="1000" baseline="0" dirty="0" smtClean="0"/>
              <a:t>&lt;CLICK&gt;  Third, you will also be able to perform and document area surveys.</a:t>
            </a:r>
          </a:p>
          <a:p>
            <a:endParaRPr lang="en-US" sz="1000" baseline="0" dirty="0" smtClean="0"/>
          </a:p>
          <a:p>
            <a:r>
              <a:rPr lang="en-US" sz="1000" baseline="0" dirty="0" smtClean="0"/>
              <a:t>&lt;CLICK&gt;  Finally, you will be able to select an appropriate survey area when sent to a location to survey.</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3</a:t>
            </a:fld>
            <a:endParaRPr lang="en-US"/>
          </a:p>
        </p:txBody>
      </p:sp>
    </p:spTree>
    <p:extLst>
      <p:ext uri="{BB962C8B-B14F-4D97-AF65-F5344CB8AC3E}">
        <p14:creationId xmlns:p14="http://schemas.microsoft.com/office/powerpoint/2010/main" val="2580638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had four objectives today.  </a:t>
            </a:r>
          </a:p>
          <a:p>
            <a:endParaRPr lang="en-US" sz="1000" dirty="0" smtClean="0"/>
          </a:p>
          <a:p>
            <a:r>
              <a:rPr lang="en-US" sz="1000" dirty="0" smtClean="0"/>
              <a:t>First, we wanted to familiarize you with the standard radiation survey instruments that you will use as a part of a FRMAC Field Team.  The type of detection probe you will use is dependent on the type of radiation that you will expect in the field which, in turn, is dependent on the type of event.</a:t>
            </a:r>
          </a:p>
          <a:p>
            <a:endParaRPr lang="en-US" sz="1000" dirty="0" smtClean="0"/>
          </a:p>
          <a:p>
            <a:r>
              <a:rPr lang="en-US" sz="1000" baseline="0" dirty="0" smtClean="0"/>
              <a:t>We taught you how to perform and document the required pre-operational checks, including quality control checks, on those instruments.</a:t>
            </a:r>
          </a:p>
          <a:p>
            <a:endParaRPr lang="en-US" sz="1000" baseline="0" dirty="0" smtClean="0"/>
          </a:p>
          <a:p>
            <a:r>
              <a:rPr lang="en-US" sz="1000" baseline="0" dirty="0" smtClean="0"/>
              <a:t>Next, we demonstrated how to perform and document surveys for alpha, beta, or beta-gamma radiation.</a:t>
            </a:r>
          </a:p>
          <a:p>
            <a:endParaRPr lang="en-US" sz="1000" baseline="0" dirty="0" smtClean="0"/>
          </a:p>
          <a:p>
            <a:r>
              <a:rPr lang="en-US" sz="1000" baseline="0" dirty="0" smtClean="0"/>
              <a:t>Finally, we showed you how to choose an appropriate survey area when you are sent to a particular location.</a:t>
            </a:r>
            <a:endParaRPr lang="en-US" sz="1000" dirty="0" smtClean="0"/>
          </a:p>
          <a:p>
            <a:endParaRPr lang="en-US" sz="1000" dirty="0" smtClean="0"/>
          </a:p>
          <a:p>
            <a:r>
              <a:rPr lang="en-US" sz="1000" dirty="0" smtClean="0"/>
              <a:t>Now, it is your</a:t>
            </a:r>
            <a:r>
              <a:rPr lang="en-US" sz="1000" baseline="0" dirty="0" smtClean="0"/>
              <a:t> turn to handle the instruments you will be using in the field!</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30</a:t>
            </a:fld>
            <a:endParaRPr lang="en-US"/>
          </a:p>
        </p:txBody>
      </p:sp>
    </p:spTree>
    <p:extLst>
      <p:ext uri="{BB962C8B-B14F-4D97-AF65-F5344CB8AC3E}">
        <p14:creationId xmlns:p14="http://schemas.microsoft.com/office/powerpoint/2010/main" val="5389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Much</a:t>
            </a:r>
            <a:r>
              <a:rPr lang="en-US" sz="1000" baseline="0" dirty="0" smtClean="0"/>
              <a:t> of the generic information for this training module comes from the July 2012 FRMAC Monitoring Manual, Volume 2, Radiation Monitoring and Sampling.  We will be talking about Chapters 3 and 7 and using the forms listed here from Appendix A. </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4</a:t>
            </a:fld>
            <a:endParaRPr lang="en-US"/>
          </a:p>
        </p:txBody>
      </p:sp>
    </p:spTree>
    <p:extLst>
      <p:ext uri="{BB962C8B-B14F-4D97-AF65-F5344CB8AC3E}">
        <p14:creationId xmlns:p14="http://schemas.microsoft.com/office/powerpoint/2010/main" val="311093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Before we jump into talking about the radiation detection equipment to be used in the field,</a:t>
            </a:r>
            <a:r>
              <a:rPr lang="en-US" sz="1000" baseline="0" dirty="0" smtClean="0"/>
              <a:t> lets quickly cover some basics of radiation.</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5</a:t>
            </a:fld>
            <a:endParaRPr lang="en-US"/>
          </a:p>
        </p:txBody>
      </p:sp>
    </p:spTree>
    <p:extLst>
      <p:ext uri="{BB962C8B-B14F-4D97-AF65-F5344CB8AC3E}">
        <p14:creationId xmlns:p14="http://schemas.microsoft.com/office/powerpoint/2010/main" val="405461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There are three main types of radiation that we are interested in measuring in the field:  alpha particles, beta particles, and photons (x-rays or gamma-rays).  All three of these types of radiation originate in the nucleus of a radioactive</a:t>
            </a:r>
            <a:r>
              <a:rPr lang="en-US" sz="1000" baseline="0" dirty="0" smtClean="0"/>
              <a:t> atom and may be emitted when the atom decays.  </a:t>
            </a:r>
          </a:p>
          <a:p>
            <a:endParaRPr lang="en-US" sz="1000" baseline="0" dirty="0" smtClean="0"/>
          </a:p>
          <a:p>
            <a:r>
              <a:rPr lang="en-US" sz="1000" baseline="0" dirty="0" smtClean="0"/>
              <a:t>A few of the heavier elements emit alpha particles that may or many not be accompanied by gamma-rays.  An alpha particles is composed of 2 protons and 2 neutrons, like a helium nucleus.  The lightest known alpha emitters are the lightest isotopes of tellurium (element 52); uranium, plutonium, and americium all emit alpha particles during their decay.</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Most radioactive material that will be encountered as the result of an emergency incident will emit beta particles and gamma radiation. A beta particle is similar to an electron except it is ejected by a nucleus during decay. Gamma-rays are pure energy like x-rays, but with higher energies.  There are some radionuclides, such as Strontium-90, that only emit beta particles.  Cesium-134, Iodine-131, and Cobalt-60 emit both beta particles and gamma-rays.</a:t>
            </a:r>
          </a:p>
          <a:p>
            <a:endParaRPr lang="en-US" sz="1000" baseline="0" dirty="0" smtClean="0"/>
          </a:p>
          <a:p>
            <a:endParaRPr lang="en-US" sz="1000" baseline="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6</a:t>
            </a:fld>
            <a:endParaRPr lang="en-US"/>
          </a:p>
        </p:txBody>
      </p:sp>
    </p:spTree>
    <p:extLst>
      <p:ext uri="{BB962C8B-B14F-4D97-AF65-F5344CB8AC3E}">
        <p14:creationId xmlns:p14="http://schemas.microsoft.com/office/powerpoint/2010/main" val="87917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As shown in this picture, alpha particles do not travel very far; they can be completely stopped by a few inches of air or a sheet of paper.  Alpha particles cannot penetrate the outer layer of skin.  Therefore, if</a:t>
            </a:r>
            <a:r>
              <a:rPr lang="en-US" sz="1000" baseline="0" dirty="0" smtClean="0"/>
              <a:t> the alpha-emitting radionuclide is OUTSIDE of the body, it does not pose a hazard.  BUT, alpha-emitting radionuclides pose a serious hazard when inhaled or ingested.  Because alpha particles do not travel very far in air, they are difficult to measure directly in the environment.</a:t>
            </a:r>
          </a:p>
          <a:p>
            <a:endParaRPr lang="en-US" sz="1000" baseline="0" dirty="0" smtClean="0"/>
          </a:p>
          <a:p>
            <a:r>
              <a:rPr lang="en-US" sz="1000" baseline="0" dirty="0" smtClean="0"/>
              <a:t>Beta particles travel further than alpha particles.  Beta particles can travel several feet in air and can penetrate human skin to the layer where new skin cells are produced.  Therefore, if the beta-emitting radionuclide is deposited on the skin, it may cause skin injury.  Beta-emitting radionuclides are also a hazard when inhaled or ingested.</a:t>
            </a:r>
          </a:p>
          <a:p>
            <a:endParaRPr lang="en-US" sz="1000" baseline="0" dirty="0" smtClean="0"/>
          </a:p>
          <a:p>
            <a:r>
              <a:rPr lang="en-US" sz="1000" dirty="0" smtClean="0"/>
              <a:t>Photon radiation, x-rays and gamma-rays, are very penetrating.  They are able to travel great distances in air and can penetrate other materials</a:t>
            </a:r>
            <a:r>
              <a:rPr lang="en-US" sz="1000" baseline="0" dirty="0" smtClean="0"/>
              <a:t>.  Dense materials are needed to stop these types of radiation.  They frequently accompany the emission of alpha and beta radiation during radioactive decay.  They constitute mainly an external hazard to humans.</a:t>
            </a:r>
          </a:p>
          <a:p>
            <a:endParaRPr lang="en-US" sz="1000" baseline="0" dirty="0" smtClean="0"/>
          </a:p>
          <a:p>
            <a:r>
              <a:rPr lang="en-US" sz="1000" baseline="0" dirty="0" smtClean="0"/>
              <a:t>All three types of radiation are known as “ionizing radiation.”  When ionizing radiation passes through material, it deposits enough energy to break molecular bonds and displace (or remove) electrons from atoms.  This electron displacement creates two electrically charged particles (ions), which may cause changes in living cells of plants, animals, and people.</a:t>
            </a:r>
          </a:p>
          <a:p>
            <a:endParaRPr lang="en-US" sz="1000" baseline="0" dirty="0" smtClean="0"/>
          </a:p>
        </p:txBody>
      </p:sp>
      <p:sp>
        <p:nvSpPr>
          <p:cNvPr id="4" name="Slide Number Placeholder 3"/>
          <p:cNvSpPr>
            <a:spLocks noGrp="1"/>
          </p:cNvSpPr>
          <p:nvPr>
            <p:ph type="sldNum" sz="quarter" idx="10"/>
          </p:nvPr>
        </p:nvSpPr>
        <p:spPr/>
        <p:txBody>
          <a:bodyPr/>
          <a:lstStyle/>
          <a:p>
            <a:fld id="{806789F0-1617-4B30-B1A6-EA958E4ADA72}" type="slidenum">
              <a:rPr lang="en-US" smtClean="0"/>
              <a:t>7</a:t>
            </a:fld>
            <a:endParaRPr lang="en-US"/>
          </a:p>
        </p:txBody>
      </p:sp>
    </p:spTree>
    <p:extLst>
      <p:ext uri="{BB962C8B-B14F-4D97-AF65-F5344CB8AC3E}">
        <p14:creationId xmlns:p14="http://schemas.microsoft.com/office/powerpoint/2010/main" val="87917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ability of these types of radiation to cause ionization in materials allows us to detect the radiation.</a:t>
            </a:r>
          </a:p>
          <a:p>
            <a:endParaRPr lang="en-US" sz="1000" baseline="0" dirty="0" smtClean="0"/>
          </a:p>
          <a:p>
            <a:r>
              <a:rPr lang="en-US" sz="1000" baseline="0" dirty="0" smtClean="0"/>
              <a:t>Two of the most common types of detectors are gas filled detectors and scintillation detectors.</a:t>
            </a:r>
          </a:p>
          <a:p>
            <a:endParaRPr lang="en-US" sz="1000" baseline="0" dirty="0" smtClean="0"/>
          </a:p>
          <a:p>
            <a:r>
              <a:rPr lang="en-US" sz="1000" baseline="0" dirty="0" smtClean="0"/>
              <a:t>Gas filled detectors, such as a Geiger-Mueller (GM) tube or probe, are most often used with handheld radiation survey instruments.  When a high voltage is applied to the anode, an electrical pulse is created when the radiation interacts with the wall or gas in the tube.</a:t>
            </a:r>
          </a:p>
          <a:p>
            <a:endParaRPr lang="en-US" sz="1000" baseline="0" dirty="0" smtClean="0"/>
          </a:p>
          <a:p>
            <a:r>
              <a:rPr lang="en-US" sz="1000" baseline="0" dirty="0" smtClean="0"/>
              <a:t>When radiation interacts with a solid crystal in a scintillation detector, it creates a pulse of light (i.e., it scintillates).  This pulse of light is converted to an electrical signal by a photomultiplier tube.  The pulse of light is proportional to the amount of light and the energy deposited in the crystal.  Special plastic or other inert crystal materials may used in place of the sodium iodide crystal shown here.</a:t>
            </a:r>
          </a:p>
        </p:txBody>
      </p:sp>
      <p:sp>
        <p:nvSpPr>
          <p:cNvPr id="4" name="Slide Number Placeholder 3"/>
          <p:cNvSpPr>
            <a:spLocks noGrp="1"/>
          </p:cNvSpPr>
          <p:nvPr>
            <p:ph type="sldNum" sz="quarter" idx="10"/>
          </p:nvPr>
        </p:nvSpPr>
        <p:spPr/>
        <p:txBody>
          <a:bodyPr/>
          <a:lstStyle/>
          <a:p>
            <a:fld id="{806789F0-1617-4B30-B1A6-EA958E4ADA72}" type="slidenum">
              <a:rPr lang="en-US" smtClean="0"/>
              <a:t>8</a:t>
            </a:fld>
            <a:endParaRPr lang="en-US"/>
          </a:p>
        </p:txBody>
      </p:sp>
    </p:spTree>
    <p:extLst>
      <p:ext uri="{BB962C8B-B14F-4D97-AF65-F5344CB8AC3E}">
        <p14:creationId xmlns:p14="http://schemas.microsoft.com/office/powerpoint/2010/main" val="87917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At this time, we will discuss the standard radiation survey instruments that will be issued to you as part of a FRMAC Field</a:t>
            </a:r>
            <a:r>
              <a:rPr lang="en-US" sz="1000" baseline="0" dirty="0" smtClean="0"/>
              <a:t> Team.  DOE and FRMAC use the Canberra Emergency Response Kit.</a:t>
            </a:r>
            <a:endParaRPr lang="en-US" sz="1000" dirty="0"/>
          </a:p>
        </p:txBody>
      </p:sp>
      <p:sp>
        <p:nvSpPr>
          <p:cNvPr id="4" name="Slide Number Placeholder 3"/>
          <p:cNvSpPr>
            <a:spLocks noGrp="1"/>
          </p:cNvSpPr>
          <p:nvPr>
            <p:ph type="sldNum" sz="quarter" idx="10"/>
          </p:nvPr>
        </p:nvSpPr>
        <p:spPr/>
        <p:txBody>
          <a:bodyPr/>
          <a:lstStyle/>
          <a:p>
            <a:fld id="{806789F0-1617-4B30-B1A6-EA958E4ADA72}" type="slidenum">
              <a:rPr lang="en-US" smtClean="0"/>
              <a:t>9</a:t>
            </a:fld>
            <a:endParaRPr lang="en-US"/>
          </a:p>
        </p:txBody>
      </p:sp>
    </p:spTree>
    <p:extLst>
      <p:ext uri="{BB962C8B-B14F-4D97-AF65-F5344CB8AC3E}">
        <p14:creationId xmlns:p14="http://schemas.microsoft.com/office/powerpoint/2010/main" val="316059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EC9CCCE3-3836-4292-BE56-7CD3867C8764}" type="datetime1">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E4820-9812-4FEE-BEA2-B85E6CB8B41E}" type="datetime1">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708A2-0A41-4A0A-92F8-7A615CB31B35}" type="datetime1">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11A4EF-1FEE-44B9-9BF7-A18BE9C969AB}" type="datetime1">
              <a:rPr lang="en-US" smtClean="0"/>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958480FF-6097-493E-95A4-F5A71E21C7D9}" type="datetime1">
              <a:rPr lang="en-US" smtClean="0"/>
              <a:t>6/25/2013</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A34EE-8D86-4D0B-9C1F-49A4D08277A7}" type="datetime1">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EE17AA-D5DC-4310-899A-767D1330C753}" type="datetime1">
              <a:rPr lang="en-US" smtClean="0"/>
              <a:t>6/25/2013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AE29A-17E7-4B7E-A541-317725160F43}" type="datetime1">
              <a:rPr lang="en-US" smtClean="0"/>
              <a:t>6/25/2013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DEF62-BB8E-4F1C-A4F0-892ED2682586}" type="datetime1">
              <a:rPr lang="en-US" smtClean="0"/>
              <a:t>6/25/2013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B57D51-2B28-4CAC-8F24-C5B6251C38D2}" type="datetime1">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2091E4CC-DFD2-4D40-AE63-0F6F99ECB3C2}" type="datetime1">
              <a:rPr lang="en-US" smtClean="0"/>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D76E032-08DA-40AE-9ADB-941DC2D98476}" type="datetime1">
              <a:rPr lang="en-US" smtClean="0"/>
              <a:t>6/25/2013</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FRMAC Field Team</a:t>
            </a:r>
            <a:endParaRPr lang="en-US" dirty="0"/>
          </a:p>
        </p:txBody>
      </p:sp>
      <p:sp>
        <p:nvSpPr>
          <p:cNvPr id="3" name="Subtitle 2"/>
          <p:cNvSpPr>
            <a:spLocks noGrp="1"/>
          </p:cNvSpPr>
          <p:nvPr>
            <p:ph type="subTitle" idx="1"/>
          </p:nvPr>
        </p:nvSpPr>
        <p:spPr/>
        <p:txBody>
          <a:bodyPr/>
          <a:lstStyle/>
          <a:p>
            <a:r>
              <a:rPr lang="en-US" dirty="0" smtClean="0"/>
              <a:t>Field Monitoring Instrumentation</a:t>
            </a:r>
            <a:endParaRPr lang="en-US" dirty="0"/>
          </a:p>
        </p:txBody>
      </p:sp>
    </p:spTree>
    <p:extLst>
      <p:ext uri="{BB962C8B-B14F-4D97-AF65-F5344CB8AC3E}">
        <p14:creationId xmlns:p14="http://schemas.microsoft.com/office/powerpoint/2010/main" val="2801675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Canberra Emergency Response Kit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83840"/>
            <a:ext cx="8229600" cy="375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573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
        <p:nvSpPr>
          <p:cNvPr id="4" name="Title 3"/>
          <p:cNvSpPr>
            <a:spLocks noGrp="1"/>
          </p:cNvSpPr>
          <p:nvPr>
            <p:ph type="title"/>
          </p:nvPr>
        </p:nvSpPr>
        <p:spPr>
          <a:xfrm>
            <a:off x="152400" y="1901952"/>
            <a:ext cx="2377440" cy="1069848"/>
          </a:xfrm>
        </p:spPr>
        <p:txBody>
          <a:bodyPr>
            <a:normAutofit fontScale="90000"/>
          </a:bodyPr>
          <a:lstStyle/>
          <a:p>
            <a:r>
              <a:rPr lang="en-US" dirty="0" smtClean="0"/>
              <a:t>Canberra Emergency Response Kit</a:t>
            </a:r>
            <a:endParaRPr lang="en-US" dirty="0"/>
          </a:p>
        </p:txBody>
      </p:sp>
      <p:sp>
        <p:nvSpPr>
          <p:cNvPr id="5" name="Text Placeholder 4"/>
          <p:cNvSpPr>
            <a:spLocks noGrp="1"/>
          </p:cNvSpPr>
          <p:nvPr>
            <p:ph type="body" sz="half" idx="2"/>
          </p:nvPr>
        </p:nvSpPr>
        <p:spPr>
          <a:xfrm>
            <a:off x="152400" y="2895600"/>
            <a:ext cx="2377440" cy="1749552"/>
          </a:xfrm>
        </p:spPr>
        <p:txBody>
          <a:bodyPr/>
          <a:lstStyle/>
          <a:p>
            <a:r>
              <a:rPr lang="en-US" dirty="0" smtClean="0"/>
              <a:t>Introduction, Pre-Operational and Quality Control Checks</a:t>
            </a:r>
            <a:endParaRPr lang="en-US" dirty="0"/>
          </a:p>
        </p:txBody>
      </p:sp>
      <p:sp>
        <p:nvSpPr>
          <p:cNvPr id="2" name="Content Placeholder 1"/>
          <p:cNvSpPr>
            <a:spLocks noGrp="1"/>
          </p:cNvSpPr>
          <p:nvPr>
            <p:ph idx="1"/>
          </p:nvPr>
        </p:nvSpPr>
        <p:spPr>
          <a:xfrm>
            <a:off x="3200400" y="1066800"/>
            <a:ext cx="5486400" cy="5059363"/>
          </a:xfrm>
        </p:spPr>
        <p:txBody>
          <a:bodyPr>
            <a:normAutofit/>
          </a:bodyPr>
          <a:lstStyle/>
          <a:p>
            <a:pPr marL="0" indent="0" algn="ctr">
              <a:buNone/>
            </a:pPr>
            <a:endParaRPr lang="en-US" sz="4800" dirty="0"/>
          </a:p>
        </p:txBody>
      </p:sp>
    </p:spTree>
    <p:extLst>
      <p:ext uri="{BB962C8B-B14F-4D97-AF65-F5344CB8AC3E}">
        <p14:creationId xmlns:p14="http://schemas.microsoft.com/office/powerpoint/2010/main" val="3916020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877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a:xfrm>
            <a:off x="0" y="4463568"/>
            <a:ext cx="9144000" cy="1143000"/>
          </a:xfrm>
        </p:spPr>
        <p:txBody>
          <a:bodyPr>
            <a:noAutofit/>
          </a:bodyPr>
          <a:lstStyle/>
          <a:p>
            <a:r>
              <a:rPr lang="en-US" dirty="0" smtClean="0"/>
              <a:t>Performing Monitoring Activities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611260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Beta-Gamma Monitoring</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1424290"/>
            <a:ext cx="3700272" cy="2460287"/>
          </a:xfrm>
        </p:spPr>
      </p:pic>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884578"/>
            <a:ext cx="3669792" cy="2440021"/>
          </a:xfrm>
          <a:prstGeom prst="rect">
            <a:avLst/>
          </a:prstGeom>
        </p:spPr>
      </p:pic>
      <p:sp>
        <p:nvSpPr>
          <p:cNvPr id="8" name="Rectangle 7"/>
          <p:cNvSpPr/>
          <p:nvPr/>
        </p:nvSpPr>
        <p:spPr>
          <a:xfrm>
            <a:off x="304800" y="1432560"/>
            <a:ext cx="4724400" cy="4401205"/>
          </a:xfrm>
          <a:prstGeom prst="rect">
            <a:avLst/>
          </a:prstGeom>
        </p:spPr>
        <p:txBody>
          <a:bodyPr wrap="square">
            <a:spAutoFit/>
          </a:bodyPr>
          <a:lstStyle/>
          <a:p>
            <a:pPr marL="274320" lvl="0" indent="-274320">
              <a:spcBef>
                <a:spcPct val="20000"/>
              </a:spcBef>
              <a:buClr>
                <a:srgbClr val="759AA5">
                  <a:lumMod val="60000"/>
                  <a:lumOff val="40000"/>
                </a:srgbClr>
              </a:buClr>
              <a:buFont typeface="Arial" pitchFamily="34" charset="0"/>
              <a:buChar char="•"/>
            </a:pPr>
            <a:r>
              <a:rPr lang="en-US" sz="2400" dirty="0" smtClean="0">
                <a:solidFill>
                  <a:srgbClr val="DFE6D0"/>
                </a:solidFill>
              </a:rPr>
              <a:t>ADM-300 Survey Meter</a:t>
            </a:r>
            <a:endParaRPr lang="en-US" sz="2400" dirty="0">
              <a:solidFill>
                <a:srgbClr val="DFE6D0"/>
              </a:solidFill>
            </a:endParaRPr>
          </a:p>
          <a:p>
            <a:pPr marL="548640" lvl="1" indent="-182880">
              <a:spcBef>
                <a:spcPct val="20000"/>
              </a:spcBef>
              <a:buClr>
                <a:srgbClr val="759AA5">
                  <a:lumMod val="60000"/>
                  <a:lumOff val="40000"/>
                </a:srgbClr>
              </a:buClr>
              <a:buFont typeface="Arial" pitchFamily="34" charset="0"/>
              <a:buChar char="•"/>
            </a:pPr>
            <a:r>
              <a:rPr lang="en-US" sz="2000" dirty="0" smtClean="0">
                <a:solidFill>
                  <a:prstClr val="white"/>
                </a:solidFill>
              </a:rPr>
              <a:t>Internal end-window </a:t>
            </a:r>
            <a:r>
              <a:rPr lang="en-US" sz="2000" dirty="0">
                <a:solidFill>
                  <a:prstClr val="white"/>
                </a:solidFill>
              </a:rPr>
              <a:t>GM </a:t>
            </a:r>
            <a:r>
              <a:rPr lang="en-US" sz="2000" dirty="0" smtClean="0">
                <a:solidFill>
                  <a:prstClr val="white"/>
                </a:solidFill>
              </a:rPr>
              <a:t>detector</a:t>
            </a:r>
            <a:endParaRPr lang="en-US" sz="2000" dirty="0">
              <a:solidFill>
                <a:prstClr val="white"/>
              </a:solidFill>
            </a:endParaRPr>
          </a:p>
          <a:p>
            <a:pPr marL="274320" lvl="0" indent="-274320">
              <a:spcBef>
                <a:spcPct val="20000"/>
              </a:spcBef>
              <a:buClr>
                <a:srgbClr val="759AA5">
                  <a:lumMod val="60000"/>
                  <a:lumOff val="40000"/>
                </a:srgbClr>
              </a:buClr>
              <a:buFont typeface="Arial" pitchFamily="34" charset="0"/>
              <a:buChar char="•"/>
            </a:pPr>
            <a:r>
              <a:rPr lang="en-US" sz="2400" dirty="0">
                <a:solidFill>
                  <a:srgbClr val="DFE6D0"/>
                </a:solidFill>
              </a:rPr>
              <a:t>Survey distance </a:t>
            </a:r>
          </a:p>
          <a:p>
            <a:pPr marL="548640" lvl="1" indent="-182880">
              <a:spcBef>
                <a:spcPct val="20000"/>
              </a:spcBef>
              <a:buClr>
                <a:srgbClr val="759AA5">
                  <a:lumMod val="60000"/>
                  <a:lumOff val="40000"/>
                </a:srgbClr>
              </a:buClr>
              <a:buFont typeface="Arial" pitchFamily="34" charset="0"/>
              <a:buChar char="•"/>
            </a:pPr>
            <a:r>
              <a:rPr lang="en-US" sz="2000" dirty="0">
                <a:solidFill>
                  <a:prstClr val="white"/>
                </a:solidFill>
              </a:rPr>
              <a:t>½ inch for “ground level” or close monitoring</a:t>
            </a:r>
          </a:p>
          <a:p>
            <a:pPr marL="548640" lvl="1" indent="-182880">
              <a:spcBef>
                <a:spcPct val="20000"/>
              </a:spcBef>
              <a:buClr>
                <a:srgbClr val="759AA5">
                  <a:lumMod val="60000"/>
                  <a:lumOff val="40000"/>
                </a:srgbClr>
              </a:buClr>
              <a:buFont typeface="Arial" pitchFamily="34" charset="0"/>
              <a:buChar char="•"/>
            </a:pPr>
            <a:r>
              <a:rPr lang="en-US" sz="2000" dirty="0">
                <a:solidFill>
                  <a:prstClr val="white"/>
                </a:solidFill>
              </a:rPr>
              <a:t>~1 meter (or 3 feet) for area monitoring</a:t>
            </a:r>
          </a:p>
          <a:p>
            <a:pPr marL="274320" lvl="0" indent="-274320">
              <a:spcBef>
                <a:spcPct val="20000"/>
              </a:spcBef>
              <a:buClr>
                <a:srgbClr val="759AA5">
                  <a:lumMod val="60000"/>
                  <a:lumOff val="40000"/>
                </a:srgbClr>
              </a:buClr>
              <a:buFont typeface="Arial" pitchFamily="34" charset="0"/>
              <a:buChar char="•"/>
            </a:pPr>
            <a:r>
              <a:rPr lang="en-US" sz="2400" dirty="0">
                <a:solidFill>
                  <a:srgbClr val="DFE6D0"/>
                </a:solidFill>
              </a:rPr>
              <a:t>Survey rate – 2 to 3 inches/min</a:t>
            </a:r>
          </a:p>
          <a:p>
            <a:pPr marL="274320" lvl="0" indent="-274320">
              <a:spcBef>
                <a:spcPct val="20000"/>
              </a:spcBef>
              <a:buClr>
                <a:srgbClr val="759AA5">
                  <a:lumMod val="60000"/>
                  <a:lumOff val="40000"/>
                </a:srgbClr>
              </a:buClr>
              <a:buFont typeface="Arial" pitchFamily="34" charset="0"/>
              <a:buChar char="•"/>
            </a:pPr>
            <a:r>
              <a:rPr lang="en-US" sz="2400" dirty="0">
                <a:solidFill>
                  <a:srgbClr val="DFE6D0"/>
                </a:solidFill>
              </a:rPr>
              <a:t>Normal survey </a:t>
            </a:r>
            <a:r>
              <a:rPr lang="en-US" sz="2400" dirty="0" smtClean="0">
                <a:solidFill>
                  <a:srgbClr val="DFE6D0"/>
                </a:solidFill>
              </a:rPr>
              <a:t>units (auto-ranging)</a:t>
            </a:r>
            <a:endParaRPr lang="en-US" sz="2400" dirty="0">
              <a:solidFill>
                <a:srgbClr val="DFE6D0"/>
              </a:solidFill>
            </a:endParaRPr>
          </a:p>
          <a:p>
            <a:pPr marL="548640" lvl="1" indent="-182880">
              <a:spcBef>
                <a:spcPct val="20000"/>
              </a:spcBef>
              <a:buClr>
                <a:srgbClr val="759AA5">
                  <a:lumMod val="60000"/>
                  <a:lumOff val="40000"/>
                </a:srgbClr>
              </a:buClr>
              <a:buFont typeface="Arial" pitchFamily="34" charset="0"/>
              <a:buChar char="•"/>
            </a:pPr>
            <a:r>
              <a:rPr lang="en-US" sz="2000" dirty="0">
                <a:solidFill>
                  <a:prstClr val="white"/>
                </a:solidFill>
              </a:rPr>
              <a:t>Dose (uR, </a:t>
            </a:r>
            <a:r>
              <a:rPr lang="en-US" sz="2000" dirty="0" err="1">
                <a:solidFill>
                  <a:prstClr val="white"/>
                </a:solidFill>
              </a:rPr>
              <a:t>mR</a:t>
            </a:r>
            <a:r>
              <a:rPr lang="en-US" sz="2000" dirty="0">
                <a:solidFill>
                  <a:prstClr val="white"/>
                </a:solidFill>
              </a:rPr>
              <a:t>, R)</a:t>
            </a:r>
          </a:p>
          <a:p>
            <a:pPr marL="548640" lvl="1" indent="-182880">
              <a:spcBef>
                <a:spcPct val="20000"/>
              </a:spcBef>
              <a:buClr>
                <a:srgbClr val="759AA5">
                  <a:lumMod val="60000"/>
                  <a:lumOff val="40000"/>
                </a:srgbClr>
              </a:buClr>
              <a:buFont typeface="Arial" pitchFamily="34" charset="0"/>
              <a:buChar char="•"/>
            </a:pPr>
            <a:r>
              <a:rPr lang="en-US" sz="2000" dirty="0">
                <a:solidFill>
                  <a:prstClr val="white"/>
                </a:solidFill>
              </a:rPr>
              <a:t>Dose rate (uR/h, </a:t>
            </a:r>
            <a:r>
              <a:rPr lang="en-US" sz="2000" dirty="0" err="1">
                <a:solidFill>
                  <a:prstClr val="white"/>
                </a:solidFill>
              </a:rPr>
              <a:t>mR</a:t>
            </a:r>
            <a:r>
              <a:rPr lang="en-US" sz="2000" dirty="0">
                <a:solidFill>
                  <a:prstClr val="white"/>
                </a:solidFill>
              </a:rPr>
              <a:t>/h, R/h)</a:t>
            </a:r>
          </a:p>
        </p:txBody>
      </p:sp>
    </p:spTree>
    <p:extLst>
      <p:ext uri="{BB962C8B-B14F-4D97-AF65-F5344CB8AC3E}">
        <p14:creationId xmlns:p14="http://schemas.microsoft.com/office/powerpoint/2010/main" val="2115046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15</a:t>
            </a:fld>
            <a:endParaRPr lang="en-US"/>
          </a:p>
        </p:txBody>
      </p:sp>
      <p:sp>
        <p:nvSpPr>
          <p:cNvPr id="4" name="Title 3"/>
          <p:cNvSpPr>
            <a:spLocks noGrp="1"/>
          </p:cNvSpPr>
          <p:nvPr>
            <p:ph type="title"/>
          </p:nvPr>
        </p:nvSpPr>
        <p:spPr/>
        <p:txBody>
          <a:bodyPr/>
          <a:lstStyle/>
          <a:p>
            <a:r>
              <a:rPr lang="en-US" dirty="0" smtClean="0"/>
              <a:t>Beta-Gamma Monitoring</a:t>
            </a:r>
            <a:endParaRPr lang="en-US" dirty="0"/>
          </a:p>
        </p:txBody>
      </p:sp>
      <p:sp>
        <p:nvSpPr>
          <p:cNvPr id="5" name="Text Placeholder 4"/>
          <p:cNvSpPr>
            <a:spLocks noGrp="1"/>
          </p:cNvSpPr>
          <p:nvPr>
            <p:ph type="body" sz="half" idx="2"/>
          </p:nvPr>
        </p:nvSpPr>
        <p:spPr/>
        <p:txBody>
          <a:bodyPr/>
          <a:lstStyle/>
          <a:p>
            <a:r>
              <a:rPr lang="en-US" dirty="0" smtClean="0"/>
              <a:t>Using the ADM-300 Survey Meter Without an External Probe</a:t>
            </a:r>
            <a:endParaRPr lang="en-US" dirty="0"/>
          </a:p>
        </p:txBody>
      </p:sp>
      <p:pic>
        <p:nvPicPr>
          <p:cNvPr id="7" name="Survey with ADM-300 without Probe 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0400" y="1657350"/>
            <a:ext cx="5486400" cy="3084513"/>
          </a:xfrm>
        </p:spPr>
      </p:pic>
    </p:spTree>
    <p:extLst>
      <p:ext uri="{BB962C8B-B14F-4D97-AF65-F5344CB8AC3E}">
        <p14:creationId xmlns:p14="http://schemas.microsoft.com/office/powerpoint/2010/main" val="1294729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22238"/>
            <a:ext cx="9197976" cy="71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800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Beta-Gamma Monitoring</a:t>
            </a:r>
            <a:endParaRPr lang="en-US" dirty="0"/>
          </a:p>
        </p:txBody>
      </p:sp>
      <p:sp>
        <p:nvSpPr>
          <p:cNvPr id="3" name="Content Placeholder 2"/>
          <p:cNvSpPr>
            <a:spLocks noGrp="1"/>
          </p:cNvSpPr>
          <p:nvPr>
            <p:ph idx="1"/>
          </p:nvPr>
        </p:nvSpPr>
        <p:spPr>
          <a:xfrm>
            <a:off x="457200" y="1600200"/>
            <a:ext cx="4267200" cy="5029200"/>
          </a:xfrm>
        </p:spPr>
        <p:txBody>
          <a:bodyPr>
            <a:normAutofit lnSpcReduction="10000"/>
          </a:bodyPr>
          <a:lstStyle/>
          <a:p>
            <a:r>
              <a:rPr lang="en-US" dirty="0" smtClean="0"/>
              <a:t>BGP-100 Probe</a:t>
            </a:r>
          </a:p>
          <a:p>
            <a:pPr lvl="1"/>
            <a:r>
              <a:rPr lang="en-US" dirty="0" smtClean="0"/>
              <a:t>End-window GM detector</a:t>
            </a:r>
          </a:p>
          <a:p>
            <a:pPr lvl="1"/>
            <a:r>
              <a:rPr lang="en-US" dirty="0" smtClean="0"/>
              <a:t>Identical to the internal ADM-300 detector</a:t>
            </a:r>
          </a:p>
          <a:p>
            <a:r>
              <a:rPr lang="en-US" dirty="0" smtClean="0"/>
              <a:t>Survey distance </a:t>
            </a:r>
          </a:p>
          <a:p>
            <a:pPr lvl="1"/>
            <a:r>
              <a:rPr lang="en-US" dirty="0" smtClean="0"/>
              <a:t>½ inch for “ground level” or close monitoring</a:t>
            </a:r>
          </a:p>
          <a:p>
            <a:pPr lvl="1"/>
            <a:r>
              <a:rPr lang="en-US" dirty="0" smtClean="0"/>
              <a:t>~1 meter (or 3 feet) for area monitoring</a:t>
            </a:r>
          </a:p>
          <a:p>
            <a:r>
              <a:rPr lang="en-US" dirty="0" smtClean="0"/>
              <a:t>Survey rate – 2 to 3 inches/min</a:t>
            </a:r>
          </a:p>
          <a:p>
            <a:r>
              <a:rPr lang="en-US" dirty="0" smtClean="0"/>
              <a:t>Normal survey units</a:t>
            </a:r>
          </a:p>
          <a:p>
            <a:pPr lvl="1"/>
            <a:r>
              <a:rPr lang="en-US" dirty="0" smtClean="0"/>
              <a:t>Dose (uR, </a:t>
            </a:r>
            <a:r>
              <a:rPr lang="en-US" dirty="0" err="1" smtClean="0"/>
              <a:t>mR</a:t>
            </a:r>
            <a:r>
              <a:rPr lang="en-US" dirty="0" smtClean="0"/>
              <a:t>, R)</a:t>
            </a:r>
          </a:p>
          <a:p>
            <a:pPr lvl="1"/>
            <a:r>
              <a:rPr lang="en-US" dirty="0" smtClean="0"/>
              <a:t>Dose rate (uR/h, </a:t>
            </a:r>
            <a:r>
              <a:rPr lang="en-US" dirty="0" err="1" smtClean="0"/>
              <a:t>mR</a:t>
            </a:r>
            <a:r>
              <a:rPr lang="en-US" dirty="0" smtClean="0"/>
              <a:t>/h, R/h)</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142" y="2209800"/>
            <a:ext cx="4203064" cy="2819400"/>
          </a:xfrm>
          <a:prstGeom prst="rect">
            <a:avLst/>
          </a:prstGeom>
        </p:spPr>
      </p:pic>
    </p:spTree>
    <p:extLst>
      <p:ext uri="{BB962C8B-B14F-4D97-AF65-F5344CB8AC3E}">
        <p14:creationId xmlns:p14="http://schemas.microsoft.com/office/powerpoint/2010/main" val="2376238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eta Survey with BGP-100 Prob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0400" y="1657350"/>
            <a:ext cx="5486400" cy="3084513"/>
          </a:xfrm>
        </p:spPr>
      </p:pic>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a:p>
        </p:txBody>
      </p:sp>
      <p:sp>
        <p:nvSpPr>
          <p:cNvPr id="4" name="Title 3"/>
          <p:cNvSpPr>
            <a:spLocks noGrp="1"/>
          </p:cNvSpPr>
          <p:nvPr>
            <p:ph type="title"/>
          </p:nvPr>
        </p:nvSpPr>
        <p:spPr/>
        <p:txBody>
          <a:bodyPr/>
          <a:lstStyle/>
          <a:p>
            <a:r>
              <a:rPr lang="en-US" dirty="0" smtClean="0"/>
              <a:t>Beta-Gamma Monitoring</a:t>
            </a:r>
            <a:endParaRPr lang="en-US" dirty="0"/>
          </a:p>
        </p:txBody>
      </p:sp>
      <p:sp>
        <p:nvSpPr>
          <p:cNvPr id="5" name="Text Placeholder 4"/>
          <p:cNvSpPr>
            <a:spLocks noGrp="1"/>
          </p:cNvSpPr>
          <p:nvPr>
            <p:ph type="body" sz="half" idx="2"/>
          </p:nvPr>
        </p:nvSpPr>
        <p:spPr/>
        <p:txBody>
          <a:bodyPr/>
          <a:lstStyle/>
          <a:p>
            <a:r>
              <a:rPr lang="en-US" dirty="0" smtClean="0"/>
              <a:t>Using the ADM-300 Survey Meter and BGP-100 Beta-Gamma Probe</a:t>
            </a:r>
            <a:endParaRPr lang="en-US" dirty="0"/>
          </a:p>
        </p:txBody>
      </p:sp>
    </p:spTree>
    <p:extLst>
      <p:ext uri="{BB962C8B-B14F-4D97-AF65-F5344CB8AC3E}">
        <p14:creationId xmlns:p14="http://schemas.microsoft.com/office/powerpoint/2010/main" val="2021391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22238"/>
            <a:ext cx="9197976" cy="71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027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FRMAC</a:t>
            </a:r>
            <a:br>
              <a:rPr lang="en-US" dirty="0" smtClean="0"/>
            </a:br>
            <a:r>
              <a:rPr lang="en-US" sz="2700" dirty="0" smtClean="0"/>
              <a:t>Federal Radiological Monitoring and Assessment Center</a:t>
            </a: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t>Responsible for coordinating all environmental radiological monitoring, sampling, and assessment activities for the response of federal agencies to a major radiological incident.</a:t>
            </a:r>
          </a:p>
          <a:p>
            <a:pPr lvl="1"/>
            <a:endParaRPr lang="en-US" dirty="0" smtClean="0"/>
          </a:p>
          <a:p>
            <a:pPr lvl="1"/>
            <a:r>
              <a:rPr lang="en-US" dirty="0" smtClean="0"/>
              <a:t>Monitoring – the use of detection equipment to determine the levels of radiation in the environment or to determine the level of radioactivity on objects or people.</a:t>
            </a:r>
          </a:p>
          <a:p>
            <a:pPr lvl="1"/>
            <a:endParaRPr lang="en-US" dirty="0" smtClean="0"/>
          </a:p>
          <a:p>
            <a:pPr lvl="1"/>
            <a:r>
              <a:rPr lang="en-US" dirty="0" smtClean="0"/>
              <a:t>Sampling – the collection of representative environmental media to determine the extent of contaminant deposition in soil, water, air, and on vegetation.</a:t>
            </a:r>
          </a:p>
          <a:p>
            <a:pPr lvl="1"/>
            <a:endParaRPr lang="en-US" dirty="0" smtClean="0"/>
          </a:p>
          <a:p>
            <a:pPr lvl="1"/>
            <a:r>
              <a:rPr lang="en-US" dirty="0" smtClean="0"/>
              <a:t>Assessment – evaluation and interpretation of information to develop a basis for making decisions.</a:t>
            </a:r>
          </a:p>
        </p:txBody>
      </p:sp>
      <p:sp>
        <p:nvSpPr>
          <p:cNvPr id="4" name="Rounded Rectangle 3"/>
          <p:cNvSpPr/>
          <p:nvPr/>
        </p:nvSpPr>
        <p:spPr>
          <a:xfrm>
            <a:off x="457200" y="2836606"/>
            <a:ext cx="8305800" cy="1219200"/>
          </a:xfrm>
          <a:prstGeom prst="roundRect">
            <a:avLst/>
          </a:prstGeom>
          <a:noFill/>
          <a:ln w="76200"/>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446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Alpha Contamination Monitoring</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AP-100 Alpha Probe</a:t>
            </a:r>
          </a:p>
          <a:p>
            <a:pPr lvl="1"/>
            <a:r>
              <a:rPr lang="en-US" dirty="0" err="1" smtClean="0"/>
              <a:t>ZnS</a:t>
            </a:r>
            <a:r>
              <a:rPr lang="en-US" dirty="0" smtClean="0"/>
              <a:t> scintillator</a:t>
            </a:r>
          </a:p>
          <a:p>
            <a:pPr lvl="1"/>
            <a:r>
              <a:rPr lang="en-US" dirty="0" smtClean="0"/>
              <a:t>100 cm</a:t>
            </a:r>
            <a:r>
              <a:rPr lang="en-US" baseline="30000" dirty="0" smtClean="0"/>
              <a:t>2</a:t>
            </a:r>
            <a:r>
              <a:rPr lang="en-US" dirty="0" smtClean="0"/>
              <a:t> </a:t>
            </a:r>
            <a:r>
              <a:rPr lang="en-US" dirty="0" err="1" smtClean="0"/>
              <a:t>mylar</a:t>
            </a:r>
            <a:r>
              <a:rPr lang="en-US" dirty="0" smtClean="0"/>
              <a:t> window</a:t>
            </a:r>
          </a:p>
          <a:p>
            <a:r>
              <a:rPr lang="en-US" dirty="0" smtClean="0"/>
              <a:t>Survey distance – ¼ inch</a:t>
            </a:r>
          </a:p>
          <a:p>
            <a:r>
              <a:rPr lang="en-US" dirty="0" smtClean="0"/>
              <a:t>Survey rate – 2 to 3 inches/min</a:t>
            </a:r>
          </a:p>
          <a:p>
            <a:r>
              <a:rPr lang="en-US" dirty="0" smtClean="0"/>
              <a:t>Normal survey units:</a:t>
            </a:r>
          </a:p>
          <a:p>
            <a:pPr lvl="1"/>
            <a:r>
              <a:rPr lang="en-US" dirty="0" smtClean="0"/>
              <a:t>CPM</a:t>
            </a:r>
          </a:p>
          <a:p>
            <a:pPr lvl="1"/>
            <a:r>
              <a:rPr lang="en-US" dirty="0" err="1" smtClean="0"/>
              <a:t>DPMxCMxCM</a:t>
            </a:r>
            <a:r>
              <a:rPr lang="en-US" dirty="0" smtClean="0"/>
              <a:t> (</a:t>
            </a:r>
            <a:r>
              <a:rPr lang="en-US" dirty="0" err="1" smtClean="0"/>
              <a:t>dpm</a:t>
            </a:r>
            <a:r>
              <a:rPr lang="en-US" dirty="0" smtClean="0"/>
              <a:t>/100 cm</a:t>
            </a:r>
            <a:r>
              <a:rPr lang="en-US" baseline="30000" dirty="0" smtClean="0"/>
              <a:t>2</a:t>
            </a:r>
            <a:r>
              <a:rPr lang="en-US" dirty="0" smtClean="0"/>
              <a:t>)</a:t>
            </a:r>
          </a:p>
          <a:p>
            <a:pPr lvl="1"/>
            <a:r>
              <a:rPr lang="en-US" dirty="0" smtClean="0"/>
              <a:t>uCi/</a:t>
            </a:r>
            <a:r>
              <a:rPr lang="en-US" dirty="0" err="1" smtClean="0"/>
              <a:t>MxM</a:t>
            </a:r>
            <a:r>
              <a:rPr lang="en-US" dirty="0" smtClean="0"/>
              <a:t> (micro-Curie/m</a:t>
            </a:r>
            <a:r>
              <a:rPr lang="en-US" baseline="30000" dirty="0" smtClean="0"/>
              <a:t>2</a:t>
            </a:r>
            <a:r>
              <a:rPr lang="en-US" dirty="0" smtClean="0"/>
              <a:t>)</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0537" y="1981200"/>
            <a:ext cx="4653975" cy="3429000"/>
          </a:xfrm>
          <a:prstGeom prst="rect">
            <a:avLst/>
          </a:prstGeom>
        </p:spPr>
      </p:pic>
    </p:spTree>
    <p:extLst>
      <p:ext uri="{BB962C8B-B14F-4D97-AF65-F5344CB8AC3E}">
        <p14:creationId xmlns:p14="http://schemas.microsoft.com/office/powerpoint/2010/main" val="2767519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lpha Survey with AP-100 Prob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0400" y="1657350"/>
            <a:ext cx="5486400" cy="3084513"/>
          </a:xfrm>
        </p:spPr>
      </p:pic>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a:p>
        </p:txBody>
      </p:sp>
      <p:sp>
        <p:nvSpPr>
          <p:cNvPr id="4" name="Title 3"/>
          <p:cNvSpPr>
            <a:spLocks noGrp="1"/>
          </p:cNvSpPr>
          <p:nvPr>
            <p:ph type="title"/>
          </p:nvPr>
        </p:nvSpPr>
        <p:spPr/>
        <p:txBody>
          <a:bodyPr/>
          <a:lstStyle/>
          <a:p>
            <a:r>
              <a:rPr lang="en-US" dirty="0" smtClean="0"/>
              <a:t>Alpha Monitoring</a:t>
            </a:r>
            <a:endParaRPr lang="en-US" dirty="0"/>
          </a:p>
        </p:txBody>
      </p:sp>
      <p:sp>
        <p:nvSpPr>
          <p:cNvPr id="5" name="Text Placeholder 4"/>
          <p:cNvSpPr>
            <a:spLocks noGrp="1"/>
          </p:cNvSpPr>
          <p:nvPr>
            <p:ph type="body" sz="half" idx="2"/>
          </p:nvPr>
        </p:nvSpPr>
        <p:spPr/>
        <p:txBody>
          <a:bodyPr/>
          <a:lstStyle/>
          <a:p>
            <a:r>
              <a:rPr lang="en-US" dirty="0" smtClean="0"/>
              <a:t>Using the ADM-300 Survey Meter and AP-100 Alpha Probe</a:t>
            </a:r>
            <a:endParaRPr lang="en-US" dirty="0"/>
          </a:p>
        </p:txBody>
      </p:sp>
    </p:spTree>
    <p:extLst>
      <p:ext uri="{BB962C8B-B14F-4D97-AF65-F5344CB8AC3E}">
        <p14:creationId xmlns:p14="http://schemas.microsoft.com/office/powerpoint/2010/main" val="229777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22238"/>
            <a:ext cx="9197976" cy="71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112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Beta Contamination Monitoring</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BP-100 Beta Probe</a:t>
            </a:r>
          </a:p>
          <a:p>
            <a:pPr lvl="1"/>
            <a:r>
              <a:rPr lang="en-US" dirty="0" smtClean="0"/>
              <a:t>Pancake GM probe</a:t>
            </a:r>
          </a:p>
          <a:p>
            <a:pPr lvl="1"/>
            <a:r>
              <a:rPr lang="en-US" dirty="0" smtClean="0"/>
              <a:t>15.5 cm2 thin window</a:t>
            </a:r>
          </a:p>
          <a:p>
            <a:r>
              <a:rPr lang="en-US" dirty="0" smtClean="0"/>
              <a:t>Survey distance – ¼ to ½ inch</a:t>
            </a:r>
          </a:p>
          <a:p>
            <a:r>
              <a:rPr lang="en-US" dirty="0" smtClean="0"/>
              <a:t>Survey rate – 2 to 3 inches/min</a:t>
            </a:r>
          </a:p>
          <a:p>
            <a:r>
              <a:rPr lang="en-US" dirty="0" smtClean="0"/>
              <a:t>Normal survey units:</a:t>
            </a:r>
          </a:p>
          <a:p>
            <a:pPr lvl="1"/>
            <a:r>
              <a:rPr lang="en-US" dirty="0" smtClean="0"/>
              <a:t>CPM beta</a:t>
            </a:r>
          </a:p>
          <a:p>
            <a:pPr lvl="1"/>
            <a:r>
              <a:rPr lang="en-US" dirty="0" smtClean="0"/>
              <a:t>CPM B+G</a:t>
            </a:r>
          </a:p>
          <a:p>
            <a:pPr lvl="1"/>
            <a:r>
              <a:rPr lang="en-US" dirty="0" smtClean="0"/>
              <a:t>uR/h (from internal detector only)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99" y="2133600"/>
            <a:ext cx="4776163" cy="2883408"/>
          </a:xfrm>
          <a:prstGeom prst="rect">
            <a:avLst/>
          </a:prstGeom>
        </p:spPr>
      </p:pic>
    </p:spTree>
    <p:extLst>
      <p:ext uri="{BB962C8B-B14F-4D97-AF65-F5344CB8AC3E}">
        <p14:creationId xmlns:p14="http://schemas.microsoft.com/office/powerpoint/2010/main" val="2591338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eta Survey with BP-100 Prob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0400" y="1657350"/>
            <a:ext cx="5486400" cy="3084513"/>
          </a:xfrm>
        </p:spPr>
      </p:pic>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a:p>
        </p:txBody>
      </p:sp>
      <p:sp>
        <p:nvSpPr>
          <p:cNvPr id="4" name="Title 3"/>
          <p:cNvSpPr>
            <a:spLocks noGrp="1"/>
          </p:cNvSpPr>
          <p:nvPr>
            <p:ph type="title"/>
          </p:nvPr>
        </p:nvSpPr>
        <p:spPr/>
        <p:txBody>
          <a:bodyPr/>
          <a:lstStyle/>
          <a:p>
            <a:r>
              <a:rPr lang="en-US" dirty="0" smtClean="0"/>
              <a:t>Beta Monitoring</a:t>
            </a:r>
            <a:endParaRPr lang="en-US" dirty="0"/>
          </a:p>
        </p:txBody>
      </p:sp>
      <p:sp>
        <p:nvSpPr>
          <p:cNvPr id="5" name="Text Placeholder 4"/>
          <p:cNvSpPr>
            <a:spLocks noGrp="1"/>
          </p:cNvSpPr>
          <p:nvPr>
            <p:ph type="body" sz="half" idx="2"/>
          </p:nvPr>
        </p:nvSpPr>
        <p:spPr/>
        <p:txBody>
          <a:bodyPr/>
          <a:lstStyle/>
          <a:p>
            <a:r>
              <a:rPr lang="en-US" dirty="0" smtClean="0"/>
              <a:t>Using the ADM-300 Survey Meter and BP-100 Beta Probe</a:t>
            </a:r>
            <a:endParaRPr lang="en-US" dirty="0"/>
          </a:p>
        </p:txBody>
      </p:sp>
    </p:spTree>
    <p:extLst>
      <p:ext uri="{BB962C8B-B14F-4D97-AF65-F5344CB8AC3E}">
        <p14:creationId xmlns:p14="http://schemas.microsoft.com/office/powerpoint/2010/main" val="2435447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22238"/>
            <a:ext cx="9197976" cy="71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85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26</a:t>
            </a:fld>
            <a:endParaRPr lang="en-US"/>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74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a:xfrm>
            <a:off x="152400" y="4463568"/>
            <a:ext cx="8991600" cy="1143000"/>
          </a:xfrm>
        </p:spPr>
        <p:txBody>
          <a:bodyPr>
            <a:noAutofit/>
          </a:bodyPr>
          <a:lstStyle/>
          <a:p>
            <a:r>
              <a:rPr lang="en-US" dirty="0" smtClean="0"/>
              <a:t>Dispatch and Site Selection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4869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sp>
        <p:nvSpPr>
          <p:cNvPr id="4" name="Title 3"/>
          <p:cNvSpPr>
            <a:spLocks noGrp="1"/>
          </p:cNvSpPr>
          <p:nvPr>
            <p:ph type="title"/>
          </p:nvPr>
        </p:nvSpPr>
        <p:spPr>
          <a:xfrm>
            <a:off x="152400" y="1901952"/>
            <a:ext cx="2377440" cy="1603248"/>
          </a:xfrm>
        </p:spPr>
        <p:txBody>
          <a:bodyPr>
            <a:normAutofit/>
          </a:bodyPr>
          <a:lstStyle/>
          <a:p>
            <a:r>
              <a:rPr lang="en-US" dirty="0" smtClean="0"/>
              <a:t>Dispatch and Site Selection</a:t>
            </a:r>
            <a:endParaRPr lang="en-US" dirty="0"/>
          </a:p>
        </p:txBody>
      </p:sp>
      <p:sp>
        <p:nvSpPr>
          <p:cNvPr id="5" name="Text Placeholder 4"/>
          <p:cNvSpPr>
            <a:spLocks noGrp="1"/>
          </p:cNvSpPr>
          <p:nvPr>
            <p:ph type="body" sz="half" idx="2"/>
          </p:nvPr>
        </p:nvSpPr>
        <p:spPr>
          <a:xfrm>
            <a:off x="152400" y="3886200"/>
            <a:ext cx="2377440" cy="758952"/>
          </a:xfrm>
        </p:spPr>
        <p:txBody>
          <a:bodyPr/>
          <a:lstStyle/>
          <a:p>
            <a:endParaRPr lang="en-US" dirty="0"/>
          </a:p>
        </p:txBody>
      </p:sp>
    </p:spTree>
    <p:extLst>
      <p:ext uri="{BB962C8B-B14F-4D97-AF65-F5344CB8AC3E}">
        <p14:creationId xmlns:p14="http://schemas.microsoft.com/office/powerpoint/2010/main" val="50486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B6F15528-21DE-4FAA-801E-634DDDAF4B2B}" type="slidenum">
              <a:rPr lang="en-US" smtClean="0"/>
              <a:pPr/>
              <a:t>29</a:t>
            </a:fld>
            <a:endParaRPr lang="en-US"/>
          </a:p>
        </p:txBody>
      </p:sp>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sz="half" idx="2"/>
          </p:nvPr>
        </p:nvSpPr>
        <p:spPr/>
        <p:txBody>
          <a:bodyPr/>
          <a:lstStyle/>
          <a:p>
            <a:endParaRPr lang="en-US" dirty="0"/>
          </a:p>
        </p:txBody>
      </p:sp>
      <p:pic>
        <p:nvPicPr>
          <p:cNvPr id="1028" name="Picture 4" descr="C:\Users\Melody\AppData\Local\Microsoft\Windows\Temporary Internet Files\Content.IE5\UH89D2VL\MC9004344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838200"/>
            <a:ext cx="413173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84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Training Objectives</a:t>
            </a:r>
            <a:endParaRPr lang="en-US" dirty="0"/>
          </a:p>
        </p:txBody>
      </p:sp>
      <p:sp>
        <p:nvSpPr>
          <p:cNvPr id="3" name="Content Placeholder 2"/>
          <p:cNvSpPr>
            <a:spLocks noGrp="1"/>
          </p:cNvSpPr>
          <p:nvPr>
            <p:ph idx="1"/>
          </p:nvPr>
        </p:nvSpPr>
        <p:spPr/>
        <p:txBody>
          <a:bodyPr/>
          <a:lstStyle/>
          <a:p>
            <a:r>
              <a:rPr lang="en-US" dirty="0" smtClean="0"/>
              <a:t>Familiarization with standard radiation survey instruments</a:t>
            </a:r>
          </a:p>
          <a:p>
            <a:endParaRPr lang="en-US" dirty="0" smtClean="0"/>
          </a:p>
          <a:p>
            <a:r>
              <a:rPr lang="en-US" dirty="0" smtClean="0"/>
              <a:t>Performance and documentation of pre-operational checks, including quality control checks</a:t>
            </a:r>
          </a:p>
          <a:p>
            <a:endParaRPr lang="en-US" dirty="0" smtClean="0"/>
          </a:p>
          <a:p>
            <a:r>
              <a:rPr lang="en-US" dirty="0" smtClean="0"/>
              <a:t>Performance and documentation of surveys</a:t>
            </a:r>
          </a:p>
          <a:p>
            <a:endParaRPr lang="en-US" dirty="0"/>
          </a:p>
          <a:p>
            <a:r>
              <a:rPr lang="en-US" dirty="0"/>
              <a:t>Selection of appropriate survey areas</a:t>
            </a: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9472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Recap &amp; Practicum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4078167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FRMAC Monitoring Manual, Volume 2, </a:t>
            </a:r>
            <a:r>
              <a:rPr lang="en-US" i="1" dirty="0" smtClean="0"/>
              <a:t>Radiation Monitoring and Sampling</a:t>
            </a:r>
            <a:endParaRPr lang="en-US" i="1" dirty="0"/>
          </a:p>
        </p:txBody>
      </p:sp>
      <p:sp>
        <p:nvSpPr>
          <p:cNvPr id="3" name="Content Placeholder 2"/>
          <p:cNvSpPr>
            <a:spLocks noGrp="1"/>
          </p:cNvSpPr>
          <p:nvPr>
            <p:ph idx="1"/>
          </p:nvPr>
        </p:nvSpPr>
        <p:spPr/>
        <p:txBody>
          <a:bodyPr/>
          <a:lstStyle/>
          <a:p>
            <a:r>
              <a:rPr lang="en-US" dirty="0" smtClean="0"/>
              <a:t>Chapter 3, “Field Monitoring”</a:t>
            </a:r>
          </a:p>
          <a:p>
            <a:r>
              <a:rPr lang="en-US" dirty="0" smtClean="0"/>
              <a:t>Chapter 7, “Equipment Contamination Surveys”</a:t>
            </a:r>
          </a:p>
          <a:p>
            <a:r>
              <a:rPr lang="en-US" dirty="0" smtClean="0"/>
              <a:t>Appendix A, “Forms and Checklists”</a:t>
            </a:r>
          </a:p>
          <a:p>
            <a:pPr lvl="1"/>
            <a:r>
              <a:rPr lang="en-US" dirty="0" smtClean="0"/>
              <a:t>Daily Instrument QC Checks</a:t>
            </a:r>
          </a:p>
          <a:p>
            <a:pPr lvl="1"/>
            <a:r>
              <a:rPr lang="en-US" dirty="0" smtClean="0"/>
              <a:t>Field Monitoring Log</a:t>
            </a:r>
          </a:p>
          <a:p>
            <a:pPr lvl="1"/>
            <a:r>
              <a:rPr lang="en-US" dirty="0" smtClean="0"/>
              <a:t>FRMAC Field Monitoring Team Assignment, ICS 204-FRMAC</a:t>
            </a:r>
          </a:p>
          <a:p>
            <a:pPr lvl="1"/>
            <a:r>
              <a:rPr lang="en-US" dirty="0" smtClean="0"/>
              <a:t>Team, Instrument, &amp; Equipment Information Log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4123105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Radiation and Detector Types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07644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pPr algn="ctr"/>
            <a:r>
              <a:rPr lang="en-US" dirty="0" smtClean="0"/>
              <a:t>Radioactive Decay – Alpha and Beta Particles,</a:t>
            </a:r>
            <a:br>
              <a:rPr lang="en-US" dirty="0" smtClean="0"/>
            </a:br>
            <a:r>
              <a:rPr lang="en-US" dirty="0" smtClean="0"/>
              <a:t>Gamma-Rays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190" y="1295400"/>
            <a:ext cx="3649980" cy="2743200"/>
          </a:xfr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905000"/>
            <a:ext cx="3642360" cy="272034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038600"/>
            <a:ext cx="3634740" cy="2659380"/>
          </a:xfrm>
          <a:prstGeom prst="rect">
            <a:avLst/>
          </a:prstGeom>
        </p:spPr>
      </p:pic>
    </p:spTree>
    <p:extLst>
      <p:ext uri="{BB962C8B-B14F-4D97-AF65-F5344CB8AC3E}">
        <p14:creationId xmlns:p14="http://schemas.microsoft.com/office/powerpoint/2010/main" val="3190581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Radiation Penetration Ability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Content Placeholder 4"/>
          <p:cNvSpPr>
            <a:spLocks noGrp="1"/>
          </p:cNvSpPr>
          <p:nvPr>
            <p:ph idx="1"/>
          </p:nvPr>
        </p:nvSpPr>
        <p:spPr>
          <a:xfrm>
            <a:off x="457200" y="1600200"/>
            <a:ext cx="8229600" cy="4953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947975"/>
            <a:ext cx="3581400" cy="33953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37" y="1340996"/>
            <a:ext cx="5654008" cy="2621404"/>
          </a:xfrm>
          <a:prstGeom prst="rect">
            <a:avLst/>
          </a:prstGeom>
        </p:spPr>
      </p:pic>
    </p:spTree>
    <p:extLst>
      <p:ext uri="{BB962C8B-B14F-4D97-AF65-F5344CB8AC3E}">
        <p14:creationId xmlns:p14="http://schemas.microsoft.com/office/powerpoint/2010/main" val="2205633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Basic Types of Detectors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 name="Content Placeholder 4"/>
          <p:cNvSpPr>
            <a:spLocks noGrp="1"/>
          </p:cNvSpPr>
          <p:nvPr>
            <p:ph idx="1"/>
          </p:nvPr>
        </p:nvSpPr>
        <p:spPr>
          <a:xfrm>
            <a:off x="457200" y="1600200"/>
            <a:ext cx="8229600" cy="4953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359698" cy="3276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124" y="3048000"/>
            <a:ext cx="4349136" cy="3261852"/>
          </a:xfrm>
          <a:prstGeom prst="rect">
            <a:avLst/>
          </a:prstGeom>
        </p:spPr>
      </p:pic>
    </p:spTree>
    <p:extLst>
      <p:ext uri="{BB962C8B-B14F-4D97-AF65-F5344CB8AC3E}">
        <p14:creationId xmlns:p14="http://schemas.microsoft.com/office/powerpoint/2010/main" val="3884177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Canberra Emergency Response Kit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357303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498175E7BA3C4593651BC664FAC19A" ma:contentTypeVersion="" ma:contentTypeDescription="Create a new document." ma:contentTypeScope="" ma:versionID="292f8160f2f0472d4daaf4a1606d405f">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412241-8BFC-4F85-9C73-D06E84B55D0A}"/>
</file>

<file path=customXml/itemProps2.xml><?xml version="1.0" encoding="utf-8"?>
<ds:datastoreItem xmlns:ds="http://schemas.openxmlformats.org/officeDocument/2006/customXml" ds:itemID="{9462E2E5-ACF3-4E32-A45D-834716ADD779}"/>
</file>

<file path=customXml/itemProps3.xml><?xml version="1.0" encoding="utf-8"?>
<ds:datastoreItem xmlns:ds="http://schemas.openxmlformats.org/officeDocument/2006/customXml" ds:itemID="{63E7A8FB-3D6C-4788-A196-342403E4B24C}"/>
</file>

<file path=docProps/app.xml><?xml version="1.0" encoding="utf-8"?>
<Properties xmlns="http://schemas.openxmlformats.org/officeDocument/2006/extended-properties" xmlns:vt="http://schemas.openxmlformats.org/officeDocument/2006/docPropsVTypes">
  <Template>Thatch</Template>
  <TotalTime>3201</TotalTime>
  <Words>3244</Words>
  <Application>Microsoft Office PowerPoint</Application>
  <PresentationFormat>On-screen Show (4:3)</PresentationFormat>
  <Paragraphs>263</Paragraphs>
  <Slides>30</Slides>
  <Notes>30</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Thatch</vt:lpstr>
      <vt:lpstr>FRMAC Field Team</vt:lpstr>
      <vt:lpstr>FRMAC Federal Radiological Monitoring and Assessment Center</vt:lpstr>
      <vt:lpstr>Training Objectives</vt:lpstr>
      <vt:lpstr>FRMAC Monitoring Manual, Volume 2, Radiation Monitoring and Sampling</vt:lpstr>
      <vt:lpstr>Radiation and Detector Types</vt:lpstr>
      <vt:lpstr>Radioactive Decay – Alpha and Beta Particles, Gamma-Rays</vt:lpstr>
      <vt:lpstr>Radiation Penetration Ability</vt:lpstr>
      <vt:lpstr>Basic Types of Detectors</vt:lpstr>
      <vt:lpstr>Canberra Emergency Response Kit</vt:lpstr>
      <vt:lpstr>Canberra Emergency Response Kit</vt:lpstr>
      <vt:lpstr>Canberra Emergency Response Kit</vt:lpstr>
      <vt:lpstr>Questions?</vt:lpstr>
      <vt:lpstr>Performing Monitoring Activities</vt:lpstr>
      <vt:lpstr>Beta-Gamma Monitoring</vt:lpstr>
      <vt:lpstr>Beta-Gamma Monitoring</vt:lpstr>
      <vt:lpstr>PowerPoint Presentation</vt:lpstr>
      <vt:lpstr>Beta-Gamma Monitoring</vt:lpstr>
      <vt:lpstr>Beta-Gamma Monitoring</vt:lpstr>
      <vt:lpstr>PowerPoint Presentation</vt:lpstr>
      <vt:lpstr>Alpha Contamination Monitoring</vt:lpstr>
      <vt:lpstr>Alpha Monitoring</vt:lpstr>
      <vt:lpstr>PowerPoint Presentation</vt:lpstr>
      <vt:lpstr>Beta Contamination Monitoring</vt:lpstr>
      <vt:lpstr>Beta Monitoring</vt:lpstr>
      <vt:lpstr>PowerPoint Presentation</vt:lpstr>
      <vt:lpstr>Questions?</vt:lpstr>
      <vt:lpstr>Dispatch and Site Selection</vt:lpstr>
      <vt:lpstr>Dispatch and Site Selection</vt:lpstr>
      <vt:lpstr>Questions?</vt:lpstr>
      <vt:lpstr>Recap &amp; Practicum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FRMAC Field Team Instrumentation</dc:title>
  <dc:creator>Melody</dc:creator>
  <cp:lastModifiedBy>Melody Geer</cp:lastModifiedBy>
  <cp:revision>175</cp:revision>
  <cp:lastPrinted>2012-12-11T20:10:10Z</cp:lastPrinted>
  <dcterms:created xsi:type="dcterms:W3CDTF">2006-08-16T00:00:00Z</dcterms:created>
  <dcterms:modified xsi:type="dcterms:W3CDTF">2013-06-25T19:58:11Z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0x01010020498175E7BA3C4593651BC664FAC19A</vt:lpwstr>
  </property>
</Properties>
</file>