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7.xml" ContentType="application/vnd.openxmlformats-officedocument.presentationml.notes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notesSlides/notesSlide24.xml" ContentType="application/vnd.openxmlformats-officedocument.presentationml.notesSlide+xml"/>
  <Override PartName="/ppt/slideLayouts/slideLayout11.xml" ContentType="application/vnd.openxmlformats-officedocument.presentationml.slide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handoutMasterIdLst>
    <p:handoutMasterId r:id="rId40"/>
  </p:handoutMasterIdLst>
  <p:sldIdLst>
    <p:sldId id="256" r:id="rId2"/>
    <p:sldId id="257" r:id="rId3"/>
    <p:sldId id="260" r:id="rId4"/>
    <p:sldId id="263" r:id="rId5"/>
    <p:sldId id="286" r:id="rId6"/>
    <p:sldId id="319" r:id="rId7"/>
    <p:sldId id="331" r:id="rId8"/>
    <p:sldId id="306" r:id="rId9"/>
    <p:sldId id="320" r:id="rId10"/>
    <p:sldId id="330" r:id="rId11"/>
    <p:sldId id="309" r:id="rId12"/>
    <p:sldId id="299" r:id="rId13"/>
    <p:sldId id="298" r:id="rId14"/>
    <p:sldId id="332" r:id="rId15"/>
    <p:sldId id="322" r:id="rId16"/>
    <p:sldId id="321" r:id="rId17"/>
    <p:sldId id="323" r:id="rId18"/>
    <p:sldId id="334" r:id="rId19"/>
    <p:sldId id="266" r:id="rId20"/>
    <p:sldId id="310" r:id="rId21"/>
    <p:sldId id="292" r:id="rId22"/>
    <p:sldId id="324" r:id="rId23"/>
    <p:sldId id="314" r:id="rId24"/>
    <p:sldId id="313" r:id="rId25"/>
    <p:sldId id="325" r:id="rId26"/>
    <p:sldId id="335" r:id="rId27"/>
    <p:sldId id="301" r:id="rId28"/>
    <p:sldId id="302" r:id="rId29"/>
    <p:sldId id="326" r:id="rId30"/>
    <p:sldId id="336" r:id="rId31"/>
    <p:sldId id="333" r:id="rId32"/>
    <p:sldId id="293" r:id="rId33"/>
    <p:sldId id="327" r:id="rId34"/>
    <p:sldId id="328" r:id="rId35"/>
    <p:sldId id="296" r:id="rId36"/>
    <p:sldId id="318" r:id="rId37"/>
    <p:sldId id="30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1" autoAdjust="0"/>
    <p:restoredTop sz="59928" autoAdjust="0"/>
  </p:normalViewPr>
  <p:slideViewPr>
    <p:cSldViewPr>
      <p:cViewPr varScale="1">
        <p:scale>
          <a:sx n="52" d="100"/>
          <a:sy n="52" d="100"/>
        </p:scale>
        <p:origin x="-2333" y="-8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684D81-08D1-4BA8-B376-C727BA094AE4}" type="datetimeFigureOut">
              <a:rPr lang="en-US" smtClean="0"/>
              <a:t>6/25/2013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A4E974-8905-425A-B8E4-71DAB91734DF}" type="slidenum">
              <a:rPr lang="en-US" smtClean="0"/>
              <a:t>‹#›</a:t>
            </a:fld>
            <a:endParaRPr lang="en-US" dirty="0"/>
          </a:p>
        </p:txBody>
      </p:sp>
    </p:spTree>
    <p:extLst>
      <p:ext uri="{BB962C8B-B14F-4D97-AF65-F5344CB8AC3E}">
        <p14:creationId xmlns:p14="http://schemas.microsoft.com/office/powerpoint/2010/main" val="1201387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5B171A-1F3A-4D28-86C8-B3449C432649}" type="datetimeFigureOut">
              <a:rPr lang="en-US" smtClean="0"/>
              <a:t>6/25/2013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6789F0-1617-4B30-B1A6-EA958E4ADA72}" type="slidenum">
              <a:rPr lang="en-US" smtClean="0"/>
              <a:t>‹#›</a:t>
            </a:fld>
            <a:endParaRPr lang="en-US" dirty="0"/>
          </a:p>
        </p:txBody>
      </p:sp>
    </p:spTree>
    <p:extLst>
      <p:ext uri="{BB962C8B-B14F-4D97-AF65-F5344CB8AC3E}">
        <p14:creationId xmlns:p14="http://schemas.microsoft.com/office/powerpoint/2010/main" val="317860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Welcome</a:t>
            </a:r>
            <a:r>
              <a:rPr lang="en-US" sz="1000" baseline="0" dirty="0" smtClean="0"/>
              <a:t> to the Just-in-Time training for FRMAC Field Teams.  This training will focus on “Environmental Sample Collection.”</a:t>
            </a:r>
          </a:p>
          <a:p>
            <a:endParaRPr lang="en-US" sz="1000" baseline="0" dirty="0" smtClean="0"/>
          </a:p>
          <a:p>
            <a:r>
              <a:rPr lang="en-US" sz="1000" baseline="0" dirty="0" smtClean="0"/>
              <a:t>It is assumed that everyone taking this training has some experience with radiological field monitoring equipment such as GM-tubes, Geiger counters, or pancake probes.  During this training module, we will introduce you to the procedures and equipment that you will use as a member of the FRMAC Field Team to collect environmental samples.  </a:t>
            </a:r>
          </a:p>
          <a:p>
            <a:endParaRPr lang="en-US" sz="1000" baseline="0" dirty="0" smtClean="0"/>
          </a:p>
          <a:p>
            <a:r>
              <a:rPr lang="en-US" sz="1000" baseline="0" dirty="0" smtClean="0"/>
              <a:t>After demonstration of each type of sample collection, you will have an opportunity to handle the equipment and ask questions.</a:t>
            </a:r>
          </a:p>
        </p:txBody>
      </p:sp>
      <p:sp>
        <p:nvSpPr>
          <p:cNvPr id="4" name="Slide Number Placeholder 3"/>
          <p:cNvSpPr>
            <a:spLocks noGrp="1"/>
          </p:cNvSpPr>
          <p:nvPr>
            <p:ph type="sldNum" sz="quarter" idx="10"/>
          </p:nvPr>
        </p:nvSpPr>
        <p:spPr/>
        <p:txBody>
          <a:bodyPr/>
          <a:lstStyle/>
          <a:p>
            <a:fld id="{806789F0-1617-4B30-B1A6-EA958E4ADA72}" type="slidenum">
              <a:rPr lang="en-US" smtClean="0"/>
              <a:t>1</a:t>
            </a:fld>
            <a:endParaRPr lang="en-US" dirty="0"/>
          </a:p>
        </p:txBody>
      </p:sp>
    </p:spTree>
    <p:extLst>
      <p:ext uri="{BB962C8B-B14F-4D97-AF65-F5344CB8AC3E}">
        <p14:creationId xmlns:p14="http://schemas.microsoft.com/office/powerpoint/2010/main" val="106174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you are en route to your assigned location, your survey instrument</a:t>
            </a:r>
            <a:r>
              <a:rPr lang="en-US" baseline="0" dirty="0" smtClean="0"/>
              <a:t> should be turned on and placed in a location where you can monitor it for changing exposure rates.  It is best to have the audio on so that you can hear increased response since the audio will respond faster than the display.</a:t>
            </a:r>
          </a:p>
          <a:p>
            <a:endParaRPr lang="en-US" baseline="0" dirty="0" smtClean="0"/>
          </a:p>
          <a:p>
            <a:r>
              <a:rPr lang="en-US" baseline="0" dirty="0" smtClean="0"/>
              <a:t>Once you are at your assigned location, you will have to choose a specific survey or sampling site.  In all cases, look for a relatively level, open area.</a:t>
            </a:r>
            <a:r>
              <a:rPr lang="en-US" dirty="0" smtClean="0"/>
              <a:t> </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10</a:t>
            </a:fld>
            <a:endParaRPr lang="en-US" dirty="0"/>
          </a:p>
        </p:txBody>
      </p:sp>
    </p:spTree>
    <p:extLst>
      <p:ext uri="{BB962C8B-B14F-4D97-AF65-F5344CB8AC3E}">
        <p14:creationId xmlns:p14="http://schemas.microsoft.com/office/powerpoint/2010/main" val="391127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all you will need, let’s look at the pre-deployment activities you will need to perform</a:t>
            </a:r>
            <a:r>
              <a:rPr lang="en-US" baseline="0" dirty="0" smtClean="0"/>
              <a:t> </a:t>
            </a:r>
            <a:r>
              <a:rPr lang="en-US" dirty="0" smtClean="0"/>
              <a:t>and how to select an appropriate sampling site…</a:t>
            </a:r>
          </a:p>
          <a:p>
            <a:endParaRPr lang="en-US" dirty="0" smtClean="0"/>
          </a:p>
          <a:p>
            <a:r>
              <a:rPr lang="en-US" b="1" baseline="0" dirty="0" smtClean="0"/>
              <a:t>{INSTRUCTOR NOTE:  Minimize this PPT.  Run the video: </a:t>
            </a:r>
            <a:r>
              <a:rPr lang="en-US" b="1" baseline="0" dirty="0" smtClean="0"/>
              <a:t>“Dispatch and Site Selection.”  </a:t>
            </a:r>
            <a:r>
              <a:rPr lang="en-US" b="1" baseline="0" dirty="0" smtClean="0"/>
              <a:t>The video is ~14 minutes long.  This is the same video as in the “Field Monitoring Instrumentation” training presentation.  Therefore, if the trainees have just watched this video in that training, this viewing may be skipped.}</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11</a:t>
            </a:fld>
            <a:endParaRPr lang="en-US" dirty="0"/>
          </a:p>
        </p:txBody>
      </p:sp>
    </p:spTree>
    <p:extLst>
      <p:ext uri="{BB962C8B-B14F-4D97-AF65-F5344CB8AC3E}">
        <p14:creationId xmlns:p14="http://schemas.microsoft.com/office/powerpoint/2010/main" val="1054245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answering questions, take a short break}</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12</a:t>
            </a:fld>
            <a:endParaRPr lang="en-US" dirty="0"/>
          </a:p>
        </p:txBody>
      </p:sp>
    </p:spTree>
    <p:extLst>
      <p:ext uri="{BB962C8B-B14F-4D97-AF65-F5344CB8AC3E}">
        <p14:creationId xmlns:p14="http://schemas.microsoft.com/office/powerpoint/2010/main" val="294856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There are a number of different environmental</a:t>
            </a:r>
            <a:r>
              <a:rPr lang="en-US" sz="1200" baseline="0" dirty="0" smtClean="0"/>
              <a:t> media that will need to be sampled following an accidental release of radioactive material.  Different sample types are taken at different times in the response based on what information is needed about the release, deposition characteristics, and movement through the biosphere.  Each type of sample requires specific sampling equipment.</a:t>
            </a:r>
          </a:p>
          <a:p>
            <a:endParaRPr lang="en-US" baseline="0" dirty="0" smtClean="0"/>
          </a:p>
          <a:p>
            <a:r>
              <a:rPr lang="en-US" baseline="0" dirty="0" smtClean="0"/>
              <a:t>Remember, sampling activities include the preparation before deployment, choosing a sampling location, collecting the sample, packaging the sample for transport, and completing all documentation. </a:t>
            </a:r>
          </a:p>
          <a:p>
            <a:endParaRPr lang="en-US" baseline="0" dirty="0" smtClean="0"/>
          </a:p>
          <a:p>
            <a:r>
              <a:rPr lang="en-US" baseline="0" dirty="0" smtClean="0"/>
              <a:t>We will be covering a number of sample types.  We have videos that show how to take each type of sample.  The videos have been designed to be “stand-alone;” therefore, you will see repeats in each video on some of the common activities.</a:t>
            </a:r>
          </a:p>
          <a:p>
            <a:endParaRPr lang="en-US" baseline="0" dirty="0" smtClean="0"/>
          </a:p>
          <a:p>
            <a:r>
              <a:rPr lang="en-US" dirty="0" smtClean="0"/>
              <a:t>Now</a:t>
            </a:r>
            <a:r>
              <a:rPr lang="en-US" baseline="0" dirty="0" smtClean="0"/>
              <a:t>, let’s find out how to take those samples! </a:t>
            </a:r>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13</a:t>
            </a:fld>
            <a:endParaRPr lang="en-US" dirty="0"/>
          </a:p>
        </p:txBody>
      </p:sp>
    </p:spTree>
    <p:extLst>
      <p:ext uri="{BB962C8B-B14F-4D97-AF65-F5344CB8AC3E}">
        <p14:creationId xmlns:p14="http://schemas.microsoft.com/office/powerpoint/2010/main" val="100741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 first type of sample we will look at today is an air sample.  Depending on how soon field teams are dispatched after the event, the air sample could either be of the radioactivity in the released plume or of the re-suspended material from what was deposited on the ground.  In most cases, FRMAC will not dispatch teams early enough during an event to be taking air samples in a plume soon after it has been released; however, in cases where the release occurs over a longer period (days or weeks), then it is possible for a team to be “in a plume” to take an air sample.  </a:t>
            </a:r>
            <a:r>
              <a:rPr lang="en-US" sz="1000" baseline="0" dirty="0" err="1" smtClean="0"/>
              <a:t>Resuspension</a:t>
            </a:r>
            <a:r>
              <a:rPr lang="en-US" sz="1000" baseline="0" dirty="0" smtClean="0"/>
              <a:t> of deposited radioactive material may occur at any time; therefore, it is much more likely that these will be the types of air samples taken by FRMAC teams.</a:t>
            </a:r>
          </a:p>
          <a:p>
            <a:endParaRPr lang="en-US" sz="1000" baseline="0" dirty="0" smtClean="0"/>
          </a:p>
          <a:p>
            <a:r>
              <a:rPr lang="en-US" sz="1000" baseline="0" dirty="0" smtClean="0"/>
              <a:t>NORMALLY, radioactive plumes will not look like this picture – they are not inherently “smoky!”</a:t>
            </a:r>
          </a:p>
        </p:txBody>
      </p:sp>
      <p:sp>
        <p:nvSpPr>
          <p:cNvPr id="4" name="Slide Number Placeholder 3"/>
          <p:cNvSpPr>
            <a:spLocks noGrp="1"/>
          </p:cNvSpPr>
          <p:nvPr>
            <p:ph type="sldNum" sz="quarter" idx="10"/>
          </p:nvPr>
        </p:nvSpPr>
        <p:spPr/>
        <p:txBody>
          <a:bodyPr/>
          <a:lstStyle/>
          <a:p>
            <a:fld id="{806789F0-1617-4B30-B1A6-EA958E4ADA72}" type="slidenum">
              <a:rPr lang="en-US" smtClean="0"/>
              <a:t>14</a:t>
            </a:fld>
            <a:endParaRPr lang="en-US" dirty="0"/>
          </a:p>
        </p:txBody>
      </p:sp>
    </p:spTree>
    <p:extLst>
      <p:ext uri="{BB962C8B-B14F-4D97-AF65-F5344CB8AC3E}">
        <p14:creationId xmlns:p14="http://schemas.microsoft.com/office/powerpoint/2010/main" val="879172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a number of power sources that you may use while taking an air sample.  </a:t>
            </a:r>
          </a:p>
          <a:p>
            <a:endParaRPr lang="en-US" baseline="0" dirty="0" smtClean="0"/>
          </a:p>
          <a:p>
            <a:r>
              <a:rPr lang="en-US" dirty="0" smtClean="0"/>
              <a:t>For all power sources, ensure that the pump is “OFF” before connecting</a:t>
            </a:r>
            <a:r>
              <a:rPr lang="en-US" baseline="0" dirty="0" smtClean="0"/>
              <a:t> the pump to the power source.</a:t>
            </a:r>
            <a:endParaRPr lang="en-US" dirty="0" smtClean="0"/>
          </a:p>
          <a:p>
            <a:endParaRPr lang="en-US" dirty="0" smtClean="0"/>
          </a:p>
          <a:p>
            <a:r>
              <a:rPr lang="en-US" dirty="0" smtClean="0"/>
              <a:t>The simplest</a:t>
            </a:r>
            <a:r>
              <a:rPr lang="en-US" baseline="0" dirty="0" smtClean="0"/>
              <a:t> pump to use will be the AC powered pump with an extension cord.  Unfortunately, this requires that you have access to AC power.  This will work well if you are setting up in the parking lot of a police or fire station; not so good otherwise.  AC cords are frequently used for high-volume air samplers that will be collecting a sample for an extended period.  When setting up a sampler using an extension cord, you must make sure that the cord is secured so that it does not represent a tripping hazard.</a:t>
            </a:r>
          </a:p>
          <a:p>
            <a:endParaRPr lang="en-US" baseline="0" dirty="0" smtClean="0"/>
          </a:p>
          <a:p>
            <a:r>
              <a:rPr lang="en-US" baseline="0" dirty="0" smtClean="0"/>
              <a:t>Some pumps have internal batteries that are usually rechargeable.  Normally, these are used in low-volume air samplers.  The advantage to these types of pumps is that they can be used anywhere.  The disadvantage is that they usually have a limited run time before they need to be recharged.</a:t>
            </a:r>
          </a:p>
          <a:p>
            <a:endParaRPr lang="en-US" baseline="0" dirty="0" smtClean="0"/>
          </a:p>
          <a:p>
            <a:r>
              <a:rPr lang="en-US" baseline="0" dirty="0" smtClean="0"/>
              <a:t>A few air sample pumps have the ability to use a vehicle’s DC power outlet or jumper cables connected directly to the vehicle’s battery.  These types of samplers are suitable for a quick grab sample that only takes a few minutes.  The vehicle will need to be running while the pump is connected to ensure a steady source of power.  If using jumper cables, caution should be used when connecting and disconnecting the cables so that no sparks are created.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final type of power source is a gas-powered generator.  In addition to the generator, you will also need fuel and a fire extinguisher.  Because generator exhaust contains poisonous carbon monoxide, generators must be placed outdoors and away from building windows, doorways, or air intake valves.  The exhaust system may get hot enough to ignite some material; therefore, keep flammable material away from the generator, and allow the generator to cool before placing it in a vehicle or building.  Also, place the generator downwind of the sampler and far enough away so that the sampler does not pick up exhaust from the generator. If you are issued a gasoline powered generator, you will also need a fire extinguisher.</a:t>
            </a:r>
            <a:endParaRPr lang="en-US" dirty="0" smtClean="0"/>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15</a:t>
            </a:fld>
            <a:endParaRPr lang="en-US" dirty="0"/>
          </a:p>
        </p:txBody>
      </p:sp>
    </p:spTree>
    <p:extLst>
      <p:ext uri="{BB962C8B-B14F-4D97-AF65-F5344CB8AC3E}">
        <p14:creationId xmlns:p14="http://schemas.microsoft.com/office/powerpoint/2010/main" val="2990712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watch</a:t>
            </a:r>
            <a:r>
              <a:rPr lang="en-US" baseline="0" dirty="0" smtClean="0"/>
              <a:t> our Field Team take an air sample...</a:t>
            </a:r>
          </a:p>
          <a:p>
            <a:endParaRPr lang="en-US" baseline="0" dirty="0" smtClean="0"/>
          </a:p>
          <a:p>
            <a:r>
              <a:rPr lang="en-US" b="1" baseline="0" dirty="0" smtClean="0"/>
              <a:t>{INSTRUCTOR NOTE:  Minimize this PPT.  Run the video: “Air Sampling.”  The video is </a:t>
            </a:r>
            <a:r>
              <a:rPr lang="en-US" b="1" baseline="0" smtClean="0"/>
              <a:t>~</a:t>
            </a:r>
            <a:r>
              <a:rPr lang="en-US" b="1" baseline="0" smtClean="0"/>
              <a:t>20 </a:t>
            </a:r>
            <a:r>
              <a:rPr lang="en-US" b="1" baseline="0" dirty="0" smtClean="0"/>
              <a:t>minutes long.}</a:t>
            </a:r>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16</a:t>
            </a:fld>
            <a:endParaRPr lang="en-US" dirty="0"/>
          </a:p>
        </p:txBody>
      </p:sp>
    </p:spTree>
    <p:extLst>
      <p:ext uri="{BB962C8B-B14F-4D97-AF65-F5344CB8AC3E}">
        <p14:creationId xmlns:p14="http://schemas.microsoft.com/office/powerpoint/2010/main" val="3004221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this time, we will spend a few minutes practicing how to load air sample heads and getting to know the components of the air sample pumps.</a:t>
            </a:r>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17</a:t>
            </a:fld>
            <a:endParaRPr lang="en-US" dirty="0"/>
          </a:p>
        </p:txBody>
      </p:sp>
    </p:spTree>
    <p:extLst>
      <p:ext uri="{BB962C8B-B14F-4D97-AF65-F5344CB8AC3E}">
        <p14:creationId xmlns:p14="http://schemas.microsoft.com/office/powerpoint/2010/main" val="1100526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answering questions, take a short break}</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18</a:t>
            </a:fld>
            <a:endParaRPr lang="en-US" dirty="0"/>
          </a:p>
        </p:txBody>
      </p:sp>
    </p:spTree>
    <p:extLst>
      <p:ext uri="{BB962C8B-B14F-4D97-AF65-F5344CB8AC3E}">
        <p14:creationId xmlns:p14="http://schemas.microsoft.com/office/powerpoint/2010/main" val="2948568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Soil samples are very important to offsite authorities who are responsible for determining whether or not to evacuate or relocate a population or for determining whether the food grown in an area are edible.  In the early part of the response (i.e., within the first few days to weeks), FRMAC will take soil samples to determine the ground deposition.  These samples are used to decide on evacuation or relocation of a population.  We will demonstrate how to take these types of samples.  Later in the response (i.e., weeks to months to years after the release), soil samples can also be used to estimate plant uptake; however, the sample depth is different than that used to determine ground deposition.  We will not be covering how to sample for plant uptake in our training module today.  If these types of samples are required, you will be given separate instructions on how to do them.</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Another way to determine ground deposition, especially in urban environments where there is no “open ground” is to take a smear or swipe sample.  Smear or swipe samples are taken to determine loose (removable) surface contamination on nonporous fixed items.</a:t>
            </a:r>
          </a:p>
          <a:p>
            <a:endParaRPr lang="en-US" sz="1000" baseline="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19</a:t>
            </a:fld>
            <a:endParaRPr lang="en-US" dirty="0"/>
          </a:p>
        </p:txBody>
      </p:sp>
    </p:spTree>
    <p:extLst>
      <p:ext uri="{BB962C8B-B14F-4D97-AF65-F5344CB8AC3E}">
        <p14:creationId xmlns:p14="http://schemas.microsoft.com/office/powerpoint/2010/main" val="87917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First, some basic background...FRMAC is the Federal Radiological Monitoring and Assessment Center and is responsible for coordinating all environmental radiological monitoring, sampling, and assessment activities for the response of federal agencies to a major radiological incident.  FRMAC works closely with the state, tribal,</a:t>
            </a:r>
            <a:r>
              <a:rPr lang="en-US" sz="1000" baseline="0" dirty="0" smtClean="0"/>
              <a:t> and </a:t>
            </a:r>
            <a:r>
              <a:rPr lang="en-US" sz="1000" dirty="0" smtClean="0"/>
              <a:t>local response organizations to ensure smooth integration of their resources with the FRMAC if they so choose to combine resources.</a:t>
            </a:r>
          </a:p>
          <a:p>
            <a:endParaRPr lang="en-US" sz="1000" dirty="0" smtClean="0"/>
          </a:p>
          <a:p>
            <a:r>
              <a:rPr lang="en-US" sz="1000" dirty="0" smtClean="0"/>
              <a:t>Let’s define </a:t>
            </a:r>
            <a:r>
              <a:rPr lang="en-US" sz="1000" baseline="0" dirty="0" smtClean="0"/>
              <a:t>these three activities:</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&lt;CLICK&gt; Monitoring is the use of detection equipment to determine the levels of radiation in the environment.  For example, you may use a survey meter to determine the milliRoentgens per hour (mR/hr) or </a:t>
            </a:r>
            <a:r>
              <a:rPr lang="en-US" sz="1000" baseline="0" dirty="0" err="1" smtClean="0"/>
              <a:t>microRoentgens</a:t>
            </a:r>
            <a:r>
              <a:rPr lang="en-US" sz="1000" baseline="0" dirty="0" smtClean="0"/>
              <a:t> per hour (µR/hr) at a location.  Another word frequently used for this term is “surveying.” We also monitor, or survey, objects or people to determine the amount of radioactivity that may be contaminating the objects or people.  The units may be in counts per minute (</a:t>
            </a:r>
            <a:r>
              <a:rPr lang="en-US" sz="1000" baseline="0" dirty="0" err="1" smtClean="0"/>
              <a:t>cpm</a:t>
            </a:r>
            <a:r>
              <a:rPr lang="en-US" sz="1000" baseline="0" dirty="0" smtClean="0"/>
              <a:t>) or </a:t>
            </a:r>
            <a:r>
              <a:rPr lang="en-US" sz="1000" baseline="0" dirty="0" err="1" smtClean="0"/>
              <a:t>picoCurie</a:t>
            </a:r>
            <a:r>
              <a:rPr lang="en-US" sz="1000" baseline="0" dirty="0" smtClean="0"/>
              <a:t> per square centimeter (</a:t>
            </a:r>
            <a:r>
              <a:rPr lang="en-US" sz="1000" baseline="0" dirty="0" err="1" smtClean="0"/>
              <a:t>pCi</a:t>
            </a:r>
            <a:r>
              <a:rPr lang="en-US" sz="1000" baseline="0" dirty="0" smtClean="0"/>
              <a:t>/cm</a:t>
            </a:r>
            <a:r>
              <a:rPr lang="en-US" sz="1000" baseline="30000" dirty="0" smtClean="0"/>
              <a:t>2</a:t>
            </a:r>
            <a:r>
              <a:rPr lang="en-US" sz="1000" baseline="0" dirty="0" smtClean="0"/>
              <a:t>).</a:t>
            </a:r>
          </a:p>
          <a:p>
            <a:endParaRPr lang="en-US" sz="1000" baseline="0" dirty="0" smtClean="0"/>
          </a:p>
          <a:p>
            <a:r>
              <a:rPr lang="en-US" sz="1000" baseline="0" dirty="0" smtClean="0"/>
              <a:t>&lt;CLICK&gt; Sampling is the collection of representative environmental media to determine the extent of contaminant deposition on or in soil, water, air, and vegetation.  For example, you may take a soil sample at a location to determine if that area is contaminated with radioactive material.</a:t>
            </a:r>
          </a:p>
          <a:p>
            <a:endParaRPr lang="en-US" sz="1000" baseline="0" dirty="0" smtClean="0"/>
          </a:p>
          <a:p>
            <a:r>
              <a:rPr lang="en-US" sz="1000" baseline="0" dirty="0" smtClean="0"/>
              <a:t>&lt;CLICK&gt; Assessment is the evaluation and interpretation of information to develop a basis for making decisions.  For example, this is the function that analyzes that soil sample or survey measurement and evaluates their relation to the EPA’s Protective Action Guides (or PAGs) for evacuation or relocation.</a:t>
            </a:r>
          </a:p>
          <a:p>
            <a:endParaRPr lang="en-US" sz="1000" baseline="0" dirty="0" smtClean="0"/>
          </a:p>
          <a:p>
            <a:r>
              <a:rPr lang="en-US" sz="1000" dirty="0" smtClean="0"/>
              <a:t>&lt;CLICK&gt; This training module concentrates on the sampling aspect of FRMAC.</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a:t>
            </a:fld>
            <a:endParaRPr lang="en-US" dirty="0"/>
          </a:p>
        </p:txBody>
      </p:sp>
    </p:spTree>
    <p:extLst>
      <p:ext uri="{BB962C8B-B14F-4D97-AF65-F5344CB8AC3E}">
        <p14:creationId xmlns:p14="http://schemas.microsoft.com/office/powerpoint/2010/main" val="394468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taking soil samples, a special</a:t>
            </a:r>
            <a:r>
              <a:rPr lang="en-US" baseline="0" dirty="0" smtClean="0"/>
              <a:t> sampling frame is required.  For normal soil that isn’t too dry or too wet, you may need to dig a trench so that you can pass the trowel under the sampling frame to collect the sample.  If the soil is very dry, like sand, or very wet, like mud, then you will need a spoon to scoop the soil up.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20</a:t>
            </a:fld>
            <a:endParaRPr lang="en-US" dirty="0"/>
          </a:p>
        </p:txBody>
      </p:sp>
    </p:spTree>
    <p:extLst>
      <p:ext uri="{BB962C8B-B14F-4D97-AF65-F5344CB8AC3E}">
        <p14:creationId xmlns:p14="http://schemas.microsoft.com/office/powerpoint/2010/main" val="216570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now watch our Field Team collecting a soil sample…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t>{INSTRUCTOR NOTE:  Minimize this PPT.  Run the video: “Soil Sampling.”  The video is ~15 minutes long.}</a:t>
            </a:r>
            <a:endParaRPr lang="en-US" dirty="0" smtClean="0"/>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21</a:t>
            </a:fld>
            <a:endParaRPr lang="en-US" dirty="0"/>
          </a:p>
        </p:txBody>
      </p:sp>
    </p:spTree>
    <p:extLst>
      <p:ext uri="{BB962C8B-B14F-4D97-AF65-F5344CB8AC3E}">
        <p14:creationId xmlns:p14="http://schemas.microsoft.com/office/powerpoint/2010/main" val="8896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lets handle the soil sampling jig and other equipment.</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22</a:t>
            </a:fld>
            <a:endParaRPr lang="en-US" dirty="0"/>
          </a:p>
        </p:txBody>
      </p:sp>
    </p:spTree>
    <p:extLst>
      <p:ext uri="{BB962C8B-B14F-4D97-AF65-F5344CB8AC3E}">
        <p14:creationId xmlns:p14="http://schemas.microsoft.com/office/powerpoint/2010/main" val="2436234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 there will NOT</a:t>
            </a:r>
            <a:r>
              <a:rPr lang="en-US" baseline="0" dirty="0" smtClean="0"/>
              <a:t> be soil available for sampling.  For example, there may not be “open” ground and you may need to sample whatever surface is available that has deposition on it.  These may include cars (if they were been stationary throughout the deposition time), cement sidewalks, or asphalt roadways.</a:t>
            </a:r>
          </a:p>
          <a:p>
            <a:endParaRPr lang="en-US" baseline="0" dirty="0" smtClean="0"/>
          </a:p>
          <a:p>
            <a:r>
              <a:rPr lang="en-US" baseline="0" dirty="0" smtClean="0"/>
              <a:t>To take samples of this type, you will need to take a smear or swipe sample.  These samples are used to determine the loose, or removable, surface contamination and may be used in place of soil samples in urban environments.</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23</a:t>
            </a:fld>
            <a:endParaRPr lang="en-US" dirty="0"/>
          </a:p>
        </p:txBody>
      </p:sp>
    </p:spTree>
    <p:extLst>
      <p:ext uri="{BB962C8B-B14F-4D97-AF65-F5344CB8AC3E}">
        <p14:creationId xmlns:p14="http://schemas.microsoft.com/office/powerpoint/2010/main" val="2197249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  Click on the video and read the following while the video is playing.}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our team is first surveying a vehicle with the ADM-300 gamma/beta internal detector and the AP-100 alpha probe.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they use paper discs to take standard smear samples.  The discs may be loose discs or they may be pre-loaded onto protective paper.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standard smear is 100 square centimeters; about the size of a dollar bill.  A large area smear is 1 square foot; a little larger than a letter-sized piece of paper.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taking a smear sample, hold the smear paper with two gloved fingers and carefully rub the smear paper over the pre-identified area while applying moderate pressure.  Be consistent with the pressure if you are performing multiple smears.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Take care not to shake off collected material.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Place the smear in a labeled envelop or bag.  Sample control is the same as with soil samples.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24</a:t>
            </a:fld>
            <a:endParaRPr lang="en-US" dirty="0"/>
          </a:p>
        </p:txBody>
      </p:sp>
    </p:spTree>
    <p:extLst>
      <p:ext uri="{BB962C8B-B14F-4D97-AF65-F5344CB8AC3E}">
        <p14:creationId xmlns:p14="http://schemas.microsoft.com/office/powerpoint/2010/main" val="50407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let’s take a closer look at the papers</a:t>
            </a:r>
            <a:r>
              <a:rPr lang="en-US" baseline="0" dirty="0" smtClean="0"/>
              <a:t> used to take smear samples and practice how to package these types of samples.</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25</a:t>
            </a:fld>
            <a:endParaRPr lang="en-US" dirty="0"/>
          </a:p>
        </p:txBody>
      </p:sp>
    </p:spTree>
    <p:extLst>
      <p:ext uri="{BB962C8B-B14F-4D97-AF65-F5344CB8AC3E}">
        <p14:creationId xmlns:p14="http://schemas.microsoft.com/office/powerpoint/2010/main" val="2256816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{After</a:t>
            </a:r>
            <a:r>
              <a:rPr lang="en-US" b="1" baseline="0" dirty="0" smtClean="0"/>
              <a:t> answering questions, take a short break}</a:t>
            </a:r>
            <a:endParaRPr lang="en-US" b="1" dirty="0"/>
          </a:p>
        </p:txBody>
      </p:sp>
      <p:sp>
        <p:nvSpPr>
          <p:cNvPr id="4" name="Slide Number Placeholder 3"/>
          <p:cNvSpPr>
            <a:spLocks noGrp="1"/>
          </p:cNvSpPr>
          <p:nvPr>
            <p:ph type="sldNum" sz="quarter" idx="10"/>
          </p:nvPr>
        </p:nvSpPr>
        <p:spPr/>
        <p:txBody>
          <a:bodyPr/>
          <a:lstStyle/>
          <a:p>
            <a:fld id="{806789F0-1617-4B30-B1A6-EA958E4ADA72}" type="slidenum">
              <a:rPr lang="en-US" smtClean="0"/>
              <a:t>26</a:t>
            </a:fld>
            <a:endParaRPr lang="en-US" dirty="0"/>
          </a:p>
        </p:txBody>
      </p:sp>
    </p:spTree>
    <p:extLst>
      <p:ext uri="{BB962C8B-B14F-4D97-AF65-F5344CB8AC3E}">
        <p14:creationId xmlns:p14="http://schemas.microsoft.com/office/powerpoint/2010/main" val="294856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Vegetation refers to the ground cover that people and animals eat (not your normal backyard grass!).  </a:t>
            </a:r>
          </a:p>
          <a:p>
            <a:endParaRPr lang="en-US" sz="1000" baseline="0" dirty="0" smtClean="0"/>
          </a:p>
          <a:p>
            <a:r>
              <a:rPr lang="en-US" sz="1000" baseline="0" dirty="0" smtClean="0"/>
              <a:t>Market ready foods are those things that humans eat (fruits and vegetables) and are normally collected from farms, roadside stands, or gardens.  Market ready samples should be consistent with respect to readiness for harvest; either the crop is already ripe or will be ripe and ready for harvest in the near future.  </a:t>
            </a:r>
          </a:p>
          <a:p>
            <a:endParaRPr lang="en-US" sz="1000" baseline="0" dirty="0" smtClean="0"/>
          </a:p>
          <a:p>
            <a:r>
              <a:rPr lang="en-US" sz="1000" baseline="0" dirty="0" smtClean="0"/>
              <a:t>Feed crops are hays and grains that will be consumed by animals and subsequently man will consume the animals.  It also applies to standing grains such as wheat, rye, barley, buckwheat, oats, and soybean that humans may also consume after harvesting, but that will be processed in some way and are not directly consumed by humans in the “field form.” </a:t>
            </a:r>
          </a:p>
          <a:p>
            <a:endParaRPr lang="en-US" sz="1000" baseline="0" dirty="0" smtClean="0"/>
          </a:p>
          <a:p>
            <a:r>
              <a:rPr lang="en-US" sz="1000" baseline="0" dirty="0" smtClean="0"/>
              <a:t>Samples later in the response may also be taken to determine plant uptake; this may require the collection of other parts of the plants, including the roots.  If you need to take these types of samples, you will given special instructions during the field team briefing about what parts of the plants to sample.  </a:t>
            </a:r>
          </a:p>
          <a:p>
            <a:endParaRPr lang="en-US" sz="1000" baseline="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27</a:t>
            </a:fld>
            <a:endParaRPr lang="en-US" dirty="0"/>
          </a:p>
        </p:txBody>
      </p:sp>
    </p:spTree>
    <p:extLst>
      <p:ext uri="{BB962C8B-B14F-4D97-AF65-F5344CB8AC3E}">
        <p14:creationId xmlns:p14="http://schemas.microsoft.com/office/powerpoint/2010/main" val="879172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Earlier, we made a point of saying that vegetation samples were NOT your normal backyard grass. Unfortunately, the video was taken in Las Vegas in February... food crops are not grown around Las Vegas; therefore, the sample demonstration was done in a backyard.  The procedure is the same whether you take a crop sample or grass sample.  So...just pretend our Field Team was in a lush pasture instead of a manicured backyard.</a:t>
            </a:r>
          </a:p>
          <a:p>
            <a:endParaRPr lang="en-US" dirty="0" smtClean="0"/>
          </a:p>
          <a:p>
            <a:r>
              <a:rPr lang="en-US" dirty="0" smtClean="0"/>
              <a:t>Let’s watch</a:t>
            </a:r>
            <a:r>
              <a:rPr lang="en-US" baseline="0" dirty="0" smtClean="0"/>
              <a:t> our Field Team collect a vegetation sample!</a:t>
            </a:r>
          </a:p>
          <a:p>
            <a:endParaRPr lang="en-US" baseline="0" dirty="0" smtClean="0"/>
          </a:p>
          <a:p>
            <a:r>
              <a:rPr lang="en-US" b="1" baseline="0" dirty="0" smtClean="0"/>
              <a:t>{INSTRUCTOR NOTE:  Minimize this PPT.  Run the video: “Vegetation Sampling.”  The video is ~15 minutes long.}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28</a:t>
            </a:fld>
            <a:endParaRPr lang="en-US" dirty="0"/>
          </a:p>
        </p:txBody>
      </p:sp>
    </p:spTree>
    <p:extLst>
      <p:ext uri="{BB962C8B-B14F-4D97-AF65-F5344CB8AC3E}">
        <p14:creationId xmlns:p14="http://schemas.microsoft.com/office/powerpoint/2010/main" val="1482988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handle the</a:t>
            </a:r>
            <a:r>
              <a:rPr lang="en-US" baseline="0" dirty="0" smtClean="0"/>
              <a:t> special equipment needed for taking vegetation samples.</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29</a:t>
            </a:fld>
            <a:endParaRPr lang="en-US" dirty="0"/>
          </a:p>
        </p:txBody>
      </p:sp>
    </p:spTree>
    <p:extLst>
      <p:ext uri="{BB962C8B-B14F-4D97-AF65-F5344CB8AC3E}">
        <p14:creationId xmlns:p14="http://schemas.microsoft.com/office/powerpoint/2010/main" val="117659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 have two main training objectives today.  After today’s training, y</a:t>
            </a:r>
            <a:r>
              <a:rPr lang="en-US" sz="1000" baseline="0" dirty="0" smtClean="0"/>
              <a:t>ou will understand the activities to be completed prior to dispatch from the assembly area including instrument checks and preparing your vehicle for possibly contaminated materials, and you will be able to select an appropriate sampling area.</a:t>
            </a:r>
          </a:p>
          <a:p>
            <a:endParaRPr lang="en-US" sz="1000" baseline="0" dirty="0" smtClean="0"/>
          </a:p>
          <a:p>
            <a:r>
              <a:rPr lang="en-US" sz="1000" baseline="0" dirty="0" smtClean="0"/>
              <a:t>&lt;CLICK&gt;  And, you will be able to perform, package, and document sample collection for these types of samples.</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3</a:t>
            </a:fld>
            <a:endParaRPr lang="en-US" dirty="0"/>
          </a:p>
        </p:txBody>
      </p:sp>
    </p:spTree>
    <p:extLst>
      <p:ext uri="{BB962C8B-B14F-4D97-AF65-F5344CB8AC3E}">
        <p14:creationId xmlns:p14="http://schemas.microsoft.com/office/powerpoint/2010/main" val="2580638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{After</a:t>
            </a:r>
            <a:r>
              <a:rPr lang="en-US" b="1" baseline="0" dirty="0" smtClean="0"/>
              <a:t> answering questions, take a short break}</a:t>
            </a:r>
            <a:endParaRPr lang="en-US" b="1" dirty="0"/>
          </a:p>
        </p:txBody>
      </p:sp>
      <p:sp>
        <p:nvSpPr>
          <p:cNvPr id="4" name="Slide Number Placeholder 3"/>
          <p:cNvSpPr>
            <a:spLocks noGrp="1"/>
          </p:cNvSpPr>
          <p:nvPr>
            <p:ph type="sldNum" sz="quarter" idx="10"/>
          </p:nvPr>
        </p:nvSpPr>
        <p:spPr/>
        <p:txBody>
          <a:bodyPr/>
          <a:lstStyle/>
          <a:p>
            <a:fld id="{806789F0-1617-4B30-B1A6-EA958E4ADA72}" type="slidenum">
              <a:rPr lang="en-US" smtClean="0"/>
              <a:t>30</a:t>
            </a:fld>
            <a:endParaRPr lang="en-US" dirty="0"/>
          </a:p>
        </p:txBody>
      </p:sp>
    </p:spTree>
    <p:extLst>
      <p:ext uri="{BB962C8B-B14F-4D97-AF65-F5344CB8AC3E}">
        <p14:creationId xmlns:p14="http://schemas.microsoft.com/office/powerpoint/2010/main" val="2948568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 most important use of water samples is to determine contamination levels in public drinking water.  There are two sources of public drinking water:  surface water and well water.  </a:t>
            </a:r>
          </a:p>
          <a:p>
            <a:endParaRPr lang="en-US" sz="1000" baseline="0" dirty="0" smtClean="0"/>
          </a:p>
          <a:p>
            <a:r>
              <a:rPr lang="en-US" sz="1000" baseline="0" dirty="0" smtClean="0"/>
              <a:t>Surface water refers to lakes, ponds, streams, rivers, etc.  Some water treatment plants obtain their water from surface supplies.  Samples of surface water are usually only taken early in a response while the contamination is on the surface of the water.  </a:t>
            </a:r>
          </a:p>
          <a:p>
            <a:endParaRPr lang="en-US" sz="1000" baseline="0" dirty="0" smtClean="0"/>
          </a:p>
          <a:p>
            <a:r>
              <a:rPr lang="en-US" sz="1000" baseline="0" dirty="0" smtClean="0"/>
              <a:t>Well water refers to ground water that is brought to the surface using either submersible or surface pumps; but, it may also refer to the inlet and outlet of water treatment plants.  Well water may be taken any time during a response to measure what is in a drinking water supply.</a:t>
            </a:r>
          </a:p>
        </p:txBody>
      </p:sp>
      <p:sp>
        <p:nvSpPr>
          <p:cNvPr id="4" name="Slide Number Placeholder 3"/>
          <p:cNvSpPr>
            <a:spLocks noGrp="1"/>
          </p:cNvSpPr>
          <p:nvPr>
            <p:ph type="sldNum" sz="quarter" idx="10"/>
          </p:nvPr>
        </p:nvSpPr>
        <p:spPr/>
        <p:txBody>
          <a:bodyPr/>
          <a:lstStyle/>
          <a:p>
            <a:fld id="{806789F0-1617-4B30-B1A6-EA958E4ADA72}" type="slidenum">
              <a:rPr lang="en-US" smtClean="0"/>
              <a:t>31</a:t>
            </a:fld>
            <a:endParaRPr lang="en-US" dirty="0"/>
          </a:p>
        </p:txBody>
      </p:sp>
    </p:spTree>
    <p:extLst>
      <p:ext uri="{BB962C8B-B14F-4D97-AF65-F5344CB8AC3E}">
        <p14:creationId xmlns:p14="http://schemas.microsoft.com/office/powerpoint/2010/main" val="879172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watch</a:t>
            </a:r>
            <a:r>
              <a:rPr lang="en-US" baseline="0" dirty="0" smtClean="0"/>
              <a:t> as our Field Team collects surface samples...</a:t>
            </a:r>
          </a:p>
          <a:p>
            <a:endParaRPr lang="en-US" baseline="0" dirty="0" smtClean="0"/>
          </a:p>
          <a:p>
            <a:r>
              <a:rPr lang="en-US" b="1" baseline="0" dirty="0" smtClean="0"/>
              <a:t>{INSTRUCTOR NOTE:  Minimize this PPT.  Run the video</a:t>
            </a:r>
            <a:r>
              <a:rPr lang="en-US" b="1" baseline="0" smtClean="0"/>
              <a:t>: “Water Sampling.”  </a:t>
            </a:r>
            <a:r>
              <a:rPr lang="en-US" b="1" baseline="0" dirty="0" smtClean="0"/>
              <a:t>The video is ~13 minutes long.}</a:t>
            </a:r>
            <a:endParaRPr lang="en-US" dirty="0" smtClean="0"/>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32</a:t>
            </a:fld>
            <a:endParaRPr lang="en-US" dirty="0"/>
          </a:p>
        </p:txBody>
      </p:sp>
    </p:spTree>
    <p:extLst>
      <p:ext uri="{BB962C8B-B14F-4D97-AF65-F5344CB8AC3E}">
        <p14:creationId xmlns:p14="http://schemas.microsoft.com/office/powerpoint/2010/main" val="173920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sampling surface water as demonstrated in the video, you may be asked to sample water from a well or water treatment plant.  Usually, there is a tap that can be used for sample collection</a:t>
            </a:r>
            <a:r>
              <a:rPr lang="en-US" baseline="0" dirty="0" smtClean="0"/>
              <a:t> from these types of water sources.</a:t>
            </a:r>
          </a:p>
          <a:p>
            <a:endParaRPr lang="en-US" baseline="0" dirty="0" smtClean="0"/>
          </a:p>
          <a:p>
            <a:r>
              <a:rPr lang="en-US" baseline="0" dirty="0" smtClean="0"/>
              <a:t>Before you collect your sample, you will need to flush the sample line to ensure the sample contains water from the well or treatment plant and not water that was already in the line.  To flush the line, turn on the water and let it run for a minute or more.  A one minute flush is adequate for a 40 foot deep well.  You will need to adjust the flush time for the length of the sampling line.</a:t>
            </a:r>
          </a:p>
          <a:p>
            <a:endParaRPr lang="en-US" baseline="0" dirty="0" smtClean="0"/>
          </a:p>
          <a:p>
            <a:r>
              <a:rPr lang="en-US" baseline="0" dirty="0" smtClean="0"/>
              <a:t>As you saw in the video, you will need to rinse the sample container and cap will a small amount of water from the water source.  Then, you can collect the sample in a bucket and pour it into the sample container using a funnel.  After filling the sample container, close and seal the container and then dry it off.  Packaging is exactly the same as you saw in the water sampling video.</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33</a:t>
            </a:fld>
            <a:endParaRPr lang="en-US" dirty="0"/>
          </a:p>
        </p:txBody>
      </p:sp>
    </p:spTree>
    <p:extLst>
      <p:ext uri="{BB962C8B-B14F-4D97-AF65-F5344CB8AC3E}">
        <p14:creationId xmlns:p14="http://schemas.microsoft.com/office/powerpoint/2010/main" val="2381418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“play” with</a:t>
            </a:r>
            <a:r>
              <a:rPr lang="en-US" baseline="0" dirty="0" smtClean="0"/>
              <a:t> the water sample equipment and practice packaging a sample.</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34</a:t>
            </a:fld>
            <a:endParaRPr lang="en-US" dirty="0"/>
          </a:p>
        </p:txBody>
      </p:sp>
    </p:spTree>
    <p:extLst>
      <p:ext uri="{BB962C8B-B14F-4D97-AF65-F5344CB8AC3E}">
        <p14:creationId xmlns:p14="http://schemas.microsoft.com/office/powerpoint/2010/main" val="1409674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35</a:t>
            </a:fld>
            <a:endParaRPr lang="en-US" dirty="0"/>
          </a:p>
        </p:txBody>
      </p:sp>
    </p:spTree>
    <p:extLst>
      <p:ext uri="{BB962C8B-B14F-4D97-AF65-F5344CB8AC3E}">
        <p14:creationId xmlns:p14="http://schemas.microsoft.com/office/powerpoint/2010/main" val="2948568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There are other types of samples that FRMAC frequently collects for analysis; however, these sample types require specialized equipment and more extensive training.  We will not be demonstrating these types of sampling procedures or equipment; but, we did want you to be aware that these kinds of samples may be needed following a radiological release.</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Rainwater (NOT puddles or standing water) may be collected to estimate the presence of radioactive material in the atmosphere.  If a plume passes over an area where snow is on the ground, then a snow sample may be needed to estimate the amount of deposition from the plume.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r>
              <a:rPr lang="en-US" sz="1000" baseline="0" dirty="0" smtClean="0"/>
              <a:t>Milk samples are necessary to determine the amount of radioactive material in milk for human consumption.  Normally, personnel from supporting state or county agencies, the U.S. Department of Agriculture, or the U.S. Department of Public Health will assist the FRMAC Field Team when collecting a milk sample from either a commercial dairy or a small farm.  Most states require some form of certification or specialized training to collect milk.  </a:t>
            </a:r>
          </a:p>
          <a:p>
            <a:endParaRPr lang="en-US" sz="1000" baseline="0" dirty="0" smtClean="0"/>
          </a:p>
          <a:p>
            <a:r>
              <a:rPr lang="en-US" sz="1000" baseline="0" dirty="0" smtClean="0"/>
              <a:t>In Situ gamma spectrometry is a rapid method for the assessment of gamma emitting ground surface contamination.  Because of the very specialized equipment used for this type of sample, only highly trained FRMAC technicians will perform these measurements.</a:t>
            </a:r>
          </a:p>
        </p:txBody>
      </p:sp>
      <p:sp>
        <p:nvSpPr>
          <p:cNvPr id="4" name="Slide Number Placeholder 3"/>
          <p:cNvSpPr>
            <a:spLocks noGrp="1"/>
          </p:cNvSpPr>
          <p:nvPr>
            <p:ph type="sldNum" sz="quarter" idx="10"/>
          </p:nvPr>
        </p:nvSpPr>
        <p:spPr/>
        <p:txBody>
          <a:bodyPr/>
          <a:lstStyle/>
          <a:p>
            <a:fld id="{806789F0-1617-4B30-B1A6-EA958E4ADA72}" type="slidenum">
              <a:rPr lang="en-US" smtClean="0"/>
              <a:t>36</a:t>
            </a:fld>
            <a:endParaRPr lang="en-US" dirty="0"/>
          </a:p>
        </p:txBody>
      </p:sp>
    </p:spTree>
    <p:extLst>
      <p:ext uri="{BB962C8B-B14F-4D97-AF65-F5344CB8AC3E}">
        <p14:creationId xmlns:p14="http://schemas.microsoft.com/office/powerpoint/2010/main" val="87917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 had two training objectives today.  </a:t>
            </a:r>
          </a:p>
          <a:p>
            <a:endParaRPr lang="en-US" sz="1000" baseline="0" dirty="0" smtClean="0"/>
          </a:p>
          <a:p>
            <a:r>
              <a:rPr lang="en-US" sz="1000" baseline="0" dirty="0" smtClean="0"/>
              <a:t>We started the training by covering the activities to be completed prior to dispatch from the assembly area including instrument checks and preparing your vehicle for possibly contaminated materials, and we covered how to select an appropriate sampling area.</a:t>
            </a:r>
          </a:p>
          <a:p>
            <a:endParaRPr lang="en-US" sz="1000" baseline="0" dirty="0" smtClean="0"/>
          </a:p>
          <a:p>
            <a:r>
              <a:rPr lang="en-US" sz="1000" baseline="0" dirty="0" smtClean="0"/>
              <a:t>Then, we showed you how to perform, package, and document sample collection for the most common sample types:  air, ground deposition, vegetation, and water.</a:t>
            </a:r>
            <a:endParaRPr lang="en-US" sz="100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37</a:t>
            </a:fld>
            <a:endParaRPr lang="en-US" dirty="0"/>
          </a:p>
        </p:txBody>
      </p:sp>
    </p:spTree>
    <p:extLst>
      <p:ext uri="{BB962C8B-B14F-4D97-AF65-F5344CB8AC3E}">
        <p14:creationId xmlns:p14="http://schemas.microsoft.com/office/powerpoint/2010/main" val="5389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 information for this training module comes from the July 2012 FRMAC Monitoring Manual, Volume 2, Radiation Monitoring and Sampling.  We will be talking about Chapters 4 through 7 and using the forms listed here from Appendix A.  Please note that there are Operator Aids in Appendix B; the most up-to-date operator aids are available at the website given here – at this time, these Operator Aids are just for some of the sample collection procedures. </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4</a:t>
            </a:fld>
            <a:endParaRPr lang="en-US" dirty="0"/>
          </a:p>
        </p:txBody>
      </p:sp>
    </p:spTree>
    <p:extLst>
      <p:ext uri="{BB962C8B-B14F-4D97-AF65-F5344CB8AC3E}">
        <p14:creationId xmlns:p14="http://schemas.microsoft.com/office/powerpoint/2010/main" val="311093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types of samples needed will vary depending on the emergency</a:t>
            </a:r>
            <a:r>
              <a:rPr lang="en-US" baseline="0" dirty="0" smtClean="0"/>
              <a:t> a</a:t>
            </a:r>
            <a:r>
              <a:rPr lang="en-US" dirty="0" smtClean="0"/>
              <a:t>nd the responding organizations</a:t>
            </a:r>
            <a:r>
              <a:rPr lang="en-US" baseline="0" dirty="0" smtClean="0"/>
              <a:t>. FRMAC, in consultation with the state, tribal, and local responding organizations, will determine the general area where the different types of samples are necessary.</a:t>
            </a:r>
          </a:p>
          <a:p>
            <a:endParaRPr lang="en-US" baseline="0" dirty="0" smtClean="0"/>
          </a:p>
          <a:p>
            <a:r>
              <a:rPr lang="en-US" baseline="0" dirty="0" smtClean="0"/>
              <a:t>However, there are some common activities that you will need to perform prior to dispatch from the assembly area.  In addition, there are some elements of choosing a sample site that are the same no matter which sample type you are collecting.</a:t>
            </a:r>
          </a:p>
        </p:txBody>
      </p:sp>
      <p:sp>
        <p:nvSpPr>
          <p:cNvPr id="4" name="Slide Number Placeholder 3"/>
          <p:cNvSpPr>
            <a:spLocks noGrp="1"/>
          </p:cNvSpPr>
          <p:nvPr>
            <p:ph type="sldNum" sz="quarter" idx="10"/>
          </p:nvPr>
        </p:nvSpPr>
        <p:spPr/>
        <p:txBody>
          <a:bodyPr/>
          <a:lstStyle/>
          <a:p>
            <a:fld id="{806789F0-1617-4B30-B1A6-EA958E4ADA72}" type="slidenum">
              <a:rPr lang="en-US" smtClean="0"/>
              <a:t>5</a:t>
            </a:fld>
            <a:endParaRPr lang="en-US" dirty="0"/>
          </a:p>
        </p:txBody>
      </p:sp>
    </p:spTree>
    <p:extLst>
      <p:ext uri="{BB962C8B-B14F-4D97-AF65-F5344CB8AC3E}">
        <p14:creationId xmlns:p14="http://schemas.microsoft.com/office/powerpoint/2010/main" val="92106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 you will be issued the Canberra Emergency Response Kit.  This kit, shown here on the left, includes</a:t>
            </a:r>
            <a:r>
              <a:rPr lang="en-US" baseline="0" dirty="0" smtClean="0"/>
              <a:t> a multi-function survey meter with two build-in Geiger-Mueller (GM) detectors and three external probes.  These external probes are for measuring alpha particles, beta particles, and gamma radiation.  There are also connectors, a cover, and earphones that you see here.</a:t>
            </a:r>
          </a:p>
          <a:p>
            <a:endParaRPr lang="en-US" baseline="0" dirty="0" smtClean="0"/>
          </a:p>
          <a:p>
            <a:r>
              <a:rPr lang="en-US" baseline="0" dirty="0" smtClean="0"/>
              <a:t>There are other kits also available; such as the Ludlum kit shown here.  We will be showing the Canberra kit in our videos.  Specific instructions for the differences between the two manufacturers will be given to you if you are assigned something other than the Canberra kit. </a:t>
            </a:r>
          </a:p>
          <a:p>
            <a:endParaRPr lang="en-US" baseline="0" dirty="0" smtClean="0"/>
          </a:p>
          <a:p>
            <a:r>
              <a:rPr lang="en-US" baseline="0" dirty="0" smtClean="0"/>
              <a:t>Regardless of the instrument manufacturer, you will need to perform pre-operational and quality control checks on your radiation instruments prior to dispatch.</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6</a:t>
            </a:fld>
            <a:endParaRPr lang="en-US" dirty="0"/>
          </a:p>
        </p:txBody>
      </p:sp>
    </p:spTree>
    <p:extLst>
      <p:ext uri="{BB962C8B-B14F-4D97-AF65-F5344CB8AC3E}">
        <p14:creationId xmlns:p14="http://schemas.microsoft.com/office/powerpoint/2010/main" val="62687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also be issued some generic supplies and</a:t>
            </a:r>
            <a:r>
              <a:rPr lang="en-US" baseline="0" dirty="0" smtClean="0"/>
              <a:t> required forms </a:t>
            </a:r>
            <a:r>
              <a:rPr lang="en-US" dirty="0" smtClean="0"/>
              <a:t>as shown here.  </a:t>
            </a:r>
            <a:r>
              <a:rPr lang="en-US" sz="2000" dirty="0" smtClean="0">
                <a:solidFill>
                  <a:schemeClr val="tx2"/>
                </a:solidFill>
              </a:rPr>
              <a:t>Usually, FRMAC will have these supplies packed</a:t>
            </a:r>
            <a:r>
              <a:rPr lang="en-US" sz="2000" baseline="0" dirty="0" smtClean="0">
                <a:solidFill>
                  <a:schemeClr val="tx2"/>
                </a:solidFill>
              </a:rPr>
              <a:t> in a duffle bag for you.  The forms may be either paper copies or included on the </a:t>
            </a:r>
            <a:r>
              <a:rPr lang="en-US" sz="2000" baseline="0" dirty="0" err="1" smtClean="0">
                <a:solidFill>
                  <a:schemeClr val="tx2"/>
                </a:solidFill>
              </a:rPr>
              <a:t>eFRMAC</a:t>
            </a:r>
            <a:r>
              <a:rPr lang="en-US" sz="2000" baseline="0" dirty="0" smtClean="0">
                <a:solidFill>
                  <a:schemeClr val="tx2"/>
                </a:solidFill>
              </a:rPr>
              <a:t> Tablet.</a:t>
            </a:r>
            <a:endParaRPr lang="en-US" sz="20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7</a:t>
            </a:fld>
            <a:endParaRPr lang="en-US" dirty="0"/>
          </a:p>
        </p:txBody>
      </p:sp>
    </p:spTree>
    <p:extLst>
      <p:ext uri="{BB962C8B-B14F-4D97-AF65-F5344CB8AC3E}">
        <p14:creationId xmlns:p14="http://schemas.microsoft.com/office/powerpoint/2010/main" val="33761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the type of sample you have been</a:t>
            </a:r>
            <a:r>
              <a:rPr lang="en-US" baseline="0" dirty="0" smtClean="0"/>
              <a:t> instructed to take, you may have some or all of these sample collection tools.  We will discuss the tools in more detail as we cover each sample type.</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8</a:t>
            </a:fld>
            <a:endParaRPr lang="en-US" dirty="0"/>
          </a:p>
        </p:txBody>
      </p:sp>
    </p:spTree>
    <p:extLst>
      <p:ext uri="{BB962C8B-B14F-4D97-AF65-F5344CB8AC3E}">
        <p14:creationId xmlns:p14="http://schemas.microsoft.com/office/powerpoint/2010/main" val="178108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a:t>
            </a:r>
            <a:r>
              <a:rPr lang="en-US" baseline="0" dirty="0" smtClean="0"/>
              <a:t> the most important things to remember when you are taking environmental samples it to practice good contamination control procedures.  This will include setting up your vehicles to minimize the spread of contamination and prevent cross-contamination of samples.  You will also need to wear the personal protective equipment, or PPE, as instructed by the Field Team Supervisor during your pre-deployment briefing.</a:t>
            </a:r>
          </a:p>
          <a:p>
            <a:endParaRPr lang="en-US" b="1" baseline="0" dirty="0" smtClean="0"/>
          </a:p>
          <a:p>
            <a:r>
              <a:rPr lang="en-US" b="1" baseline="0" dirty="0" smtClean="0"/>
              <a:t>{NOTE TO INSTRUCTOR:  Wait for all pictures to load – last picture is of white </a:t>
            </a:r>
            <a:r>
              <a:rPr lang="en-US" b="1" baseline="0" dirty="0" err="1" smtClean="0"/>
              <a:t>tyvek</a:t>
            </a:r>
            <a:r>
              <a:rPr lang="en-US" b="1" baseline="0" dirty="0" smtClean="0"/>
              <a:t> suit with masking tape on zipper and holding dosimetry bags to body.}</a:t>
            </a:r>
            <a:endParaRPr lang="en-US" b="1" dirty="0"/>
          </a:p>
        </p:txBody>
      </p:sp>
      <p:sp>
        <p:nvSpPr>
          <p:cNvPr id="4" name="Slide Number Placeholder 3"/>
          <p:cNvSpPr>
            <a:spLocks noGrp="1"/>
          </p:cNvSpPr>
          <p:nvPr>
            <p:ph type="sldNum" sz="quarter" idx="10"/>
          </p:nvPr>
        </p:nvSpPr>
        <p:spPr/>
        <p:txBody>
          <a:bodyPr/>
          <a:lstStyle/>
          <a:p>
            <a:fld id="{806789F0-1617-4B30-B1A6-EA958E4ADA72}" type="slidenum">
              <a:rPr lang="en-US" smtClean="0"/>
              <a:t>9</a:t>
            </a:fld>
            <a:endParaRPr lang="en-US" dirty="0"/>
          </a:p>
        </p:txBody>
      </p:sp>
    </p:spTree>
    <p:extLst>
      <p:ext uri="{BB962C8B-B14F-4D97-AF65-F5344CB8AC3E}">
        <p14:creationId xmlns:p14="http://schemas.microsoft.com/office/powerpoint/2010/main" val="96257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EC9CCCE3-3836-4292-BE56-7CD3867C8764}" type="datetime1">
              <a:rPr lang="en-US" smtClean="0"/>
              <a:t>6/25/2013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E4820-9812-4FEE-BEA2-B85E6CB8B41E}" type="datetime1">
              <a:rPr lang="en-US" smtClean="0"/>
              <a:t>6/25/2013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708A2-0A41-4A0A-92F8-7A615CB31B35}" type="datetime1">
              <a:rPr lang="en-US" smtClean="0"/>
              <a:t>6/25/2013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11A4EF-1FEE-44B9-9BF7-A18BE9C969AB}" type="datetime1">
              <a:rPr lang="en-US" smtClean="0"/>
              <a:t>6/25/2013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958480FF-6097-493E-95A4-F5A71E21C7D9}" type="datetime1">
              <a:rPr lang="en-US" smtClean="0"/>
              <a:t>6/25/2013</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A34EE-8D86-4D0B-9C1F-49A4D08277A7}" type="datetime1">
              <a:rPr lang="en-US" smtClean="0"/>
              <a:t>6/25/2013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EE17AA-D5DC-4310-899A-767D1330C753}" type="datetime1">
              <a:rPr lang="en-US" smtClean="0"/>
              <a:t>6/25/2013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AE29A-17E7-4B7E-A541-317725160F43}" type="datetime1">
              <a:rPr lang="en-US" smtClean="0"/>
              <a:t>6/25/2013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DEF62-BB8E-4F1C-A4F0-892ED2682586}" type="datetime1">
              <a:rPr lang="en-US" smtClean="0"/>
              <a:t>6/25/2013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B57D51-2B28-4CAC-8F24-C5B6251C38D2}" type="datetime1">
              <a:rPr lang="en-US" smtClean="0"/>
              <a:t>6/25/2013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2091E4CC-DFD2-4D40-AE63-0F6F99ECB3C2}" type="datetime1">
              <a:rPr lang="en-US" smtClean="0"/>
              <a:t>6/25/2013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D76E032-08DA-40AE-9ADB-941DC2D98476}" type="datetime1">
              <a:rPr lang="en-US" smtClean="0"/>
              <a:t>6/25/2013</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5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nv.doe.gov/nationalsecurity/homelandsecurity/frmac/manuals.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FRMAC Field Team</a:t>
            </a:r>
            <a:endParaRPr lang="en-US" dirty="0"/>
          </a:p>
        </p:txBody>
      </p:sp>
      <p:sp>
        <p:nvSpPr>
          <p:cNvPr id="3" name="Subtitle 2"/>
          <p:cNvSpPr>
            <a:spLocks noGrp="1"/>
          </p:cNvSpPr>
          <p:nvPr>
            <p:ph type="subTitle" idx="1"/>
          </p:nvPr>
        </p:nvSpPr>
        <p:spPr/>
        <p:txBody>
          <a:bodyPr/>
          <a:lstStyle/>
          <a:p>
            <a:r>
              <a:rPr lang="en-US" dirty="0" smtClean="0"/>
              <a:t>Environmental Sample Collection</a:t>
            </a:r>
            <a:endParaRPr lang="en-US" dirty="0"/>
          </a:p>
        </p:txBody>
      </p:sp>
    </p:spTree>
    <p:extLst>
      <p:ext uri="{BB962C8B-B14F-4D97-AF65-F5344CB8AC3E}">
        <p14:creationId xmlns:p14="http://schemas.microsoft.com/office/powerpoint/2010/main" val="2801675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Site Selection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371600"/>
            <a:ext cx="2795375" cy="1857835"/>
          </a:xfrm>
        </p:spPr>
      </p:pic>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1656959"/>
            <a:ext cx="3886200" cy="21517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23" y="3314037"/>
            <a:ext cx="3669276" cy="243967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524500" y="2438400"/>
            <a:ext cx="2971800" cy="221967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9585" y="3548238"/>
            <a:ext cx="3295415" cy="247156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5800" y="4419600"/>
            <a:ext cx="2705100" cy="2028825"/>
          </a:xfrm>
          <a:prstGeom prst="rect">
            <a:avLst/>
          </a:prstGeom>
        </p:spPr>
      </p:pic>
    </p:spTree>
    <p:extLst>
      <p:ext uri="{BB962C8B-B14F-4D97-AF65-F5344CB8AC3E}">
        <p14:creationId xmlns:p14="http://schemas.microsoft.com/office/powerpoint/2010/main" val="1683881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dirty="0"/>
          </a:p>
        </p:txBody>
      </p:sp>
      <p:sp>
        <p:nvSpPr>
          <p:cNvPr id="4" name="Title 3"/>
          <p:cNvSpPr>
            <a:spLocks noGrp="1"/>
          </p:cNvSpPr>
          <p:nvPr>
            <p:ph type="title"/>
          </p:nvPr>
        </p:nvSpPr>
        <p:spPr/>
        <p:txBody>
          <a:bodyPr/>
          <a:lstStyle/>
          <a:p>
            <a:r>
              <a:rPr lang="en-US" dirty="0" smtClean="0"/>
              <a:t>Dispatch and Site Selection</a:t>
            </a:r>
            <a:endParaRPr lang="en-US" dirty="0"/>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49587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12</a:t>
            </a:fld>
            <a:endParaRPr lang="en-US" dirty="0"/>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371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0" y="4463568"/>
            <a:ext cx="9144000" cy="1143000"/>
          </a:xfrm>
        </p:spPr>
        <p:txBody>
          <a:bodyPr>
            <a:noAutofit/>
          </a:bodyPr>
          <a:lstStyle/>
          <a:p>
            <a:r>
              <a:rPr lang="en-US" dirty="0" smtClean="0"/>
              <a:t>Performing Sampling Activities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24869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057400"/>
            <a:ext cx="3048000" cy="1981200"/>
          </a:xfrm>
          <a:prstGeom prst="rect">
            <a:avLst/>
          </a:prstGeom>
        </p:spPr>
      </p:pic>
      <p:sp>
        <p:nvSpPr>
          <p:cNvPr id="2" name="Title 1"/>
          <p:cNvSpPr>
            <a:spLocks noGrp="1"/>
          </p:cNvSpPr>
          <p:nvPr>
            <p:ph type="title"/>
          </p:nvPr>
        </p:nvSpPr>
        <p:spPr/>
        <p:txBody>
          <a:bodyPr/>
          <a:lstStyle/>
          <a:p>
            <a:pPr algn="ctr"/>
            <a:r>
              <a:rPr lang="en-US" dirty="0" smtClean="0"/>
              <a:t>Air Samples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dirty="0"/>
          </a:p>
        </p:txBody>
      </p:sp>
      <p:sp>
        <p:nvSpPr>
          <p:cNvPr id="5" name="Content Placeholder 4"/>
          <p:cNvSpPr>
            <a:spLocks noGrp="1"/>
          </p:cNvSpPr>
          <p:nvPr>
            <p:ph idx="1"/>
          </p:nvPr>
        </p:nvSpPr>
        <p:spPr>
          <a:xfrm>
            <a:off x="491121" y="1714262"/>
            <a:ext cx="8229600" cy="4953000"/>
          </a:xfrm>
        </p:spPr>
        <p:txBody>
          <a:bodyPr/>
          <a:lstStyle/>
          <a:p>
            <a:r>
              <a:rPr lang="en-US" dirty="0" smtClean="0"/>
              <a:t>Plume</a:t>
            </a:r>
          </a:p>
          <a:p>
            <a:endParaRPr lang="en-US" dirty="0"/>
          </a:p>
          <a:p>
            <a:endParaRPr lang="en-US" dirty="0" smtClean="0"/>
          </a:p>
          <a:p>
            <a:endParaRPr lang="en-US" dirty="0"/>
          </a:p>
          <a:p>
            <a:endParaRPr lang="en-US" dirty="0" smtClean="0"/>
          </a:p>
          <a:p>
            <a:r>
              <a:rPr lang="en-US" dirty="0" smtClean="0"/>
              <a:t>Re-suspension</a:t>
            </a:r>
          </a:p>
          <a:p>
            <a:pPr lvl="1"/>
            <a:endParaRPr lang="en-US" dirty="0"/>
          </a:p>
          <a:p>
            <a:endParaRPr lang="en-US" dirty="0" smtClean="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326503"/>
            <a:ext cx="3048000" cy="2020957"/>
          </a:xfrm>
          <a:prstGeom prst="rect">
            <a:avLst/>
          </a:prstGeom>
        </p:spPr>
      </p:pic>
    </p:spTree>
    <p:extLst>
      <p:ext uri="{BB962C8B-B14F-4D97-AF65-F5344CB8AC3E}">
        <p14:creationId xmlns:p14="http://schemas.microsoft.com/office/powerpoint/2010/main" val="1535666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Air Sample Power Options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29200" y="3893574"/>
            <a:ext cx="3102074" cy="249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3886200"/>
            <a:ext cx="2686654" cy="25052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493376"/>
            <a:ext cx="2686654" cy="201499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1476170"/>
            <a:ext cx="2253903" cy="2014990"/>
          </a:xfrm>
          <a:prstGeom prst="rect">
            <a:avLst/>
          </a:prstGeom>
        </p:spPr>
      </p:pic>
      <p:pic>
        <p:nvPicPr>
          <p:cNvPr id="1028" name="Picture 4" descr="C:\Users\Melody\AppData\Local\Microsoft\Windows\Temporary Internet Files\Content.IE5\GRRL820D\MP90017543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103" y="5136380"/>
            <a:ext cx="848171" cy="12627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3103" y="3886200"/>
            <a:ext cx="848171" cy="1234237"/>
          </a:xfrm>
          <a:prstGeom prst="rect">
            <a:avLst/>
          </a:prstGeom>
        </p:spPr>
      </p:pic>
    </p:spTree>
    <p:extLst>
      <p:ext uri="{BB962C8B-B14F-4D97-AF65-F5344CB8AC3E}">
        <p14:creationId xmlns:p14="http://schemas.microsoft.com/office/powerpoint/2010/main" val="3216692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981200"/>
            <a:ext cx="5486400" cy="4144963"/>
          </a:xfrm>
        </p:spPr>
        <p:txBody>
          <a:bodyPr>
            <a:normAutofit/>
          </a:bodyPr>
          <a:lstStyle/>
          <a:p>
            <a:pPr marL="0" indent="0" algn="ctr">
              <a:buNone/>
            </a:pPr>
            <a:endParaRPr lang="en-US" sz="48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16</a:t>
            </a:fld>
            <a:endParaRPr lang="en-US" dirty="0"/>
          </a:p>
        </p:txBody>
      </p:sp>
      <p:sp>
        <p:nvSpPr>
          <p:cNvPr id="4" name="Title 3"/>
          <p:cNvSpPr>
            <a:spLocks noGrp="1"/>
          </p:cNvSpPr>
          <p:nvPr>
            <p:ph type="title"/>
          </p:nvPr>
        </p:nvSpPr>
        <p:spPr/>
        <p:txBody>
          <a:bodyPr/>
          <a:lstStyle/>
          <a:p>
            <a:r>
              <a:rPr lang="en-US" dirty="0" smtClean="0"/>
              <a:t>Air Sampling for Radioactive Material</a:t>
            </a:r>
            <a:endParaRPr lang="en-US" dirty="0"/>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663332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Air Sample Practicum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609524" cy="19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600200"/>
            <a:ext cx="229552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460" y="1590674"/>
            <a:ext cx="26193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200832"/>
            <a:ext cx="25717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6125" y="4176251"/>
            <a:ext cx="25717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7875" y="4200832"/>
            <a:ext cx="2179528" cy="1928044"/>
          </a:xfrm>
          <a:prstGeom prst="rect">
            <a:avLst/>
          </a:prstGeom>
        </p:spPr>
      </p:pic>
    </p:spTree>
    <p:extLst>
      <p:ext uri="{BB962C8B-B14F-4D97-AF65-F5344CB8AC3E}">
        <p14:creationId xmlns:p14="http://schemas.microsoft.com/office/powerpoint/2010/main" val="3295343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dirty="0"/>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88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Ground Deposition Samples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dirty="0"/>
          </a:p>
        </p:txBody>
      </p:sp>
      <p:sp>
        <p:nvSpPr>
          <p:cNvPr id="5" name="Content Placeholder 4"/>
          <p:cNvSpPr>
            <a:spLocks noGrp="1"/>
          </p:cNvSpPr>
          <p:nvPr>
            <p:ph idx="1"/>
          </p:nvPr>
        </p:nvSpPr>
        <p:spPr>
          <a:xfrm>
            <a:off x="491121" y="1714262"/>
            <a:ext cx="8229600" cy="4953000"/>
          </a:xfrm>
        </p:spPr>
        <p:txBody>
          <a:bodyPr/>
          <a:lstStyle/>
          <a:p>
            <a:r>
              <a:rPr lang="en-US" dirty="0" smtClean="0"/>
              <a:t>Soil</a:t>
            </a:r>
          </a:p>
          <a:p>
            <a:endParaRPr lang="en-US" dirty="0"/>
          </a:p>
          <a:p>
            <a:endParaRPr lang="en-US" dirty="0" smtClean="0"/>
          </a:p>
          <a:p>
            <a:endParaRPr lang="en-US" dirty="0"/>
          </a:p>
          <a:p>
            <a:endParaRPr lang="en-US" dirty="0"/>
          </a:p>
          <a:p>
            <a:r>
              <a:rPr lang="en-US" dirty="0" smtClean="0"/>
              <a:t>Smear </a:t>
            </a:r>
            <a:r>
              <a:rPr lang="en-US" dirty="0"/>
              <a:t>(Swipe</a:t>
            </a:r>
            <a:r>
              <a:rPr lang="en-US" dirty="0" smtClean="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981200"/>
            <a:ext cx="2728451" cy="18156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981200"/>
            <a:ext cx="2743200" cy="18254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864" y="4462124"/>
            <a:ext cx="2559535" cy="19171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4462124"/>
            <a:ext cx="2743200" cy="1917181"/>
          </a:xfrm>
          <a:prstGeom prst="rect">
            <a:avLst/>
          </a:prstGeom>
        </p:spPr>
      </p:pic>
    </p:spTree>
    <p:extLst>
      <p:ext uri="{BB962C8B-B14F-4D97-AF65-F5344CB8AC3E}">
        <p14:creationId xmlns:p14="http://schemas.microsoft.com/office/powerpoint/2010/main" val="3190581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FRMAC</a:t>
            </a:r>
            <a:br>
              <a:rPr lang="en-US" dirty="0" smtClean="0"/>
            </a:br>
            <a:r>
              <a:rPr lang="en-US" dirty="0" smtClean="0"/>
              <a:t>(</a:t>
            </a:r>
            <a:r>
              <a:rPr lang="en-US" sz="2700" dirty="0" smtClean="0"/>
              <a:t>Federal Radiological Monitoring and Assessment Center)</a:t>
            </a:r>
            <a:endParaRPr lang="en-US"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dirty="0" smtClean="0"/>
              <a:t>Responsible for coordinating all environmental radiological monitoring, sampling, and assessment activities for the response of federal agencies to a major radiological incident.</a:t>
            </a:r>
          </a:p>
          <a:p>
            <a:pPr lvl="1"/>
            <a:endParaRPr lang="en-US" dirty="0" smtClean="0"/>
          </a:p>
          <a:p>
            <a:pPr lvl="1"/>
            <a:r>
              <a:rPr lang="en-US" dirty="0" smtClean="0"/>
              <a:t>Monitoring – the use of detection equipment to determine the levels of radiation in the </a:t>
            </a:r>
            <a:r>
              <a:rPr lang="en-US" dirty="0"/>
              <a:t>environment </a:t>
            </a:r>
            <a:r>
              <a:rPr lang="en-US" dirty="0" smtClean="0"/>
              <a:t>or </a:t>
            </a:r>
            <a:r>
              <a:rPr lang="en-US" dirty="0"/>
              <a:t>to determine the level of radioactivity on objects or people.</a:t>
            </a:r>
          </a:p>
          <a:p>
            <a:pPr lvl="1"/>
            <a:endParaRPr lang="en-US" dirty="0" smtClean="0"/>
          </a:p>
          <a:p>
            <a:pPr lvl="1"/>
            <a:r>
              <a:rPr lang="en-US" dirty="0" smtClean="0"/>
              <a:t>Sampling – the collection of representative environmental media to determine the extent of contaminant deposition in soil, water, air, and on vegetation.</a:t>
            </a:r>
          </a:p>
          <a:p>
            <a:pPr lvl="1"/>
            <a:endParaRPr lang="en-US" dirty="0" smtClean="0"/>
          </a:p>
          <a:p>
            <a:pPr lvl="1"/>
            <a:r>
              <a:rPr lang="en-US" dirty="0" smtClean="0"/>
              <a:t>Assessment – evaluation and interpretation of information to develop a basis for making decisions.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dirty="0"/>
          </a:p>
        </p:txBody>
      </p:sp>
      <p:sp>
        <p:nvSpPr>
          <p:cNvPr id="6" name="Rounded Rectangle 5"/>
          <p:cNvSpPr/>
          <p:nvPr/>
        </p:nvSpPr>
        <p:spPr>
          <a:xfrm>
            <a:off x="762000" y="4038600"/>
            <a:ext cx="7772400" cy="1219200"/>
          </a:xfrm>
          <a:prstGeom prst="roundRect">
            <a:avLst/>
          </a:prstGeom>
          <a:noFill/>
          <a:ln w="76200"/>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446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Soil for Ground Deposition Sample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dirty="0"/>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400800" cy="5105400"/>
          </a:xfrm>
          <a:prstGeom prst="rect">
            <a:avLst/>
          </a:prstGeom>
          <a:noFill/>
          <a:ln>
            <a:noFill/>
          </a:ln>
        </p:spPr>
      </p:pic>
    </p:spTree>
    <p:extLst>
      <p:ext uri="{BB962C8B-B14F-4D97-AF65-F5344CB8AC3E}">
        <p14:creationId xmlns:p14="http://schemas.microsoft.com/office/powerpoint/2010/main" val="1824820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600200"/>
            <a:ext cx="5486400" cy="4525963"/>
          </a:xfrm>
        </p:spPr>
        <p:txBody>
          <a:bodyPr>
            <a:normAutofit/>
          </a:bodyPr>
          <a:lstStyle/>
          <a:p>
            <a:pPr marL="0" indent="0" algn="ctr">
              <a:buNone/>
            </a:pPr>
            <a:endParaRPr lang="en-US" sz="48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21</a:t>
            </a:fld>
            <a:endParaRPr lang="en-US" dirty="0"/>
          </a:p>
        </p:txBody>
      </p:sp>
      <p:sp>
        <p:nvSpPr>
          <p:cNvPr id="4" name="Title 3"/>
          <p:cNvSpPr>
            <a:spLocks noGrp="1"/>
          </p:cNvSpPr>
          <p:nvPr>
            <p:ph type="title"/>
          </p:nvPr>
        </p:nvSpPr>
        <p:spPr>
          <a:xfrm>
            <a:off x="152400" y="1752600"/>
            <a:ext cx="2377440" cy="1752600"/>
          </a:xfrm>
        </p:spPr>
        <p:txBody>
          <a:bodyPr>
            <a:normAutofit/>
          </a:bodyPr>
          <a:lstStyle/>
          <a:p>
            <a:r>
              <a:rPr lang="en-US" dirty="0" smtClean="0"/>
              <a:t>Soil Sampling to Determine Ground Deposition</a:t>
            </a:r>
            <a:endParaRPr lang="en-US" dirty="0"/>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703092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Soil Sample Practicum</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768" y="1764633"/>
            <a:ext cx="6760464" cy="4197096"/>
          </a:xfrm>
        </p:spPr>
      </p:pic>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5030091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Smear (Swipe) Sample</a:t>
            </a:r>
            <a:endParaRPr lang="en-US" dirty="0"/>
          </a:p>
        </p:txBody>
      </p:sp>
      <p:sp>
        <p:nvSpPr>
          <p:cNvPr id="3" name="Content Placeholder 2"/>
          <p:cNvSpPr>
            <a:spLocks noGrp="1"/>
          </p:cNvSpPr>
          <p:nvPr>
            <p:ph idx="1"/>
          </p:nvPr>
        </p:nvSpPr>
        <p:spPr/>
        <p:txBody>
          <a:bodyPr/>
          <a:lstStyle/>
          <a:p>
            <a:r>
              <a:rPr lang="en-US" dirty="0" smtClean="0"/>
              <a:t>To determine loose (removable) surface contamination on NONPOROUS fixed items</a:t>
            </a:r>
          </a:p>
          <a:p>
            <a:endParaRPr lang="en-US" dirty="0"/>
          </a:p>
          <a:p>
            <a:endParaRPr lang="en-US" dirty="0" smtClean="0"/>
          </a:p>
          <a:p>
            <a:endParaRPr lang="en-US" dirty="0" smtClean="0"/>
          </a:p>
          <a:p>
            <a:r>
              <a:rPr lang="en-US" dirty="0" smtClean="0"/>
              <a:t>May be used in place of soil samples in urban environments</a:t>
            </a:r>
          </a:p>
          <a:p>
            <a:r>
              <a:rPr lang="en-US" dirty="0" smtClean="0"/>
              <a:t>Flat, smooth, and stationary objects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648200"/>
            <a:ext cx="2747668" cy="1828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4630994"/>
            <a:ext cx="2456903" cy="184030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416" y="4648200"/>
            <a:ext cx="2433931" cy="18230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133600"/>
            <a:ext cx="1953341" cy="1465006"/>
          </a:xfrm>
          <a:prstGeom prst="rect">
            <a:avLst/>
          </a:prstGeom>
        </p:spPr>
      </p:pic>
    </p:spTree>
    <p:extLst>
      <p:ext uri="{BB962C8B-B14F-4D97-AF65-F5344CB8AC3E}">
        <p14:creationId xmlns:p14="http://schemas.microsoft.com/office/powerpoint/2010/main" val="2432194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dirty="0"/>
          </a:p>
        </p:txBody>
      </p:sp>
      <p:sp>
        <p:nvSpPr>
          <p:cNvPr id="4" name="Title 3"/>
          <p:cNvSpPr>
            <a:spLocks noGrp="1"/>
          </p:cNvSpPr>
          <p:nvPr>
            <p:ph type="title"/>
          </p:nvPr>
        </p:nvSpPr>
        <p:spPr/>
        <p:txBody>
          <a:bodyPr>
            <a:normAutofit/>
          </a:bodyPr>
          <a:lstStyle/>
          <a:p>
            <a:r>
              <a:rPr lang="en-US" dirty="0" smtClean="0"/>
              <a:t>Smear Sampling</a:t>
            </a:r>
            <a:endParaRPr lang="en-US" dirty="0"/>
          </a:p>
        </p:txBody>
      </p:sp>
      <p:sp>
        <p:nvSpPr>
          <p:cNvPr id="5" name="Text Placeholder 4"/>
          <p:cNvSpPr>
            <a:spLocks noGrp="1"/>
          </p:cNvSpPr>
          <p:nvPr>
            <p:ph type="body" sz="half" idx="2"/>
          </p:nvPr>
        </p:nvSpPr>
        <p:spPr/>
        <p:txBody>
          <a:bodyPr/>
          <a:lstStyle/>
          <a:p>
            <a:endParaRPr lang="en-US" dirty="0"/>
          </a:p>
        </p:txBody>
      </p:sp>
      <p:pic>
        <p:nvPicPr>
          <p:cNvPr id="7" name="Alpha Survey with AP-100 Probe and Smear Sample of Vehicle.wmv">
            <a:hlinkClick r:id="" action="ppaction://media"/>
          </p:cNvPr>
          <p:cNvPicPr>
            <a:picLocks noGrp="1" noChangeAspect="1"/>
          </p:cNvPicPr>
          <p:nvPr>
            <p:ph idx="1"/>
            <a:videoFile r:link="rId1"/>
            <p:extLst>
              <p:ext uri="{DAA4B4D4-6D71-4841-9C94-3DE7FCFB9230}">
                <p14:media xmlns:p14="http://schemas.microsoft.com/office/powerpoint/2010/main" r:embed="rId2">
                  <p14:trim end="28709"/>
                </p14:media>
              </p:ext>
            </p:extLst>
          </p:nvPr>
        </p:nvPicPr>
        <p:blipFill>
          <a:blip r:embed="rId5"/>
          <a:stretch>
            <a:fillRect/>
          </a:stretch>
        </p:blipFill>
        <p:spPr>
          <a:xfrm>
            <a:off x="3200400" y="1657350"/>
            <a:ext cx="5486400" cy="3084513"/>
          </a:xfrm>
        </p:spPr>
      </p:pic>
    </p:spTree>
    <p:extLst>
      <p:ext uri="{BB962C8B-B14F-4D97-AF65-F5344CB8AC3E}">
        <p14:creationId xmlns:p14="http://schemas.microsoft.com/office/powerpoint/2010/main" val="1698390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Smear Sample Practicum</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38528" y="1805781"/>
            <a:ext cx="5266944" cy="4114800"/>
          </a:xfrm>
        </p:spPr>
      </p:pic>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209146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26</a:t>
            </a:fld>
            <a:endParaRPr lang="en-US" dirty="0"/>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14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Melody\AppData\Local\Microsoft\Windows\Temporary Internet Files\Content.IE5\E1NKDY71\MP90022764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282" y="2148987"/>
            <a:ext cx="2365624" cy="154948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Melody\AppData\Local\Microsoft\Windows\Temporary Internet Files\Content.IE5\7TPKKLSD\MP90040075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799" y="4724400"/>
            <a:ext cx="1847625" cy="13304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elody\AppData\Local\Microsoft\Windows\Temporary Internet Files\Content.IE5\7TPKKLSD\MP90017898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4341274"/>
            <a:ext cx="1981200" cy="132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smtClean="0"/>
              <a:t>Vegetation Samples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dirty="0"/>
          </a:p>
        </p:txBody>
      </p:sp>
      <p:sp>
        <p:nvSpPr>
          <p:cNvPr id="5" name="Content Placeholder 4"/>
          <p:cNvSpPr>
            <a:spLocks noGrp="1"/>
          </p:cNvSpPr>
          <p:nvPr>
            <p:ph idx="1"/>
          </p:nvPr>
        </p:nvSpPr>
        <p:spPr>
          <a:xfrm>
            <a:off x="457200" y="1600200"/>
            <a:ext cx="8229600" cy="4953000"/>
          </a:xfrm>
        </p:spPr>
        <p:txBody>
          <a:bodyPr/>
          <a:lstStyle/>
          <a:p>
            <a:r>
              <a:rPr lang="en-US" dirty="0" smtClean="0"/>
              <a:t>Market ready food (direct ingestion)</a:t>
            </a:r>
          </a:p>
          <a:p>
            <a:endParaRPr lang="en-US" dirty="0"/>
          </a:p>
          <a:p>
            <a:endParaRPr lang="en-US" dirty="0" smtClean="0"/>
          </a:p>
          <a:p>
            <a:endParaRPr lang="en-US" dirty="0"/>
          </a:p>
          <a:p>
            <a:endParaRPr lang="en-US" dirty="0" smtClean="0"/>
          </a:p>
          <a:p>
            <a:r>
              <a:rPr lang="en-US" dirty="0" smtClean="0"/>
              <a:t>Feed crops (indirection ingestion)</a:t>
            </a:r>
            <a:endParaRPr lang="en-US" i="1" dirty="0" smtClean="0"/>
          </a:p>
        </p:txBody>
      </p:sp>
      <p:pic>
        <p:nvPicPr>
          <p:cNvPr id="1027" name="Picture 3" descr="C:\Users\Melody\AppData\Local\Microsoft\Windows\Temporary Internet Files\Content.IE5\STGDV1BM\MP90017795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216" y="2148988"/>
            <a:ext cx="2324226" cy="15494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Melody\AppData\Local\Microsoft\Windows\Temporary Internet Files\Content.IE5\2SPJ8AEE\MP90040123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6966" y="4341274"/>
            <a:ext cx="1651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7966" y="4724400"/>
            <a:ext cx="1773880" cy="1330410"/>
          </a:xfrm>
          <a:prstGeom prst="rect">
            <a:avLst/>
          </a:prstGeom>
        </p:spPr>
      </p:pic>
    </p:spTree>
    <p:extLst>
      <p:ext uri="{BB962C8B-B14F-4D97-AF65-F5344CB8AC3E}">
        <p14:creationId xmlns:p14="http://schemas.microsoft.com/office/powerpoint/2010/main" val="2111446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2362200"/>
            <a:ext cx="5486400" cy="3763963"/>
          </a:xfrm>
        </p:spPr>
        <p:txBody>
          <a:bodyPr>
            <a:normAutofit/>
          </a:bodyPr>
          <a:lstStyle/>
          <a:p>
            <a:pPr marL="0" indent="0" algn="ctr">
              <a:buNone/>
            </a:pPr>
            <a:endParaRPr lang="en-US" sz="48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dirty="0"/>
          </a:p>
        </p:txBody>
      </p:sp>
      <p:sp>
        <p:nvSpPr>
          <p:cNvPr id="4" name="Title 3"/>
          <p:cNvSpPr>
            <a:spLocks noGrp="1"/>
          </p:cNvSpPr>
          <p:nvPr>
            <p:ph type="title"/>
          </p:nvPr>
        </p:nvSpPr>
        <p:spPr>
          <a:xfrm>
            <a:off x="152400" y="1901952"/>
            <a:ext cx="2377440" cy="1374648"/>
          </a:xfrm>
        </p:spPr>
        <p:txBody>
          <a:bodyPr>
            <a:noAutofit/>
          </a:bodyPr>
          <a:lstStyle/>
          <a:p>
            <a:r>
              <a:rPr lang="en-US" dirty="0" smtClean="0"/>
              <a:t>Vegetation Sampling</a:t>
            </a:r>
            <a:endParaRPr lang="en-US" dirty="0"/>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0582521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Vegetation Sample Practicum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3469" y="1981200"/>
            <a:ext cx="549690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591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Training Objectives</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t>Dispatch and site selection </a:t>
            </a:r>
          </a:p>
          <a:p>
            <a:endParaRPr lang="en-US" dirty="0" smtClean="0"/>
          </a:p>
          <a:p>
            <a:r>
              <a:rPr lang="en-US" dirty="0" smtClean="0"/>
              <a:t>Performance, packaging, and documentation (including chain-of-custody) of sample collection</a:t>
            </a:r>
          </a:p>
          <a:p>
            <a:pPr lvl="1"/>
            <a:r>
              <a:rPr lang="en-US" dirty="0" smtClean="0"/>
              <a:t>Air</a:t>
            </a:r>
          </a:p>
          <a:p>
            <a:pPr lvl="1"/>
            <a:r>
              <a:rPr lang="en-US" dirty="0" smtClean="0"/>
              <a:t>Soil for Ground Deposition</a:t>
            </a:r>
          </a:p>
          <a:p>
            <a:pPr lvl="1"/>
            <a:r>
              <a:rPr lang="en-US" dirty="0" smtClean="0"/>
              <a:t>Smear </a:t>
            </a:r>
            <a:r>
              <a:rPr lang="en-US" dirty="0"/>
              <a:t>(</a:t>
            </a:r>
            <a:r>
              <a:rPr lang="en-US" dirty="0" smtClean="0"/>
              <a:t>Swipe) for Ground Deposition</a:t>
            </a:r>
          </a:p>
          <a:p>
            <a:pPr lvl="1"/>
            <a:r>
              <a:rPr lang="en-US" dirty="0" smtClean="0"/>
              <a:t>Vegetation</a:t>
            </a:r>
          </a:p>
          <a:p>
            <a:pPr lvl="1"/>
            <a:r>
              <a:rPr lang="en-US" dirty="0" smtClean="0"/>
              <a:t>Water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29472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dirty="0"/>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40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Water Samples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Content Placeholder 4"/>
          <p:cNvSpPr>
            <a:spLocks noGrp="1"/>
          </p:cNvSpPr>
          <p:nvPr>
            <p:ph idx="1"/>
          </p:nvPr>
        </p:nvSpPr>
        <p:spPr>
          <a:xfrm>
            <a:off x="457200" y="1600200"/>
            <a:ext cx="8229600" cy="4997990"/>
          </a:xfrm>
        </p:spPr>
        <p:txBody>
          <a:bodyPr/>
          <a:lstStyle/>
          <a:p>
            <a:r>
              <a:rPr lang="en-US" dirty="0" smtClean="0"/>
              <a:t>Surface Water</a:t>
            </a:r>
            <a:endParaRPr lang="en-US" dirty="0"/>
          </a:p>
          <a:p>
            <a:endParaRPr lang="en-US" dirty="0" smtClean="0"/>
          </a:p>
          <a:p>
            <a:endParaRPr lang="en-US" dirty="0"/>
          </a:p>
          <a:p>
            <a:endParaRPr lang="en-US" dirty="0" smtClean="0"/>
          </a:p>
          <a:p>
            <a:endParaRPr lang="en-US" dirty="0"/>
          </a:p>
          <a:p>
            <a:r>
              <a:rPr lang="en-US" dirty="0" smtClean="0"/>
              <a:t>Well Water</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057400"/>
            <a:ext cx="2292096" cy="1524000"/>
          </a:xfrm>
          <a:prstGeom prst="rect">
            <a:avLst/>
          </a:prstGeom>
        </p:spPr>
      </p:pic>
      <p:pic>
        <p:nvPicPr>
          <p:cNvPr id="1029" name="Picture 5" descr="C:\Users\Melody\AppData\Local\Microsoft\Windows\Temporary Internet Files\Content.IE5\WO5DZ3OY\MP9003999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3399" y="4028802"/>
            <a:ext cx="1720320" cy="2579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elody\AppData\Local\Microsoft\Windows\Temporary Internet Files\Content.IE5\E1NKDY71\MP90040210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838" y="1600199"/>
            <a:ext cx="1744881" cy="1395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3719" y="1847850"/>
            <a:ext cx="2590800" cy="1943100"/>
          </a:xfrm>
          <a:prstGeom prst="rect">
            <a:avLst/>
          </a:prstGeom>
        </p:spPr>
      </p:pic>
    </p:spTree>
    <p:extLst>
      <p:ext uri="{BB962C8B-B14F-4D97-AF65-F5344CB8AC3E}">
        <p14:creationId xmlns:p14="http://schemas.microsoft.com/office/powerpoint/2010/main" val="3773526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2133600"/>
            <a:ext cx="5486400" cy="3992563"/>
          </a:xfrm>
        </p:spPr>
        <p:txBody>
          <a:bodyPr>
            <a:normAutofit/>
          </a:bodyPr>
          <a:lstStyle/>
          <a:p>
            <a:pPr marL="0" indent="0" algn="ctr">
              <a:buNone/>
            </a:pPr>
            <a:endParaRPr lang="en-US" sz="48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32</a:t>
            </a:fld>
            <a:endParaRPr lang="en-US" dirty="0"/>
          </a:p>
        </p:txBody>
      </p:sp>
      <p:sp>
        <p:nvSpPr>
          <p:cNvPr id="4" name="Title 3"/>
          <p:cNvSpPr>
            <a:spLocks noGrp="1"/>
          </p:cNvSpPr>
          <p:nvPr>
            <p:ph type="title"/>
          </p:nvPr>
        </p:nvSpPr>
        <p:spPr>
          <a:xfrm>
            <a:off x="152400" y="1901952"/>
            <a:ext cx="2377440" cy="1374648"/>
          </a:xfrm>
        </p:spPr>
        <p:txBody>
          <a:bodyPr>
            <a:normAutofit/>
          </a:bodyPr>
          <a:lstStyle/>
          <a:p>
            <a:r>
              <a:rPr lang="en-US" dirty="0" smtClean="0"/>
              <a:t>Water Sampling</a:t>
            </a:r>
            <a:endParaRPr lang="en-US" dirty="0"/>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737848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Water Sample from a Tap</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2238049" cy="168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20758"/>
            <a:ext cx="2202733" cy="164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648" y="3173489"/>
            <a:ext cx="2209800" cy="165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867" y="4000148"/>
            <a:ext cx="2117654" cy="15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029200"/>
            <a:ext cx="2105129" cy="157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478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Water Sample Practicum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524000"/>
            <a:ext cx="7210024" cy="4525963"/>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62063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35</a:t>
            </a:fld>
            <a:endParaRPr lang="en-US" dirty="0"/>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174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Types of Samples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Content Placeholder 4"/>
          <p:cNvSpPr>
            <a:spLocks noGrp="1"/>
          </p:cNvSpPr>
          <p:nvPr>
            <p:ph idx="1"/>
          </p:nvPr>
        </p:nvSpPr>
        <p:spPr>
          <a:xfrm>
            <a:off x="457200" y="1600200"/>
            <a:ext cx="8229600" cy="4953000"/>
          </a:xfrm>
        </p:spPr>
        <p:txBody>
          <a:bodyPr/>
          <a:lstStyle/>
          <a:p>
            <a:r>
              <a:rPr lang="en-US" i="1" dirty="0" smtClean="0"/>
              <a:t>Water</a:t>
            </a:r>
          </a:p>
          <a:p>
            <a:pPr lvl="1"/>
            <a:r>
              <a:rPr lang="en-US" i="1" dirty="0" smtClean="0"/>
              <a:t>Rain</a:t>
            </a:r>
          </a:p>
          <a:p>
            <a:pPr lvl="1"/>
            <a:r>
              <a:rPr lang="en-US" i="1" dirty="0" smtClean="0"/>
              <a:t>Snow</a:t>
            </a:r>
          </a:p>
          <a:p>
            <a:pPr lvl="1"/>
            <a:endParaRPr lang="en-US" i="1" dirty="0"/>
          </a:p>
          <a:p>
            <a:pPr lvl="1"/>
            <a:endParaRPr lang="en-US" i="1" dirty="0" smtClean="0"/>
          </a:p>
          <a:p>
            <a:r>
              <a:rPr lang="en-US" i="1" dirty="0" smtClean="0"/>
              <a:t>Milk</a:t>
            </a:r>
          </a:p>
          <a:p>
            <a:pPr lvl="1"/>
            <a:r>
              <a:rPr lang="en-US" i="1" dirty="0" smtClean="0"/>
              <a:t>Commercial dairies</a:t>
            </a:r>
          </a:p>
          <a:p>
            <a:pPr lvl="1"/>
            <a:r>
              <a:rPr lang="en-US" i="1" dirty="0" smtClean="0"/>
              <a:t>Small farms</a:t>
            </a:r>
          </a:p>
          <a:p>
            <a:pPr lvl="1"/>
            <a:endParaRPr lang="en-US" i="1" dirty="0" smtClean="0"/>
          </a:p>
          <a:p>
            <a:pPr lvl="1"/>
            <a:endParaRPr lang="en-US" i="1" dirty="0" smtClean="0"/>
          </a:p>
          <a:p>
            <a:r>
              <a:rPr lang="en-US" i="1" dirty="0" smtClean="0"/>
              <a:t>In Situ</a:t>
            </a:r>
          </a:p>
          <a:p>
            <a:pPr lvl="1"/>
            <a:r>
              <a:rPr lang="en-US" i="1" dirty="0" smtClean="0"/>
              <a:t>Ground deposition</a:t>
            </a:r>
          </a:p>
        </p:txBody>
      </p:sp>
      <p:pic>
        <p:nvPicPr>
          <p:cNvPr id="2050" name="Picture 2" descr="C:\Users\Melody\AppData\Local\Microsoft\Windows\Temporary Internet Files\Content.IE5\HK5GJ3HE\MP9002276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9904" y="1634613"/>
            <a:ext cx="1142594" cy="17181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elody\AppData\Local\Microsoft\Windows\Temporary Internet Files\Content.IE5\E1NKDY71\MP90040319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498" y="1634613"/>
            <a:ext cx="1099036" cy="1718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737" y="1634613"/>
            <a:ext cx="2293867" cy="17181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99" y="3657600"/>
            <a:ext cx="1897817" cy="133709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5815" y="3886200"/>
            <a:ext cx="1889791" cy="141551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4742" y="1634615"/>
            <a:ext cx="2290915" cy="171818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5606" y="3657600"/>
            <a:ext cx="1829196" cy="137189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7999" y="5365628"/>
            <a:ext cx="784928" cy="1242168"/>
          </a:xfrm>
          <a:prstGeom prst="rect">
            <a:avLst/>
          </a:prstGeom>
        </p:spPr>
      </p:pic>
    </p:spTree>
    <p:extLst>
      <p:ext uri="{BB962C8B-B14F-4D97-AF65-F5344CB8AC3E}">
        <p14:creationId xmlns:p14="http://schemas.microsoft.com/office/powerpoint/2010/main" val="1655473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t>Recap</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4078167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FRMAC Monitoring Manual, Volume 2, </a:t>
            </a:r>
            <a:r>
              <a:rPr lang="en-US" i="1" dirty="0" smtClean="0"/>
              <a:t>Radiation Monitoring and Sampling</a:t>
            </a:r>
            <a:endParaRPr lang="en-US" i="1"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t>Chapter 4, “Sample Collection”</a:t>
            </a:r>
          </a:p>
          <a:p>
            <a:r>
              <a:rPr lang="en-US" dirty="0" smtClean="0"/>
              <a:t>Chapter 5, “Sample Packaging and Labeling”</a:t>
            </a:r>
          </a:p>
          <a:p>
            <a:r>
              <a:rPr lang="en-US" dirty="0" smtClean="0"/>
              <a:t>Chapter 6, “Sample Control”</a:t>
            </a:r>
          </a:p>
          <a:p>
            <a:r>
              <a:rPr lang="en-US" dirty="0" smtClean="0"/>
              <a:t>Chapter 7, “Equipment Contamination Surveys”</a:t>
            </a:r>
          </a:p>
          <a:p>
            <a:r>
              <a:rPr lang="en-US" dirty="0" smtClean="0"/>
              <a:t>Appendix A, “Forms and Checklists”</a:t>
            </a:r>
          </a:p>
          <a:p>
            <a:pPr lvl="1"/>
            <a:r>
              <a:rPr lang="en-US" dirty="0" smtClean="0"/>
              <a:t>Field Monitoring Log</a:t>
            </a:r>
          </a:p>
          <a:p>
            <a:pPr lvl="1"/>
            <a:r>
              <a:rPr lang="en-US" dirty="0" smtClean="0"/>
              <a:t>FRMAC Field Monitoring Team Assignment, ICS 204-FRMAC</a:t>
            </a:r>
          </a:p>
          <a:p>
            <a:pPr lvl="1"/>
            <a:r>
              <a:rPr lang="en-US" dirty="0" smtClean="0"/>
              <a:t>Sample Control Form &amp; Chain of Custody</a:t>
            </a:r>
          </a:p>
          <a:p>
            <a:pPr lvl="1"/>
            <a:r>
              <a:rPr lang="en-US" dirty="0" smtClean="0"/>
              <a:t>Team, Instrument, &amp; Equipment Information Log</a:t>
            </a:r>
          </a:p>
          <a:p>
            <a:r>
              <a:rPr lang="en-US" dirty="0" smtClean="0"/>
              <a:t>Appendix B, “Operator Aids”</a:t>
            </a:r>
          </a:p>
          <a:p>
            <a:pPr marL="0" indent="0" algn="ctr">
              <a:buNone/>
            </a:pPr>
            <a:r>
              <a:rPr lang="en-US" sz="1900" dirty="0">
                <a:hlinkClick r:id="rId3"/>
              </a:rPr>
              <a:t>http://</a:t>
            </a:r>
            <a:r>
              <a:rPr lang="en-US" sz="1900" dirty="0" smtClean="0">
                <a:hlinkClick r:id="rId3"/>
              </a:rPr>
              <a:t>www.nv.doe.gov/nationalsecurity/homelandsecurity/frmac/manuals.aspx</a:t>
            </a:r>
            <a:r>
              <a:rPr lang="en-US" sz="1900" dirty="0" smtClean="0"/>
              <a:t>  </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4123105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76200" y="4463568"/>
            <a:ext cx="8915400" cy="1143000"/>
          </a:xfrm>
        </p:spPr>
        <p:txBody>
          <a:bodyPr>
            <a:normAutofit/>
          </a:bodyPr>
          <a:lstStyle/>
          <a:p>
            <a:r>
              <a:rPr lang="en-US" dirty="0" smtClean="0"/>
              <a:t>Dispatch and Site Selection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1626269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Radiation Survey Instrument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295400"/>
            <a:ext cx="3886200" cy="2887194"/>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942" y="3905865"/>
            <a:ext cx="3429000" cy="276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295400"/>
            <a:ext cx="2923032" cy="3749040"/>
          </a:xfrm>
          <a:prstGeom prst="rect">
            <a:avLst/>
          </a:prstGeom>
        </p:spPr>
      </p:pic>
    </p:spTree>
    <p:extLst>
      <p:ext uri="{BB962C8B-B14F-4D97-AF65-F5344CB8AC3E}">
        <p14:creationId xmlns:p14="http://schemas.microsoft.com/office/powerpoint/2010/main" val="2466176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22" y="228600"/>
            <a:ext cx="8340873" cy="4343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881241"/>
            <a:ext cx="2127489" cy="27700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166" y="3891329"/>
            <a:ext cx="2127489" cy="27700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358" y="4979782"/>
            <a:ext cx="2208636" cy="1696320"/>
          </a:xfrm>
          <a:prstGeom prst="rect">
            <a:avLst/>
          </a:prstGeom>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0290" y="3908535"/>
            <a:ext cx="2167667" cy="280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245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Sample Collection Tools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19841" y="3940660"/>
            <a:ext cx="4031956" cy="2383940"/>
          </a:xfrm>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197" y="1399309"/>
            <a:ext cx="4026408" cy="232562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605" y="1399309"/>
            <a:ext cx="3822192" cy="254135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197" y="3724933"/>
            <a:ext cx="4026408" cy="2677133"/>
          </a:xfrm>
          <a:prstGeom prst="rect">
            <a:avLst/>
          </a:prstGeom>
        </p:spPr>
      </p:pic>
    </p:spTree>
    <p:extLst>
      <p:ext uri="{BB962C8B-B14F-4D97-AF65-F5344CB8AC3E}">
        <p14:creationId xmlns:p14="http://schemas.microsoft.com/office/powerpoint/2010/main" val="2996753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Contamination Control</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371600"/>
            <a:ext cx="4584192" cy="3048000"/>
          </a:xfrm>
        </p:spPr>
      </p:pic>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904" y="1905000"/>
            <a:ext cx="4584192" cy="304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2073"/>
            <a:ext cx="4584192" cy="3048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422073"/>
            <a:ext cx="4584192" cy="3048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1371600"/>
            <a:ext cx="4584192" cy="3048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400" y="2286000"/>
            <a:ext cx="4584192" cy="3048000"/>
          </a:xfrm>
          <a:prstGeom prst="rect">
            <a:avLst/>
          </a:prstGeom>
        </p:spPr>
      </p:pic>
    </p:spTree>
    <p:extLst>
      <p:ext uri="{BB962C8B-B14F-4D97-AF65-F5344CB8AC3E}">
        <p14:creationId xmlns:p14="http://schemas.microsoft.com/office/powerpoint/2010/main" val="166029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498175E7BA3C4593651BC664FAC19A" ma:contentTypeVersion="" ma:contentTypeDescription="Create a new document." ma:contentTypeScope="" ma:versionID="292f8160f2f0472d4daaf4a1606d405f">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FEA076-487C-412F-9C86-1E77975D33AE}"/>
</file>

<file path=customXml/itemProps2.xml><?xml version="1.0" encoding="utf-8"?>
<ds:datastoreItem xmlns:ds="http://schemas.openxmlformats.org/officeDocument/2006/customXml" ds:itemID="{6C40DB4E-9150-49EB-99FB-0662FE2F1224}"/>
</file>

<file path=customXml/itemProps3.xml><?xml version="1.0" encoding="utf-8"?>
<ds:datastoreItem xmlns:ds="http://schemas.openxmlformats.org/officeDocument/2006/customXml" ds:itemID="{A9A99BA9-F145-48AF-BF59-CB6C35B1B61B}"/>
</file>

<file path=docProps/app.xml><?xml version="1.0" encoding="utf-8"?>
<Properties xmlns="http://schemas.openxmlformats.org/officeDocument/2006/extended-properties" xmlns:vt="http://schemas.openxmlformats.org/officeDocument/2006/docPropsVTypes">
  <Template>Thatch</Template>
  <TotalTime>3720</TotalTime>
  <Words>4140</Words>
  <Application>Microsoft Office PowerPoint</Application>
  <PresentationFormat>On-screen Show (4:3)</PresentationFormat>
  <Paragraphs>312</Paragraphs>
  <Slides>37</Slides>
  <Notes>37</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Thatch</vt:lpstr>
      <vt:lpstr>FRMAC Field Team</vt:lpstr>
      <vt:lpstr>FRMAC (Federal Radiological Monitoring and Assessment Center)</vt:lpstr>
      <vt:lpstr>Training Objectives</vt:lpstr>
      <vt:lpstr>FRMAC Monitoring Manual, Volume 2, Radiation Monitoring and Sampling</vt:lpstr>
      <vt:lpstr>Dispatch and Site Selection</vt:lpstr>
      <vt:lpstr>Radiation Survey Instrument</vt:lpstr>
      <vt:lpstr>PowerPoint Presentation</vt:lpstr>
      <vt:lpstr>Sample Collection Tools</vt:lpstr>
      <vt:lpstr>Contamination Control</vt:lpstr>
      <vt:lpstr>Site Selection</vt:lpstr>
      <vt:lpstr>Dispatch and Site Selection</vt:lpstr>
      <vt:lpstr>Questions?</vt:lpstr>
      <vt:lpstr>Performing Sampling Activities</vt:lpstr>
      <vt:lpstr>Air Samples</vt:lpstr>
      <vt:lpstr>Air Sample Power Options</vt:lpstr>
      <vt:lpstr>Air Sampling for Radioactive Material</vt:lpstr>
      <vt:lpstr>Air Sample Practicum</vt:lpstr>
      <vt:lpstr>Questions?</vt:lpstr>
      <vt:lpstr>Ground Deposition Samples</vt:lpstr>
      <vt:lpstr>Soil for Ground Deposition Sample</vt:lpstr>
      <vt:lpstr>Soil Sampling to Determine Ground Deposition</vt:lpstr>
      <vt:lpstr>Soil Sample Practicum</vt:lpstr>
      <vt:lpstr>Smear (Swipe) Sample</vt:lpstr>
      <vt:lpstr>Smear Sampling</vt:lpstr>
      <vt:lpstr>Smear Sample Practicum</vt:lpstr>
      <vt:lpstr>Questions?</vt:lpstr>
      <vt:lpstr>Vegetation Samples</vt:lpstr>
      <vt:lpstr>Vegetation Sampling</vt:lpstr>
      <vt:lpstr>Vegetation Sample Practicum</vt:lpstr>
      <vt:lpstr>Questions?</vt:lpstr>
      <vt:lpstr>Water Samples</vt:lpstr>
      <vt:lpstr>Water Sampling</vt:lpstr>
      <vt:lpstr>Water Sample from a Tap</vt:lpstr>
      <vt:lpstr>Water Sample Practicum</vt:lpstr>
      <vt:lpstr>Questions?</vt:lpstr>
      <vt:lpstr>Other Types of Samples</vt:lpstr>
      <vt:lpstr>Recap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FRMAC Field Team Sampling Procedures</dc:title>
  <dc:creator>Melody</dc:creator>
  <cp:lastModifiedBy>Melody Geer</cp:lastModifiedBy>
  <cp:revision>229</cp:revision>
  <cp:lastPrinted>2012-12-11T20:10:10Z</cp:lastPrinted>
  <dcterms:created xsi:type="dcterms:W3CDTF">2006-08-16T00:00:00Z</dcterms:created>
  <dcterms:modified xsi:type="dcterms:W3CDTF">2013-06-25T20:43:59Z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0x01010020498175E7BA3C4593651BC664FAC19A</vt:lpwstr>
  </property>
</Properties>
</file>