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256" r:id="rId2"/>
    <p:sldId id="257" r:id="rId3"/>
    <p:sldId id="374" r:id="rId4"/>
    <p:sldId id="376" r:id="rId5"/>
    <p:sldId id="375" r:id="rId6"/>
    <p:sldId id="404" r:id="rId7"/>
    <p:sldId id="394" r:id="rId8"/>
    <p:sldId id="344" r:id="rId9"/>
    <p:sldId id="392" r:id="rId10"/>
    <p:sldId id="264" r:id="rId11"/>
    <p:sldId id="263" r:id="rId12"/>
    <p:sldId id="393" r:id="rId13"/>
    <p:sldId id="373" r:id="rId14"/>
    <p:sldId id="380" r:id="rId15"/>
    <p:sldId id="385" r:id="rId16"/>
    <p:sldId id="381" r:id="rId17"/>
    <p:sldId id="395" r:id="rId18"/>
    <p:sldId id="265" r:id="rId19"/>
    <p:sldId id="267" r:id="rId20"/>
    <p:sldId id="268" r:id="rId21"/>
    <p:sldId id="269" r:id="rId22"/>
    <p:sldId id="396" r:id="rId23"/>
    <p:sldId id="352" r:id="rId24"/>
    <p:sldId id="387" r:id="rId25"/>
    <p:sldId id="382" r:id="rId26"/>
    <p:sldId id="397" r:id="rId27"/>
    <p:sldId id="371" r:id="rId28"/>
    <p:sldId id="273" r:id="rId29"/>
    <p:sldId id="388" r:id="rId30"/>
    <p:sldId id="389" r:id="rId31"/>
    <p:sldId id="271" r:id="rId32"/>
    <p:sldId id="391" r:id="rId33"/>
    <p:sldId id="275" r:id="rId34"/>
    <p:sldId id="272" r:id="rId35"/>
    <p:sldId id="390" r:id="rId36"/>
    <p:sldId id="398" r:id="rId37"/>
    <p:sldId id="378" r:id="rId38"/>
    <p:sldId id="276" r:id="rId39"/>
    <p:sldId id="270" r:id="rId40"/>
    <p:sldId id="379" r:id="rId41"/>
    <p:sldId id="399" r:id="rId42"/>
    <p:sldId id="298" r:id="rId43"/>
    <p:sldId id="259" r:id="rId44"/>
    <p:sldId id="297" r:id="rId45"/>
    <p:sldId id="403" r:id="rId46"/>
    <p:sldId id="304" r:id="rId47"/>
    <p:sldId id="400" r:id="rId48"/>
    <p:sldId id="364" r:id="rId49"/>
    <p:sldId id="383" r:id="rId50"/>
    <p:sldId id="361" r:id="rId51"/>
    <p:sldId id="369" r:id="rId52"/>
    <p:sldId id="362" r:id="rId53"/>
    <p:sldId id="401" r:id="rId54"/>
    <p:sldId id="356" r:id="rId55"/>
    <p:sldId id="372" r:id="rId56"/>
    <p:sldId id="261" r:id="rId57"/>
    <p:sldId id="359" r:id="rId58"/>
    <p:sldId id="365" r:id="rId59"/>
    <p:sldId id="345" r:id="rId60"/>
    <p:sldId id="347" r:id="rId61"/>
    <p:sldId id="386" r:id="rId62"/>
    <p:sldId id="358" r:id="rId63"/>
    <p:sldId id="402" r:id="rId64"/>
    <p:sldId id="405" r:id="rId65"/>
    <p:sldId id="384" r:id="rId6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22" autoAdjust="0"/>
  </p:normalViewPr>
  <p:slideViewPr>
    <p:cSldViewPr>
      <p:cViewPr varScale="1">
        <p:scale>
          <a:sx n="63" d="100"/>
          <a:sy n="63" d="100"/>
        </p:scale>
        <p:origin x="202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chemeClr val="accent2"/>
        </a:solidFill>
      </dgm:spPr>
      <dgm:t>
        <a:bodyPr/>
        <a:lstStyle/>
        <a:p>
          <a:r>
            <a:rPr lang="en-US" dirty="0" smtClean="0"/>
            <a:t>Monitoring Manager</a:t>
          </a:r>
          <a:endParaRPr lang="en-US" dirty="0"/>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chemeClr val="accent2"/>
        </a:solidFill>
      </dgm:spPr>
      <dgm:t>
        <a:bodyPr/>
        <a:lstStyle/>
        <a:p>
          <a:r>
            <a:rPr lang="en-US" smtClean="0"/>
            <a:t>Deputy Monitoring Manager</a:t>
          </a:r>
          <a:endParaRPr lang="en-US" dirty="0"/>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chemeClr val="accent2"/>
        </a:solidFill>
      </dgm:spPr>
      <dgm:t>
        <a:bodyPr/>
        <a:lstStyle/>
        <a:p>
          <a:r>
            <a:rPr lang="en-US" dirty="0" smtClean="0"/>
            <a:t>Field Team Supervisor</a:t>
          </a:r>
          <a:endParaRPr lang="en-US" dirty="0"/>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rgbClr val="00B050"/>
        </a:solidFill>
      </dgm:spPr>
      <dgm:t>
        <a:bodyPr/>
        <a:lstStyle/>
        <a:p>
          <a:r>
            <a:rPr lang="en-US" dirty="0" smtClean="0"/>
            <a:t>AMS Mission Manager</a:t>
          </a:r>
          <a:endParaRPr lang="en-US" dirty="0"/>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smtClean="0"/>
            <a:t>Field Monitoring Specialist</a:t>
          </a:r>
          <a:endParaRPr lang="en-US" dirty="0"/>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smtClean="0"/>
            <a:t>Specialists (In-Situ, ECAM)</a:t>
          </a:r>
          <a:endParaRPr lang="en-US" dirty="0"/>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rgbClr val="00B050"/>
        </a:solidFill>
      </dgm:spPr>
      <dgm:t>
        <a:bodyPr/>
        <a:lstStyle/>
        <a:p>
          <a:r>
            <a:rPr lang="en-US" dirty="0" smtClean="0"/>
            <a:t>AMS Scientists and Technicians</a:t>
          </a:r>
          <a:endParaRPr lang="en-US" dirty="0"/>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8DB9A7B1-87C2-4D88-B682-D3DF34C73F16}">
      <dgm:prSet phldrT="[Text]"/>
      <dgm:spPr>
        <a:solidFill>
          <a:srgbClr val="00B050"/>
        </a:solidFill>
      </dgm:spPr>
      <dgm:t>
        <a:bodyPr/>
        <a:lstStyle/>
        <a:p>
          <a:r>
            <a:rPr lang="en-US" dirty="0" smtClean="0"/>
            <a:t>Rotary and Fixed Wing Crews</a:t>
          </a:r>
          <a:endParaRPr lang="en-US" dirty="0"/>
        </a:p>
      </dgm:t>
    </dgm:pt>
    <dgm:pt modelId="{16D5B029-8D9C-48F5-BC9C-BD712671A7C5}" type="parTrans" cxnId="{8BAA2C3A-342B-4715-9734-F5511BDBC72A}">
      <dgm:prSet/>
      <dgm:spPr/>
      <dgm:t>
        <a:bodyPr/>
        <a:lstStyle/>
        <a:p>
          <a:endParaRPr lang="en-US"/>
        </a:p>
      </dgm:t>
    </dgm:pt>
    <dgm:pt modelId="{46C80B50-4CC6-445B-B8C5-46D7AF92C56F}" type="sibTrans" cxnId="{8BAA2C3A-342B-4715-9734-F5511BDBC72A}">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t>
        <a:bodyPr/>
        <a:lstStyle/>
        <a:p>
          <a:endParaRPr lang="en-US"/>
        </a:p>
      </dgm:t>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t>
        <a:bodyPr/>
        <a:lstStyle/>
        <a:p>
          <a:endParaRPr lang="en-US"/>
        </a:p>
      </dgm:t>
    </dgm:pt>
    <dgm:pt modelId="{9D539D1D-D2CF-4C65-A6B8-2257BD8B451C}" type="pres">
      <dgm:prSet presAssocID="{1ED67355-E52C-4C17-BF97-862CF94CD59C}" presName="rootConnector1" presStyleLbl="node1" presStyleIdx="0" presStyleCnt="0"/>
      <dgm:spPr/>
      <dgm:t>
        <a:bodyPr/>
        <a:lstStyle/>
        <a:p>
          <a:endParaRPr lang="en-US"/>
        </a:p>
      </dgm:t>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t>
        <a:bodyPr/>
        <a:lstStyle/>
        <a:p>
          <a:endParaRPr lang="en-US"/>
        </a:p>
      </dgm:t>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t>
        <a:bodyPr/>
        <a:lstStyle/>
        <a:p>
          <a:endParaRPr lang="en-US"/>
        </a:p>
      </dgm:t>
    </dgm:pt>
    <dgm:pt modelId="{978FC9EF-8D8C-45CD-A490-8C13A3818D46}" type="pres">
      <dgm:prSet presAssocID="{66C1073D-CB80-4AA5-87F4-04FABFA65030}" presName="rootConnector" presStyleLbl="node2" presStyleIdx="0" presStyleCnt="2"/>
      <dgm:spPr/>
      <dgm:t>
        <a:bodyPr/>
        <a:lstStyle/>
        <a:p>
          <a:endParaRPr lang="en-US"/>
        </a:p>
      </dgm:t>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4"/>
      <dgm:spPr/>
      <dgm:t>
        <a:bodyPr/>
        <a:lstStyle/>
        <a:p>
          <a:endParaRPr lang="en-US"/>
        </a:p>
      </dgm:t>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4" custLinFactNeighborX="-64796">
        <dgm:presLayoutVars>
          <dgm:chPref val="3"/>
        </dgm:presLayoutVars>
      </dgm:prSet>
      <dgm:spPr/>
      <dgm:t>
        <a:bodyPr/>
        <a:lstStyle/>
        <a:p>
          <a:endParaRPr lang="en-US"/>
        </a:p>
      </dgm:t>
    </dgm:pt>
    <dgm:pt modelId="{6AD9373B-253B-4FD0-9518-F67DB53BC9A2}" type="pres">
      <dgm:prSet presAssocID="{DBCFC5CB-805C-4CFF-B127-D9D38B7CFF9E}" presName="rootConnector" presStyleLbl="node3" presStyleIdx="0" presStyleCnt="4"/>
      <dgm:spPr/>
      <dgm:t>
        <a:bodyPr/>
        <a:lstStyle/>
        <a:p>
          <a:endParaRPr lang="en-US"/>
        </a:p>
      </dgm:t>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4"/>
      <dgm:spPr/>
      <dgm:t>
        <a:bodyPr/>
        <a:lstStyle/>
        <a:p>
          <a:endParaRPr lang="en-US"/>
        </a:p>
      </dgm:t>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4" custLinFactNeighborX="-64796">
        <dgm:presLayoutVars>
          <dgm:chPref val="3"/>
        </dgm:presLayoutVars>
      </dgm:prSet>
      <dgm:spPr/>
      <dgm:t>
        <a:bodyPr/>
        <a:lstStyle/>
        <a:p>
          <a:endParaRPr lang="en-US"/>
        </a:p>
      </dgm:t>
    </dgm:pt>
    <dgm:pt modelId="{8C7A3FE9-AC43-46EB-93FD-D40E164F9BE4}" type="pres">
      <dgm:prSet presAssocID="{482623D1-9A9E-4259-972E-0F697101D7B1}" presName="rootConnector" presStyleLbl="node3" presStyleIdx="1" presStyleCnt="4"/>
      <dgm:spPr/>
      <dgm:t>
        <a:bodyPr/>
        <a:lstStyle/>
        <a:p>
          <a:endParaRPr lang="en-US"/>
        </a:p>
      </dgm:t>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t>
        <a:bodyPr/>
        <a:lstStyle/>
        <a:p>
          <a:endParaRPr lang="en-US"/>
        </a:p>
      </dgm:t>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custLinFactNeighborX="91830" custLinFactNeighborY="-14877">
        <dgm:presLayoutVars>
          <dgm:chPref val="3"/>
        </dgm:presLayoutVars>
      </dgm:prSet>
      <dgm:spPr/>
      <dgm:t>
        <a:bodyPr/>
        <a:lstStyle/>
        <a:p>
          <a:endParaRPr lang="en-US"/>
        </a:p>
      </dgm:t>
    </dgm:pt>
    <dgm:pt modelId="{1D79839A-F6A7-492E-83FD-C4E3BB6299A1}" type="pres">
      <dgm:prSet presAssocID="{417A6662-FB7B-482F-8A9F-42D423A1A4AF}" presName="rootConnector" presStyleLbl="node2" presStyleIdx="1" presStyleCnt="2"/>
      <dgm:spPr/>
      <dgm:t>
        <a:bodyPr/>
        <a:lstStyle/>
        <a:p>
          <a:endParaRPr lang="en-US"/>
        </a:p>
      </dgm:t>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4"/>
      <dgm:spPr/>
      <dgm:t>
        <a:bodyPr/>
        <a:lstStyle/>
        <a:p>
          <a:endParaRPr lang="en-US"/>
        </a:p>
      </dgm:t>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4" custLinFactNeighborX="96773" custLinFactNeighborY="-27123">
        <dgm:presLayoutVars>
          <dgm:chPref val="3"/>
        </dgm:presLayoutVars>
      </dgm:prSet>
      <dgm:spPr/>
      <dgm:t>
        <a:bodyPr/>
        <a:lstStyle/>
        <a:p>
          <a:endParaRPr lang="en-US"/>
        </a:p>
      </dgm:t>
    </dgm:pt>
    <dgm:pt modelId="{0A6C3BA6-23D7-4753-9F18-F3D97E6D046D}" type="pres">
      <dgm:prSet presAssocID="{D3F70029-E4C4-4D05-B348-85FD153F8770}" presName="rootConnector" presStyleLbl="node3" presStyleIdx="2" presStyleCnt="4"/>
      <dgm:spPr/>
      <dgm:t>
        <a:bodyPr/>
        <a:lstStyle/>
        <a:p>
          <a:endParaRPr lang="en-US"/>
        </a:p>
      </dgm:t>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52A33023-B403-48A5-81E8-92F3A527BA7B}" type="pres">
      <dgm:prSet presAssocID="{16D5B029-8D9C-48F5-BC9C-BD712671A7C5}" presName="Name37" presStyleLbl="parChTrans1D3" presStyleIdx="3" presStyleCnt="4"/>
      <dgm:spPr/>
      <dgm:t>
        <a:bodyPr/>
        <a:lstStyle/>
        <a:p>
          <a:endParaRPr lang="en-US"/>
        </a:p>
      </dgm:t>
    </dgm:pt>
    <dgm:pt modelId="{E49425D4-AA5B-4458-A474-06444F5DE552}" type="pres">
      <dgm:prSet presAssocID="{8DB9A7B1-87C2-4D88-B682-D3DF34C73F16}" presName="hierRoot2" presStyleCnt="0">
        <dgm:presLayoutVars>
          <dgm:hierBranch val="init"/>
        </dgm:presLayoutVars>
      </dgm:prSet>
      <dgm:spPr/>
    </dgm:pt>
    <dgm:pt modelId="{3C879D05-729F-48BC-BFEC-6F4004BE4F36}" type="pres">
      <dgm:prSet presAssocID="{8DB9A7B1-87C2-4D88-B682-D3DF34C73F16}" presName="rootComposite" presStyleCnt="0"/>
      <dgm:spPr/>
    </dgm:pt>
    <dgm:pt modelId="{A84D1500-3A5A-4DF3-8A0A-5A1C6A931670}" type="pres">
      <dgm:prSet presAssocID="{8DB9A7B1-87C2-4D88-B682-D3DF34C73F16}" presName="rootText" presStyleLbl="node3" presStyleIdx="3" presStyleCnt="4" custLinFactX="1764" custLinFactNeighborX="100000" custLinFactNeighborY="-29387">
        <dgm:presLayoutVars>
          <dgm:chPref val="3"/>
        </dgm:presLayoutVars>
      </dgm:prSet>
      <dgm:spPr/>
      <dgm:t>
        <a:bodyPr/>
        <a:lstStyle/>
        <a:p>
          <a:endParaRPr lang="en-US"/>
        </a:p>
      </dgm:t>
    </dgm:pt>
    <dgm:pt modelId="{D00FC5CE-FC81-459A-AC44-E8E33CB6830A}" type="pres">
      <dgm:prSet presAssocID="{8DB9A7B1-87C2-4D88-B682-D3DF34C73F16}" presName="rootConnector" presStyleLbl="node3" presStyleIdx="3" presStyleCnt="4"/>
      <dgm:spPr/>
      <dgm:t>
        <a:bodyPr/>
        <a:lstStyle/>
        <a:p>
          <a:endParaRPr lang="en-US"/>
        </a:p>
      </dgm:t>
    </dgm:pt>
    <dgm:pt modelId="{FA8D17C1-37B4-4959-8E02-1FD6CBCA1D3D}" type="pres">
      <dgm:prSet presAssocID="{8DB9A7B1-87C2-4D88-B682-D3DF34C73F16}" presName="hierChild4" presStyleCnt="0"/>
      <dgm:spPr/>
    </dgm:pt>
    <dgm:pt modelId="{089A383F-3C26-48F9-8219-7ECFE49EB709}" type="pres">
      <dgm:prSet presAssocID="{8DB9A7B1-87C2-4D88-B682-D3DF34C73F16}"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t>
        <a:bodyPr/>
        <a:lstStyle/>
        <a:p>
          <a:endParaRPr lang="en-US"/>
        </a:p>
      </dgm:t>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t>
        <a:bodyPr/>
        <a:lstStyle/>
        <a:p>
          <a:endParaRPr lang="en-US"/>
        </a:p>
      </dgm:t>
    </dgm:pt>
    <dgm:pt modelId="{CC243834-D04F-43F1-B84A-76076117CF8C}" type="pres">
      <dgm:prSet presAssocID="{0F52ECEA-B9A5-4507-8EB0-C4AB14194520}" presName="rootConnector3" presStyleLbl="asst1" presStyleIdx="0" presStyleCnt="1"/>
      <dgm:spPr/>
      <dgm:t>
        <a:bodyPr/>
        <a:lstStyle/>
        <a:p>
          <a:endParaRPr lang="en-US"/>
        </a:p>
      </dgm:t>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9898B5AA-43DA-4681-B675-865769B35455}" type="presOf" srcId="{0F52ECEA-B9A5-4507-8EB0-C4AB14194520}" destId="{CC243834-D04F-43F1-B84A-76076117CF8C}" srcOrd="1" destOrd="0" presId="urn:microsoft.com/office/officeart/2005/8/layout/orgChart1"/>
    <dgm:cxn modelId="{97684879-65E6-4DAD-A507-8EF2EA935CC8}" type="presOf" srcId="{DBCFC5CB-805C-4CFF-B127-D9D38B7CFF9E}" destId="{CCDD9756-E893-4FB4-B284-68495EE17296}" srcOrd="0" destOrd="0" presId="urn:microsoft.com/office/officeart/2005/8/layout/orgChart1"/>
    <dgm:cxn modelId="{C31822C7-A2BF-41BD-8CCC-017A8141EE7C}" type="presOf" srcId="{1ED67355-E52C-4C17-BF97-862CF94CD59C}" destId="{371AD184-CC86-43EF-A32D-F3FA0982E2FD}" srcOrd="0"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1128131B-A300-4591-B299-D0846074EFC6}" type="presOf" srcId="{417A6662-FB7B-482F-8A9F-42D423A1A4AF}" destId="{1D79839A-F6A7-492E-83FD-C4E3BB6299A1}" srcOrd="1" destOrd="0" presId="urn:microsoft.com/office/officeart/2005/8/layout/orgChart1"/>
    <dgm:cxn modelId="{9FF313F0-7C6B-4B3E-B14A-E766113364FA}" type="presOf" srcId="{D3F70029-E4C4-4D05-B348-85FD153F8770}" destId="{0A6C3BA6-23D7-4753-9F18-F3D97E6D046D}" srcOrd="1" destOrd="0" presId="urn:microsoft.com/office/officeart/2005/8/layout/orgChart1"/>
    <dgm:cxn modelId="{5EDB1CE3-5006-4BB0-8E86-22734F35A08E}" type="presOf" srcId="{24713FF9-8D76-4530-972E-7A35662F5A1D}" destId="{2F62B7E5-A53F-49B1-8A13-104208AD5C2C}" srcOrd="0" destOrd="0" presId="urn:microsoft.com/office/officeart/2005/8/layout/orgChart1"/>
    <dgm:cxn modelId="{46BF8028-F4CA-4934-A04C-86A2C00ED1DD}" srcId="{66C1073D-CB80-4AA5-87F4-04FABFA65030}" destId="{DBCFC5CB-805C-4CFF-B127-D9D38B7CFF9E}" srcOrd="0" destOrd="0" parTransId="{24713FF9-8D76-4530-972E-7A35662F5A1D}" sibTransId="{F74D67EC-C860-4E57-9D01-5A9A4AD8B038}"/>
    <dgm:cxn modelId="{9EEA3C6C-A440-49DB-929F-B0A8F1D96135}" type="presOf" srcId="{16D5B029-8D9C-48F5-BC9C-BD712671A7C5}" destId="{52A33023-B403-48A5-81E8-92F3A527BA7B}" srcOrd="0" destOrd="0" presId="urn:microsoft.com/office/officeart/2005/8/layout/orgChart1"/>
    <dgm:cxn modelId="{884B9D1D-0979-4510-9FF5-E889AC22C669}" type="presOf" srcId="{482623D1-9A9E-4259-972E-0F697101D7B1}" destId="{8C7A3FE9-AC43-46EB-93FD-D40E164F9BE4}" srcOrd="1"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CFFAC024-D4FA-465E-9F36-61E07716D9BE}" srcId="{1ED67355-E52C-4C17-BF97-862CF94CD59C}" destId="{66C1073D-CB80-4AA5-87F4-04FABFA65030}" srcOrd="1" destOrd="0" parTransId="{CB92F70B-3D5C-4BD8-AD9D-5D3F1D46E289}" sibTransId="{A0388218-7AD4-4D3D-8090-356D693E75E4}"/>
    <dgm:cxn modelId="{25FBF569-0E26-4ECB-A2B8-7CB4CE919DC5}" type="presOf" srcId="{8DB9A7B1-87C2-4D88-B682-D3DF34C73F16}" destId="{A84D1500-3A5A-4DF3-8A0A-5A1C6A931670}" srcOrd="0" destOrd="0" presId="urn:microsoft.com/office/officeart/2005/8/layout/orgChart1"/>
    <dgm:cxn modelId="{92092FA4-F9AE-4F00-96F9-66A0A65225F2}" type="presOf" srcId="{D3F70029-E4C4-4D05-B348-85FD153F8770}" destId="{0E9839F6-E1A2-4DA7-82E1-0EADD4F5F489}" srcOrd="0" destOrd="0" presId="urn:microsoft.com/office/officeart/2005/8/layout/orgChart1"/>
    <dgm:cxn modelId="{360F14DB-6D38-4945-9936-E2DC135A097C}" type="presOf" srcId="{66C1073D-CB80-4AA5-87F4-04FABFA65030}" destId="{207B616C-9EDD-492D-9494-37685FE301CF}" srcOrd="0" destOrd="0" presId="urn:microsoft.com/office/officeart/2005/8/layout/orgChart1"/>
    <dgm:cxn modelId="{A40C583E-8B35-4280-BCD4-0656010CBED4}" type="presOf" srcId="{5D59B599-1562-4211-A000-F53BF0C41E72}" destId="{22A70867-3EBE-4010-B45E-859D61B9D92D}" srcOrd="0"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EF4EF06E-D74B-4665-9D12-117C8AB3C964}" type="presOf" srcId="{482623D1-9A9E-4259-972E-0F697101D7B1}" destId="{52B9F14E-81D0-4487-A4E5-26C2638A18EC}" srcOrd="0" destOrd="0" presId="urn:microsoft.com/office/officeart/2005/8/layout/orgChart1"/>
    <dgm:cxn modelId="{8960AF54-D9A0-429A-AE00-89E1DD0F0FC4}" type="presOf" srcId="{1ED67355-E52C-4C17-BF97-862CF94CD59C}" destId="{9D539D1D-D2CF-4C65-A6B8-2257BD8B451C}" srcOrd="1" destOrd="0" presId="urn:microsoft.com/office/officeart/2005/8/layout/orgChart1"/>
    <dgm:cxn modelId="{F96F576D-3A90-4CD5-8204-0587AC9CFF33}" type="presOf" srcId="{CB92F70B-3D5C-4BD8-AD9D-5D3F1D46E289}" destId="{929530AC-CE6C-44B1-BF45-B3AD2E527D4E}" srcOrd="0" destOrd="0" presId="urn:microsoft.com/office/officeart/2005/8/layout/orgChart1"/>
    <dgm:cxn modelId="{8BAA2C3A-342B-4715-9734-F5511BDBC72A}" srcId="{417A6662-FB7B-482F-8A9F-42D423A1A4AF}" destId="{8DB9A7B1-87C2-4D88-B682-D3DF34C73F16}" srcOrd="1" destOrd="0" parTransId="{16D5B029-8D9C-48F5-BC9C-BD712671A7C5}" sibTransId="{46C80B50-4CC6-445B-B8C5-46D7AF92C56F}"/>
    <dgm:cxn modelId="{A8F05EDC-82D0-461C-AFD7-4C74336139D2}" type="presOf" srcId="{3F21E8E3-66D6-4F86-91B5-6BFA45240E92}" destId="{4E714713-AF3B-4CC3-870D-8FC9057EF813}" srcOrd="0" destOrd="0" presId="urn:microsoft.com/office/officeart/2005/8/layout/orgChart1"/>
    <dgm:cxn modelId="{1020D711-339B-4F1F-9149-33BA94F9372C}" type="presOf" srcId="{0F5DD67C-DF33-478A-BA1E-1C6C31E7B881}" destId="{0458D259-C915-45AE-9E08-1B636A5D8435}" srcOrd="0" destOrd="0" presId="urn:microsoft.com/office/officeart/2005/8/layout/orgChart1"/>
    <dgm:cxn modelId="{64884885-11D8-4276-9C43-07B1CBB00780}" type="presOf" srcId="{A2692576-E8AA-41BC-8754-B468057262F2}" destId="{2E648F98-68E5-4A37-9499-5F94642A24AB}" srcOrd="0" destOrd="0" presId="urn:microsoft.com/office/officeart/2005/8/layout/orgChart1"/>
    <dgm:cxn modelId="{9176EC0D-3C8D-4477-9233-174383F0350D}" type="presOf" srcId="{DBCFC5CB-805C-4CFF-B127-D9D38B7CFF9E}" destId="{6AD9373B-253B-4FD0-9518-F67DB53BC9A2}" srcOrd="1" destOrd="0" presId="urn:microsoft.com/office/officeart/2005/8/layout/orgChart1"/>
    <dgm:cxn modelId="{DF3B16B9-8F05-4B2F-ADF0-C32BB28AB3D0}" type="presOf" srcId="{66C1073D-CB80-4AA5-87F4-04FABFA65030}" destId="{978FC9EF-8D8C-45CD-A490-8C13A3818D46}" srcOrd="1" destOrd="0" presId="urn:microsoft.com/office/officeart/2005/8/layout/orgChart1"/>
    <dgm:cxn modelId="{8CD12AE4-EDC7-4843-B98E-7552B5F9D4EE}" type="presOf" srcId="{417A6662-FB7B-482F-8A9F-42D423A1A4AF}" destId="{6C47924D-F313-44CA-9CEF-DA290CDBE0EE}" srcOrd="0" destOrd="0" presId="urn:microsoft.com/office/officeart/2005/8/layout/orgChart1"/>
    <dgm:cxn modelId="{542877E0-1F13-4B1A-AD33-1B8BF310ECC6}" type="presOf" srcId="{8DB9A7B1-87C2-4D88-B682-D3DF34C73F16}" destId="{D00FC5CE-FC81-459A-AC44-E8E33CB6830A}" srcOrd="1"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6A0AEBE2-CB03-4C39-BF84-16A45D6693F8}" type="presOf" srcId="{E64955F3-D519-4F48-86CA-6855E9CE7A95}" destId="{DB91348C-53C7-461A-A250-6E38483D2990}" srcOrd="0" destOrd="0" presId="urn:microsoft.com/office/officeart/2005/8/layout/orgChart1"/>
    <dgm:cxn modelId="{A8D3D2BE-0694-48F0-8F77-FDDAF57496F9}" type="presOf" srcId="{0F52ECEA-B9A5-4507-8EB0-C4AB14194520}" destId="{E09EEDAD-8A94-4F33-A619-D38B5EC637B4}" srcOrd="0"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84A6E279-9B21-4DA2-97E5-64C94187760A}" type="presParOf" srcId="{DB91348C-53C7-461A-A250-6E38483D2990}" destId="{7C27D3C9-1D4C-440C-9F09-0ABAC83118D6}" srcOrd="0" destOrd="0" presId="urn:microsoft.com/office/officeart/2005/8/layout/orgChart1"/>
    <dgm:cxn modelId="{419F7E72-E9C1-47C9-B6D7-627DC2B07B61}" type="presParOf" srcId="{7C27D3C9-1D4C-440C-9F09-0ABAC83118D6}" destId="{2C78E3BE-3C8D-4BDD-BD1E-AF57CDE4BBB1}" srcOrd="0" destOrd="0" presId="urn:microsoft.com/office/officeart/2005/8/layout/orgChart1"/>
    <dgm:cxn modelId="{E7A65677-18CF-41BE-B155-E511D5C7CF26}" type="presParOf" srcId="{2C78E3BE-3C8D-4BDD-BD1E-AF57CDE4BBB1}" destId="{371AD184-CC86-43EF-A32D-F3FA0982E2FD}" srcOrd="0" destOrd="0" presId="urn:microsoft.com/office/officeart/2005/8/layout/orgChart1"/>
    <dgm:cxn modelId="{132B9B10-3AEC-4E68-9927-9A6FF2F8119F}" type="presParOf" srcId="{2C78E3BE-3C8D-4BDD-BD1E-AF57CDE4BBB1}" destId="{9D539D1D-D2CF-4C65-A6B8-2257BD8B451C}" srcOrd="1" destOrd="0" presId="urn:microsoft.com/office/officeart/2005/8/layout/orgChart1"/>
    <dgm:cxn modelId="{70C30248-197C-433E-B23E-E4FB3B12DFEF}" type="presParOf" srcId="{7C27D3C9-1D4C-440C-9F09-0ABAC83118D6}" destId="{34BE1715-48F5-4642-862E-1C78E15359B5}" srcOrd="1" destOrd="0" presId="urn:microsoft.com/office/officeart/2005/8/layout/orgChart1"/>
    <dgm:cxn modelId="{0DED58DF-D5C9-40BB-9CA6-AC9F7C7AFBC2}" type="presParOf" srcId="{34BE1715-48F5-4642-862E-1C78E15359B5}" destId="{929530AC-CE6C-44B1-BF45-B3AD2E527D4E}" srcOrd="0" destOrd="0" presId="urn:microsoft.com/office/officeart/2005/8/layout/orgChart1"/>
    <dgm:cxn modelId="{492E9165-89FF-4502-8249-E6AFA052115E}" type="presParOf" srcId="{34BE1715-48F5-4642-862E-1C78E15359B5}" destId="{FA43DFB7-ADEB-495F-8389-AB3C7EC71814}" srcOrd="1" destOrd="0" presId="urn:microsoft.com/office/officeart/2005/8/layout/orgChart1"/>
    <dgm:cxn modelId="{49360D8C-39B8-4888-82C6-A15818D232BD}" type="presParOf" srcId="{FA43DFB7-ADEB-495F-8389-AB3C7EC71814}" destId="{2AC02453-5DC3-41A8-880E-7A69CD8077EB}" srcOrd="0" destOrd="0" presId="urn:microsoft.com/office/officeart/2005/8/layout/orgChart1"/>
    <dgm:cxn modelId="{D9B357C3-5DE8-497F-B555-733C1A11F265}" type="presParOf" srcId="{2AC02453-5DC3-41A8-880E-7A69CD8077EB}" destId="{207B616C-9EDD-492D-9494-37685FE301CF}" srcOrd="0" destOrd="0" presId="urn:microsoft.com/office/officeart/2005/8/layout/orgChart1"/>
    <dgm:cxn modelId="{445128FE-D253-445D-B67F-D1A6E726B7FD}" type="presParOf" srcId="{2AC02453-5DC3-41A8-880E-7A69CD8077EB}" destId="{978FC9EF-8D8C-45CD-A490-8C13A3818D46}" srcOrd="1" destOrd="0" presId="urn:microsoft.com/office/officeart/2005/8/layout/orgChart1"/>
    <dgm:cxn modelId="{0C12457A-01F6-4AD6-B4F2-50612A0B9429}" type="presParOf" srcId="{FA43DFB7-ADEB-495F-8389-AB3C7EC71814}" destId="{4E4C2D89-1006-4BF0-B8C9-48D0F9F01F98}" srcOrd="1" destOrd="0" presId="urn:microsoft.com/office/officeart/2005/8/layout/orgChart1"/>
    <dgm:cxn modelId="{BA88814F-2F6D-49DF-988F-B50031573231}" type="presParOf" srcId="{4E4C2D89-1006-4BF0-B8C9-48D0F9F01F98}" destId="{2F62B7E5-A53F-49B1-8A13-104208AD5C2C}" srcOrd="0" destOrd="0" presId="urn:microsoft.com/office/officeart/2005/8/layout/orgChart1"/>
    <dgm:cxn modelId="{FBF0258B-5C49-4D2A-A0BF-5A4F0D7DB3EF}" type="presParOf" srcId="{4E4C2D89-1006-4BF0-B8C9-48D0F9F01F98}" destId="{0474EEF1-2170-4951-BD23-6C97EB905439}" srcOrd="1" destOrd="0" presId="urn:microsoft.com/office/officeart/2005/8/layout/orgChart1"/>
    <dgm:cxn modelId="{A1B36AB4-CB88-47A2-859F-31A7F49EC6CE}" type="presParOf" srcId="{0474EEF1-2170-4951-BD23-6C97EB905439}" destId="{5C607A3F-F5A2-4605-9844-222036432377}" srcOrd="0" destOrd="0" presId="urn:microsoft.com/office/officeart/2005/8/layout/orgChart1"/>
    <dgm:cxn modelId="{5DF0528A-6151-4186-93BC-459950D0DD52}" type="presParOf" srcId="{5C607A3F-F5A2-4605-9844-222036432377}" destId="{CCDD9756-E893-4FB4-B284-68495EE17296}" srcOrd="0" destOrd="0" presId="urn:microsoft.com/office/officeart/2005/8/layout/orgChart1"/>
    <dgm:cxn modelId="{EA899234-F73A-43B9-BCCB-4062ECE050C6}" type="presParOf" srcId="{5C607A3F-F5A2-4605-9844-222036432377}" destId="{6AD9373B-253B-4FD0-9518-F67DB53BC9A2}" srcOrd="1" destOrd="0" presId="urn:microsoft.com/office/officeart/2005/8/layout/orgChart1"/>
    <dgm:cxn modelId="{BB5B67A1-7834-4687-982C-58697DAC03F7}" type="presParOf" srcId="{0474EEF1-2170-4951-BD23-6C97EB905439}" destId="{2E13DB7D-21CA-4379-AD11-D340B930C355}" srcOrd="1" destOrd="0" presId="urn:microsoft.com/office/officeart/2005/8/layout/orgChart1"/>
    <dgm:cxn modelId="{2CC5FE35-B194-4D8F-8CAF-6BE818EACD7F}" type="presParOf" srcId="{0474EEF1-2170-4951-BD23-6C97EB905439}" destId="{EE94DB74-1A70-4BD2-B5D9-35E80D6234FB}" srcOrd="2" destOrd="0" presId="urn:microsoft.com/office/officeart/2005/8/layout/orgChart1"/>
    <dgm:cxn modelId="{E98DE9E0-8A56-4F96-AC38-32E045C181B4}" type="presParOf" srcId="{4E4C2D89-1006-4BF0-B8C9-48D0F9F01F98}" destId="{4E714713-AF3B-4CC3-870D-8FC9057EF813}" srcOrd="2" destOrd="0" presId="urn:microsoft.com/office/officeart/2005/8/layout/orgChart1"/>
    <dgm:cxn modelId="{BE46CF69-8B37-42AE-871D-A953E144A69C}" type="presParOf" srcId="{4E4C2D89-1006-4BF0-B8C9-48D0F9F01F98}" destId="{9C58D51C-D9DA-40E7-BAF3-BBE9CA35779F}" srcOrd="3" destOrd="0" presId="urn:microsoft.com/office/officeart/2005/8/layout/orgChart1"/>
    <dgm:cxn modelId="{0F9BD57B-0559-4294-80BB-B9874147A8DD}" type="presParOf" srcId="{9C58D51C-D9DA-40E7-BAF3-BBE9CA35779F}" destId="{3B6127D1-5443-43C5-AA7E-F33972252E11}" srcOrd="0" destOrd="0" presId="urn:microsoft.com/office/officeart/2005/8/layout/orgChart1"/>
    <dgm:cxn modelId="{B7F5FC2D-8456-42B1-B0BB-7A81755A86A9}" type="presParOf" srcId="{3B6127D1-5443-43C5-AA7E-F33972252E11}" destId="{52B9F14E-81D0-4487-A4E5-26C2638A18EC}" srcOrd="0" destOrd="0" presId="urn:microsoft.com/office/officeart/2005/8/layout/orgChart1"/>
    <dgm:cxn modelId="{01579061-A94A-45E9-995A-391332D4EFF9}" type="presParOf" srcId="{3B6127D1-5443-43C5-AA7E-F33972252E11}" destId="{8C7A3FE9-AC43-46EB-93FD-D40E164F9BE4}" srcOrd="1" destOrd="0" presId="urn:microsoft.com/office/officeart/2005/8/layout/orgChart1"/>
    <dgm:cxn modelId="{1E8D2D90-D68A-4440-8357-F49818CDAB23}" type="presParOf" srcId="{9C58D51C-D9DA-40E7-BAF3-BBE9CA35779F}" destId="{CA6468EC-E431-41B0-BAE0-4F29B03DC51E}" srcOrd="1" destOrd="0" presId="urn:microsoft.com/office/officeart/2005/8/layout/orgChart1"/>
    <dgm:cxn modelId="{E8137A4D-58BE-4423-86AA-3E8A723C2CA1}" type="presParOf" srcId="{9C58D51C-D9DA-40E7-BAF3-BBE9CA35779F}" destId="{1D8B50D8-E9D7-49B6-8CB2-DB9321D0A9D4}" srcOrd="2" destOrd="0" presId="urn:microsoft.com/office/officeart/2005/8/layout/orgChart1"/>
    <dgm:cxn modelId="{E9503D54-5D00-4D06-A2A8-9B05708120F8}" type="presParOf" srcId="{FA43DFB7-ADEB-495F-8389-AB3C7EC71814}" destId="{9C5BA433-CEAE-4CC0-A928-58905813C47B}" srcOrd="2" destOrd="0" presId="urn:microsoft.com/office/officeart/2005/8/layout/orgChart1"/>
    <dgm:cxn modelId="{898F505D-37B0-4BBA-ABDA-9FA23F900CF9}" type="presParOf" srcId="{34BE1715-48F5-4642-862E-1C78E15359B5}" destId="{22A70867-3EBE-4010-B45E-859D61B9D92D}" srcOrd="2" destOrd="0" presId="urn:microsoft.com/office/officeart/2005/8/layout/orgChart1"/>
    <dgm:cxn modelId="{2ECABAB7-FE6C-4BD8-995C-981E612AA77B}" type="presParOf" srcId="{34BE1715-48F5-4642-862E-1C78E15359B5}" destId="{601F26B0-D24F-4470-AB0D-9C58F0BC92B3}" srcOrd="3" destOrd="0" presId="urn:microsoft.com/office/officeart/2005/8/layout/orgChart1"/>
    <dgm:cxn modelId="{78C80232-64CD-4F38-AEA3-17B58EE696C4}" type="presParOf" srcId="{601F26B0-D24F-4470-AB0D-9C58F0BC92B3}" destId="{31F39E77-5A24-4D76-AA73-B5344165E134}" srcOrd="0" destOrd="0" presId="urn:microsoft.com/office/officeart/2005/8/layout/orgChart1"/>
    <dgm:cxn modelId="{71848A76-9668-4ECF-BC4E-2BA8791CDE17}" type="presParOf" srcId="{31F39E77-5A24-4D76-AA73-B5344165E134}" destId="{6C47924D-F313-44CA-9CEF-DA290CDBE0EE}" srcOrd="0" destOrd="0" presId="urn:microsoft.com/office/officeart/2005/8/layout/orgChart1"/>
    <dgm:cxn modelId="{72212346-8A61-4B0F-8BC0-240F95553E4E}" type="presParOf" srcId="{31F39E77-5A24-4D76-AA73-B5344165E134}" destId="{1D79839A-F6A7-492E-83FD-C4E3BB6299A1}" srcOrd="1" destOrd="0" presId="urn:microsoft.com/office/officeart/2005/8/layout/orgChart1"/>
    <dgm:cxn modelId="{3BFB9C31-4382-4004-BF87-414A0DC86AEB}" type="presParOf" srcId="{601F26B0-D24F-4470-AB0D-9C58F0BC92B3}" destId="{F338193C-130E-4206-9A31-567311E99347}" srcOrd="1" destOrd="0" presId="urn:microsoft.com/office/officeart/2005/8/layout/orgChart1"/>
    <dgm:cxn modelId="{7EA7DF4D-D3DD-42D5-8FAB-81048C5DD753}" type="presParOf" srcId="{F338193C-130E-4206-9A31-567311E99347}" destId="{0458D259-C915-45AE-9E08-1B636A5D8435}" srcOrd="0" destOrd="0" presId="urn:microsoft.com/office/officeart/2005/8/layout/orgChart1"/>
    <dgm:cxn modelId="{D8083650-4DD1-4380-B944-93447B2FE3E7}" type="presParOf" srcId="{F338193C-130E-4206-9A31-567311E99347}" destId="{66B94201-21AE-4F13-AD8F-0E4AD9308AF4}" srcOrd="1" destOrd="0" presId="urn:microsoft.com/office/officeart/2005/8/layout/orgChart1"/>
    <dgm:cxn modelId="{B7C2F516-008E-4BEA-B934-3884C5FDFAE5}" type="presParOf" srcId="{66B94201-21AE-4F13-AD8F-0E4AD9308AF4}" destId="{B8F58D16-4F7E-421A-B1A1-AED56C58C023}" srcOrd="0" destOrd="0" presId="urn:microsoft.com/office/officeart/2005/8/layout/orgChart1"/>
    <dgm:cxn modelId="{A160A124-EE89-4F28-AABF-6B5C6DD41B6B}" type="presParOf" srcId="{B8F58D16-4F7E-421A-B1A1-AED56C58C023}" destId="{0E9839F6-E1A2-4DA7-82E1-0EADD4F5F489}" srcOrd="0" destOrd="0" presId="urn:microsoft.com/office/officeart/2005/8/layout/orgChart1"/>
    <dgm:cxn modelId="{71EB7E7A-0DE2-4EBD-A006-851B56CA29B9}" type="presParOf" srcId="{B8F58D16-4F7E-421A-B1A1-AED56C58C023}" destId="{0A6C3BA6-23D7-4753-9F18-F3D97E6D046D}" srcOrd="1" destOrd="0" presId="urn:microsoft.com/office/officeart/2005/8/layout/orgChart1"/>
    <dgm:cxn modelId="{123B45E0-1BAB-48B3-8EA0-909C6278A3D7}" type="presParOf" srcId="{66B94201-21AE-4F13-AD8F-0E4AD9308AF4}" destId="{6C06B720-232D-4A32-8A62-0A059785F508}" srcOrd="1" destOrd="0" presId="urn:microsoft.com/office/officeart/2005/8/layout/orgChart1"/>
    <dgm:cxn modelId="{C1AEC854-ADF0-44E8-8781-8DC4434C2538}" type="presParOf" srcId="{66B94201-21AE-4F13-AD8F-0E4AD9308AF4}" destId="{50C99537-125F-4C22-B5C1-01ABB68DA4CA}" srcOrd="2" destOrd="0" presId="urn:microsoft.com/office/officeart/2005/8/layout/orgChart1"/>
    <dgm:cxn modelId="{4F85A529-24AD-4BD3-8970-A0874AD0D7D8}" type="presParOf" srcId="{F338193C-130E-4206-9A31-567311E99347}" destId="{52A33023-B403-48A5-81E8-92F3A527BA7B}" srcOrd="2" destOrd="0" presId="urn:microsoft.com/office/officeart/2005/8/layout/orgChart1"/>
    <dgm:cxn modelId="{154136F0-CA35-4E99-B1C9-95BEE492F781}" type="presParOf" srcId="{F338193C-130E-4206-9A31-567311E99347}" destId="{E49425D4-AA5B-4458-A474-06444F5DE552}" srcOrd="3" destOrd="0" presId="urn:microsoft.com/office/officeart/2005/8/layout/orgChart1"/>
    <dgm:cxn modelId="{EC7A9E24-1BE3-49AE-BA95-70734F4F71F7}" type="presParOf" srcId="{E49425D4-AA5B-4458-A474-06444F5DE552}" destId="{3C879D05-729F-48BC-BFEC-6F4004BE4F36}" srcOrd="0" destOrd="0" presId="urn:microsoft.com/office/officeart/2005/8/layout/orgChart1"/>
    <dgm:cxn modelId="{C04C325A-ECA6-46A9-89BC-2D6E8C353417}" type="presParOf" srcId="{3C879D05-729F-48BC-BFEC-6F4004BE4F36}" destId="{A84D1500-3A5A-4DF3-8A0A-5A1C6A931670}" srcOrd="0" destOrd="0" presId="urn:microsoft.com/office/officeart/2005/8/layout/orgChart1"/>
    <dgm:cxn modelId="{CF731091-3ED7-4B4C-968C-BFCBD53559FA}" type="presParOf" srcId="{3C879D05-729F-48BC-BFEC-6F4004BE4F36}" destId="{D00FC5CE-FC81-459A-AC44-E8E33CB6830A}" srcOrd="1" destOrd="0" presId="urn:microsoft.com/office/officeart/2005/8/layout/orgChart1"/>
    <dgm:cxn modelId="{1D3869C4-F01E-401D-9E83-8709875F6C3E}" type="presParOf" srcId="{E49425D4-AA5B-4458-A474-06444F5DE552}" destId="{FA8D17C1-37B4-4959-8E02-1FD6CBCA1D3D}" srcOrd="1" destOrd="0" presId="urn:microsoft.com/office/officeart/2005/8/layout/orgChart1"/>
    <dgm:cxn modelId="{31A7DE5E-4E5D-4D6F-804E-173372ACBAC9}" type="presParOf" srcId="{E49425D4-AA5B-4458-A474-06444F5DE552}" destId="{089A383F-3C26-48F9-8219-7ECFE49EB709}" srcOrd="2" destOrd="0" presId="urn:microsoft.com/office/officeart/2005/8/layout/orgChart1"/>
    <dgm:cxn modelId="{F5BD3239-79E4-4863-ACE5-C893DC7C8953}" type="presParOf" srcId="{601F26B0-D24F-4470-AB0D-9C58F0BC92B3}" destId="{24C7BF6C-6C7F-4009-BBC1-D387F0F87B0D}" srcOrd="2" destOrd="0" presId="urn:microsoft.com/office/officeart/2005/8/layout/orgChart1"/>
    <dgm:cxn modelId="{489E3595-535D-4879-9FE2-7FD49D13C712}" type="presParOf" srcId="{7C27D3C9-1D4C-440C-9F09-0ABAC83118D6}" destId="{9046B40B-A067-4C42-A34A-444B453C804A}" srcOrd="2" destOrd="0" presId="urn:microsoft.com/office/officeart/2005/8/layout/orgChart1"/>
    <dgm:cxn modelId="{01E49B4F-F409-472A-8081-6EDF6F2466B0}" type="presParOf" srcId="{9046B40B-A067-4C42-A34A-444B453C804A}" destId="{2E648F98-68E5-4A37-9499-5F94642A24AB}" srcOrd="0" destOrd="0" presId="urn:microsoft.com/office/officeart/2005/8/layout/orgChart1"/>
    <dgm:cxn modelId="{54377B45-1A27-451B-AF60-599D257BE15D}" type="presParOf" srcId="{9046B40B-A067-4C42-A34A-444B453C804A}" destId="{701395B7-258D-4A59-8D6F-0B870C92B299}" srcOrd="1" destOrd="0" presId="urn:microsoft.com/office/officeart/2005/8/layout/orgChart1"/>
    <dgm:cxn modelId="{C1CF4C76-9147-47AC-9106-D63A65E7A35F}" type="presParOf" srcId="{701395B7-258D-4A59-8D6F-0B870C92B299}" destId="{C332E7FA-7486-4672-9D8B-FB54B590922A}" srcOrd="0" destOrd="0" presId="urn:microsoft.com/office/officeart/2005/8/layout/orgChart1"/>
    <dgm:cxn modelId="{9CA01E83-A6E7-4649-978B-EE5A1FCB4BFC}" type="presParOf" srcId="{C332E7FA-7486-4672-9D8B-FB54B590922A}" destId="{E09EEDAD-8A94-4F33-A619-D38B5EC637B4}" srcOrd="0" destOrd="0" presId="urn:microsoft.com/office/officeart/2005/8/layout/orgChart1"/>
    <dgm:cxn modelId="{9F7BE62B-D7C1-4A5F-BC15-9AB1AF986705}" type="presParOf" srcId="{C332E7FA-7486-4672-9D8B-FB54B590922A}" destId="{CC243834-D04F-43F1-B84A-76076117CF8C}" srcOrd="1" destOrd="0" presId="urn:microsoft.com/office/officeart/2005/8/layout/orgChart1"/>
    <dgm:cxn modelId="{9B33E4DB-2B73-4918-A29E-733A8B307FF9}" type="presParOf" srcId="{701395B7-258D-4A59-8D6F-0B870C92B299}" destId="{D7571686-742D-4A65-9660-8400C1F5A9BC}" srcOrd="1" destOrd="0" presId="urn:microsoft.com/office/officeart/2005/8/layout/orgChart1"/>
    <dgm:cxn modelId="{F962F3B5-008E-4438-9453-AF4E79C42FF0}"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955F3-D519-4F48-86CA-6855E9CE7A9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1ED67355-E52C-4C17-BF97-862CF94CD59C}">
      <dgm:prSet phldrT="[Text]"/>
      <dgm:spPr>
        <a:solidFill>
          <a:srgbClr val="00B050"/>
        </a:solidFill>
      </dgm:spPr>
      <dgm:t>
        <a:bodyPr/>
        <a:lstStyle/>
        <a:p>
          <a:r>
            <a:rPr lang="en-US" dirty="0" smtClean="0"/>
            <a:t>H&amp;S Manager</a:t>
          </a:r>
          <a:endParaRPr lang="en-US" dirty="0"/>
        </a:p>
      </dgm:t>
    </dgm:pt>
    <dgm:pt modelId="{2C6E6934-B0F2-4CDC-BA80-53010DBC3405}" type="parTrans" cxnId="{1474D616-B540-45F7-B84F-30310CFD3CB7}">
      <dgm:prSet/>
      <dgm:spPr/>
      <dgm:t>
        <a:bodyPr/>
        <a:lstStyle/>
        <a:p>
          <a:endParaRPr lang="en-US"/>
        </a:p>
      </dgm:t>
    </dgm:pt>
    <dgm:pt modelId="{6066CD30-6AFC-4FED-9A6D-85CFA4358F26}" type="sibTrans" cxnId="{1474D616-B540-45F7-B84F-30310CFD3CB7}">
      <dgm:prSet/>
      <dgm:spPr/>
      <dgm:t>
        <a:bodyPr/>
        <a:lstStyle/>
        <a:p>
          <a:endParaRPr lang="en-US"/>
        </a:p>
      </dgm:t>
    </dgm:pt>
    <dgm:pt modelId="{0F52ECEA-B9A5-4507-8EB0-C4AB14194520}" type="asst">
      <dgm:prSet phldrT="[Text]"/>
      <dgm:spPr>
        <a:solidFill>
          <a:srgbClr val="00B050"/>
        </a:solidFill>
      </dgm:spPr>
      <dgm:t>
        <a:bodyPr/>
        <a:lstStyle/>
        <a:p>
          <a:r>
            <a:rPr lang="en-US" dirty="0" smtClean="0"/>
            <a:t>Deputy</a:t>
          </a:r>
          <a:endParaRPr lang="en-US" dirty="0"/>
        </a:p>
      </dgm:t>
    </dgm:pt>
    <dgm:pt modelId="{A2692576-E8AA-41BC-8754-B468057262F2}" type="parTrans" cxnId="{2990C6BB-08C5-4485-B9E4-1D45B428F993}">
      <dgm:prSet/>
      <dgm:spPr/>
      <dgm:t>
        <a:bodyPr/>
        <a:lstStyle/>
        <a:p>
          <a:endParaRPr lang="en-US"/>
        </a:p>
      </dgm:t>
    </dgm:pt>
    <dgm:pt modelId="{66967242-CB28-48E9-B524-CC3F7B915EFB}" type="sibTrans" cxnId="{2990C6BB-08C5-4485-B9E4-1D45B428F993}">
      <dgm:prSet/>
      <dgm:spPr/>
      <dgm:t>
        <a:bodyPr/>
        <a:lstStyle/>
        <a:p>
          <a:endParaRPr lang="en-US"/>
        </a:p>
      </dgm:t>
    </dgm:pt>
    <dgm:pt modelId="{66C1073D-CB80-4AA5-87F4-04FABFA65030}">
      <dgm:prSet phldrT="[Text]"/>
      <dgm:spPr>
        <a:solidFill>
          <a:srgbClr val="00B050"/>
        </a:solidFill>
      </dgm:spPr>
      <dgm:t>
        <a:bodyPr/>
        <a:lstStyle/>
        <a:p>
          <a:r>
            <a:rPr lang="en-US" dirty="0" smtClean="0"/>
            <a:t>Dose Analyst/Safety/IH</a:t>
          </a:r>
          <a:endParaRPr lang="en-US" dirty="0"/>
        </a:p>
      </dgm:t>
    </dgm:pt>
    <dgm:pt modelId="{CB92F70B-3D5C-4BD8-AD9D-5D3F1D46E289}" type="parTrans" cxnId="{CFFAC024-D4FA-465E-9F36-61E07716D9BE}">
      <dgm:prSet/>
      <dgm:spPr/>
      <dgm:t>
        <a:bodyPr/>
        <a:lstStyle/>
        <a:p>
          <a:endParaRPr lang="en-US"/>
        </a:p>
      </dgm:t>
    </dgm:pt>
    <dgm:pt modelId="{A0388218-7AD4-4D3D-8090-356D693E75E4}" type="sibTrans" cxnId="{CFFAC024-D4FA-465E-9F36-61E07716D9BE}">
      <dgm:prSet/>
      <dgm:spPr/>
      <dgm:t>
        <a:bodyPr/>
        <a:lstStyle/>
        <a:p>
          <a:endParaRPr lang="en-US"/>
        </a:p>
      </dgm:t>
    </dgm:pt>
    <dgm:pt modelId="{417A6662-FB7B-482F-8A9F-42D423A1A4AF}">
      <dgm:prSet phldrT="[Text]"/>
      <dgm:spPr>
        <a:solidFill>
          <a:schemeClr val="accent2"/>
        </a:solidFill>
      </dgm:spPr>
      <dgm:t>
        <a:bodyPr/>
        <a:lstStyle/>
        <a:p>
          <a:r>
            <a:rPr lang="en-US" dirty="0" smtClean="0"/>
            <a:t>Hotline Manager</a:t>
          </a:r>
          <a:endParaRPr lang="en-US" dirty="0"/>
        </a:p>
      </dgm:t>
    </dgm:pt>
    <dgm:pt modelId="{5D59B599-1562-4211-A000-F53BF0C41E72}" type="parTrans" cxnId="{DD1C70D1-98CC-494E-994E-50BB2941F493}">
      <dgm:prSet/>
      <dgm:spPr/>
      <dgm:t>
        <a:bodyPr/>
        <a:lstStyle/>
        <a:p>
          <a:endParaRPr lang="en-US"/>
        </a:p>
      </dgm:t>
    </dgm:pt>
    <dgm:pt modelId="{6B92B252-4A45-4E88-863D-F8D242C8B4B5}" type="sibTrans" cxnId="{DD1C70D1-98CC-494E-994E-50BB2941F493}">
      <dgm:prSet/>
      <dgm:spPr/>
      <dgm:t>
        <a:bodyPr/>
        <a:lstStyle/>
        <a:p>
          <a:endParaRPr lang="en-US"/>
        </a:p>
      </dgm:t>
    </dgm:pt>
    <dgm:pt modelId="{DBCFC5CB-805C-4CFF-B127-D9D38B7CFF9E}">
      <dgm:prSet/>
      <dgm:spPr>
        <a:solidFill>
          <a:schemeClr val="accent2"/>
        </a:solidFill>
      </dgm:spPr>
      <dgm:t>
        <a:bodyPr/>
        <a:lstStyle/>
        <a:p>
          <a:r>
            <a:rPr lang="en-US" dirty="0" smtClean="0"/>
            <a:t>Dosimetry Technician</a:t>
          </a:r>
          <a:endParaRPr lang="en-US" dirty="0"/>
        </a:p>
      </dgm:t>
    </dgm:pt>
    <dgm:pt modelId="{24713FF9-8D76-4530-972E-7A35662F5A1D}" type="parTrans" cxnId="{46BF8028-F4CA-4934-A04C-86A2C00ED1DD}">
      <dgm:prSet/>
      <dgm:spPr/>
      <dgm:t>
        <a:bodyPr/>
        <a:lstStyle/>
        <a:p>
          <a:endParaRPr lang="en-US"/>
        </a:p>
      </dgm:t>
    </dgm:pt>
    <dgm:pt modelId="{F74D67EC-C860-4E57-9D01-5A9A4AD8B038}" type="sibTrans" cxnId="{46BF8028-F4CA-4934-A04C-86A2C00ED1DD}">
      <dgm:prSet/>
      <dgm:spPr/>
      <dgm:t>
        <a:bodyPr/>
        <a:lstStyle/>
        <a:p>
          <a:endParaRPr lang="en-US"/>
        </a:p>
      </dgm:t>
    </dgm:pt>
    <dgm:pt modelId="{482623D1-9A9E-4259-972E-0F697101D7B1}">
      <dgm:prSet/>
      <dgm:spPr>
        <a:solidFill>
          <a:schemeClr val="accent2"/>
        </a:solidFill>
      </dgm:spPr>
      <dgm:t>
        <a:bodyPr/>
        <a:lstStyle/>
        <a:p>
          <a:r>
            <a:rPr lang="en-US" dirty="0" smtClean="0"/>
            <a:t>Site Survey Technician</a:t>
          </a:r>
          <a:endParaRPr lang="en-US" dirty="0"/>
        </a:p>
      </dgm:t>
    </dgm:pt>
    <dgm:pt modelId="{3F21E8E3-66D6-4F86-91B5-6BFA45240E92}" type="parTrans" cxnId="{8DE54FAF-E009-4B4E-BC62-DC006E2BF48D}">
      <dgm:prSet/>
      <dgm:spPr/>
      <dgm:t>
        <a:bodyPr/>
        <a:lstStyle/>
        <a:p>
          <a:endParaRPr lang="en-US"/>
        </a:p>
      </dgm:t>
    </dgm:pt>
    <dgm:pt modelId="{E1D019D9-2D9F-4982-89D6-D1A67FB5EF37}" type="sibTrans" cxnId="{8DE54FAF-E009-4B4E-BC62-DC006E2BF48D}">
      <dgm:prSet/>
      <dgm:spPr/>
      <dgm:t>
        <a:bodyPr/>
        <a:lstStyle/>
        <a:p>
          <a:endParaRPr lang="en-US"/>
        </a:p>
      </dgm:t>
    </dgm:pt>
    <dgm:pt modelId="{D3F70029-E4C4-4D05-B348-85FD153F8770}">
      <dgm:prSet/>
      <dgm:spPr>
        <a:solidFill>
          <a:schemeClr val="accent2"/>
        </a:solidFill>
      </dgm:spPr>
      <dgm:t>
        <a:bodyPr/>
        <a:lstStyle/>
        <a:p>
          <a:r>
            <a:rPr lang="en-US" dirty="0" smtClean="0"/>
            <a:t>Hotline Technician</a:t>
          </a:r>
          <a:endParaRPr lang="en-US" dirty="0"/>
        </a:p>
      </dgm:t>
    </dgm:pt>
    <dgm:pt modelId="{0F5DD67C-DF33-478A-BA1E-1C6C31E7B881}" type="parTrans" cxnId="{ABE0E2F0-9553-4410-A599-0BCBA5D685B1}">
      <dgm:prSet/>
      <dgm:spPr/>
      <dgm:t>
        <a:bodyPr/>
        <a:lstStyle/>
        <a:p>
          <a:endParaRPr lang="en-US"/>
        </a:p>
      </dgm:t>
    </dgm:pt>
    <dgm:pt modelId="{807CD250-1FC8-49AD-9F0E-4D4D5626DD54}" type="sibTrans" cxnId="{ABE0E2F0-9553-4410-A599-0BCBA5D685B1}">
      <dgm:prSet/>
      <dgm:spPr/>
      <dgm:t>
        <a:bodyPr/>
        <a:lstStyle/>
        <a:p>
          <a:endParaRPr lang="en-US"/>
        </a:p>
      </dgm:t>
    </dgm:pt>
    <dgm:pt modelId="{DB91348C-53C7-461A-A250-6E38483D2990}" type="pres">
      <dgm:prSet presAssocID="{E64955F3-D519-4F48-86CA-6855E9CE7A95}" presName="hierChild1" presStyleCnt="0">
        <dgm:presLayoutVars>
          <dgm:orgChart val="1"/>
          <dgm:chPref val="1"/>
          <dgm:dir/>
          <dgm:animOne val="branch"/>
          <dgm:animLvl val="lvl"/>
          <dgm:resizeHandles/>
        </dgm:presLayoutVars>
      </dgm:prSet>
      <dgm:spPr/>
      <dgm:t>
        <a:bodyPr/>
        <a:lstStyle/>
        <a:p>
          <a:endParaRPr lang="en-US"/>
        </a:p>
      </dgm:t>
    </dgm:pt>
    <dgm:pt modelId="{7C27D3C9-1D4C-440C-9F09-0ABAC83118D6}" type="pres">
      <dgm:prSet presAssocID="{1ED67355-E52C-4C17-BF97-862CF94CD59C}" presName="hierRoot1" presStyleCnt="0">
        <dgm:presLayoutVars>
          <dgm:hierBranch val="init"/>
        </dgm:presLayoutVars>
      </dgm:prSet>
      <dgm:spPr/>
    </dgm:pt>
    <dgm:pt modelId="{2C78E3BE-3C8D-4BDD-BD1E-AF57CDE4BBB1}" type="pres">
      <dgm:prSet presAssocID="{1ED67355-E52C-4C17-BF97-862CF94CD59C}" presName="rootComposite1" presStyleCnt="0"/>
      <dgm:spPr/>
    </dgm:pt>
    <dgm:pt modelId="{371AD184-CC86-43EF-A32D-F3FA0982E2FD}" type="pres">
      <dgm:prSet presAssocID="{1ED67355-E52C-4C17-BF97-862CF94CD59C}" presName="rootText1" presStyleLbl="node0" presStyleIdx="0" presStyleCnt="1">
        <dgm:presLayoutVars>
          <dgm:chPref val="3"/>
        </dgm:presLayoutVars>
      </dgm:prSet>
      <dgm:spPr/>
      <dgm:t>
        <a:bodyPr/>
        <a:lstStyle/>
        <a:p>
          <a:endParaRPr lang="en-US"/>
        </a:p>
      </dgm:t>
    </dgm:pt>
    <dgm:pt modelId="{9D539D1D-D2CF-4C65-A6B8-2257BD8B451C}" type="pres">
      <dgm:prSet presAssocID="{1ED67355-E52C-4C17-BF97-862CF94CD59C}" presName="rootConnector1" presStyleLbl="node1" presStyleIdx="0" presStyleCnt="0"/>
      <dgm:spPr/>
      <dgm:t>
        <a:bodyPr/>
        <a:lstStyle/>
        <a:p>
          <a:endParaRPr lang="en-US"/>
        </a:p>
      </dgm:t>
    </dgm:pt>
    <dgm:pt modelId="{34BE1715-48F5-4642-862E-1C78E15359B5}" type="pres">
      <dgm:prSet presAssocID="{1ED67355-E52C-4C17-BF97-862CF94CD59C}" presName="hierChild2" presStyleCnt="0"/>
      <dgm:spPr/>
    </dgm:pt>
    <dgm:pt modelId="{929530AC-CE6C-44B1-BF45-B3AD2E527D4E}" type="pres">
      <dgm:prSet presAssocID="{CB92F70B-3D5C-4BD8-AD9D-5D3F1D46E289}" presName="Name37" presStyleLbl="parChTrans1D2" presStyleIdx="0" presStyleCnt="3"/>
      <dgm:spPr/>
      <dgm:t>
        <a:bodyPr/>
        <a:lstStyle/>
        <a:p>
          <a:endParaRPr lang="en-US"/>
        </a:p>
      </dgm:t>
    </dgm:pt>
    <dgm:pt modelId="{FA43DFB7-ADEB-495F-8389-AB3C7EC71814}" type="pres">
      <dgm:prSet presAssocID="{66C1073D-CB80-4AA5-87F4-04FABFA65030}" presName="hierRoot2" presStyleCnt="0">
        <dgm:presLayoutVars>
          <dgm:hierBranch val="init"/>
        </dgm:presLayoutVars>
      </dgm:prSet>
      <dgm:spPr/>
    </dgm:pt>
    <dgm:pt modelId="{2AC02453-5DC3-41A8-880E-7A69CD8077EB}" type="pres">
      <dgm:prSet presAssocID="{66C1073D-CB80-4AA5-87F4-04FABFA65030}" presName="rootComposite" presStyleCnt="0"/>
      <dgm:spPr/>
    </dgm:pt>
    <dgm:pt modelId="{207B616C-9EDD-492D-9494-37685FE301CF}" type="pres">
      <dgm:prSet presAssocID="{66C1073D-CB80-4AA5-87F4-04FABFA65030}" presName="rootText" presStyleLbl="node2" presStyleIdx="0" presStyleCnt="2" custLinFactNeighborX="-64796">
        <dgm:presLayoutVars>
          <dgm:chPref val="3"/>
        </dgm:presLayoutVars>
      </dgm:prSet>
      <dgm:spPr/>
      <dgm:t>
        <a:bodyPr/>
        <a:lstStyle/>
        <a:p>
          <a:endParaRPr lang="en-US"/>
        </a:p>
      </dgm:t>
    </dgm:pt>
    <dgm:pt modelId="{978FC9EF-8D8C-45CD-A490-8C13A3818D46}" type="pres">
      <dgm:prSet presAssocID="{66C1073D-CB80-4AA5-87F4-04FABFA65030}" presName="rootConnector" presStyleLbl="node2" presStyleIdx="0" presStyleCnt="2"/>
      <dgm:spPr/>
      <dgm:t>
        <a:bodyPr/>
        <a:lstStyle/>
        <a:p>
          <a:endParaRPr lang="en-US"/>
        </a:p>
      </dgm:t>
    </dgm:pt>
    <dgm:pt modelId="{4E4C2D89-1006-4BF0-B8C9-48D0F9F01F98}" type="pres">
      <dgm:prSet presAssocID="{66C1073D-CB80-4AA5-87F4-04FABFA65030}" presName="hierChild4" presStyleCnt="0"/>
      <dgm:spPr/>
    </dgm:pt>
    <dgm:pt modelId="{2F62B7E5-A53F-49B1-8A13-104208AD5C2C}" type="pres">
      <dgm:prSet presAssocID="{24713FF9-8D76-4530-972E-7A35662F5A1D}" presName="Name37" presStyleLbl="parChTrans1D3" presStyleIdx="0" presStyleCnt="3"/>
      <dgm:spPr/>
      <dgm:t>
        <a:bodyPr/>
        <a:lstStyle/>
        <a:p>
          <a:endParaRPr lang="en-US"/>
        </a:p>
      </dgm:t>
    </dgm:pt>
    <dgm:pt modelId="{0474EEF1-2170-4951-BD23-6C97EB905439}" type="pres">
      <dgm:prSet presAssocID="{DBCFC5CB-805C-4CFF-B127-D9D38B7CFF9E}" presName="hierRoot2" presStyleCnt="0">
        <dgm:presLayoutVars>
          <dgm:hierBranch val="init"/>
        </dgm:presLayoutVars>
      </dgm:prSet>
      <dgm:spPr/>
    </dgm:pt>
    <dgm:pt modelId="{5C607A3F-F5A2-4605-9844-222036432377}" type="pres">
      <dgm:prSet presAssocID="{DBCFC5CB-805C-4CFF-B127-D9D38B7CFF9E}" presName="rootComposite" presStyleCnt="0"/>
      <dgm:spPr/>
    </dgm:pt>
    <dgm:pt modelId="{CCDD9756-E893-4FB4-B284-68495EE17296}" type="pres">
      <dgm:prSet presAssocID="{DBCFC5CB-805C-4CFF-B127-D9D38B7CFF9E}" presName="rootText" presStyleLbl="node3" presStyleIdx="0" presStyleCnt="3" custLinFactNeighborX="-64796">
        <dgm:presLayoutVars>
          <dgm:chPref val="3"/>
        </dgm:presLayoutVars>
      </dgm:prSet>
      <dgm:spPr/>
      <dgm:t>
        <a:bodyPr/>
        <a:lstStyle/>
        <a:p>
          <a:endParaRPr lang="en-US"/>
        </a:p>
      </dgm:t>
    </dgm:pt>
    <dgm:pt modelId="{6AD9373B-253B-4FD0-9518-F67DB53BC9A2}" type="pres">
      <dgm:prSet presAssocID="{DBCFC5CB-805C-4CFF-B127-D9D38B7CFF9E}" presName="rootConnector" presStyleLbl="node3" presStyleIdx="0" presStyleCnt="3"/>
      <dgm:spPr/>
      <dgm:t>
        <a:bodyPr/>
        <a:lstStyle/>
        <a:p>
          <a:endParaRPr lang="en-US"/>
        </a:p>
      </dgm:t>
    </dgm:pt>
    <dgm:pt modelId="{2E13DB7D-21CA-4379-AD11-D340B930C355}" type="pres">
      <dgm:prSet presAssocID="{DBCFC5CB-805C-4CFF-B127-D9D38B7CFF9E}" presName="hierChild4" presStyleCnt="0"/>
      <dgm:spPr/>
    </dgm:pt>
    <dgm:pt modelId="{EE94DB74-1A70-4BD2-B5D9-35E80D6234FB}" type="pres">
      <dgm:prSet presAssocID="{DBCFC5CB-805C-4CFF-B127-D9D38B7CFF9E}" presName="hierChild5" presStyleCnt="0"/>
      <dgm:spPr/>
    </dgm:pt>
    <dgm:pt modelId="{4E714713-AF3B-4CC3-870D-8FC9057EF813}" type="pres">
      <dgm:prSet presAssocID="{3F21E8E3-66D6-4F86-91B5-6BFA45240E92}" presName="Name37" presStyleLbl="parChTrans1D3" presStyleIdx="1" presStyleCnt="3"/>
      <dgm:spPr/>
      <dgm:t>
        <a:bodyPr/>
        <a:lstStyle/>
        <a:p>
          <a:endParaRPr lang="en-US"/>
        </a:p>
      </dgm:t>
    </dgm:pt>
    <dgm:pt modelId="{9C58D51C-D9DA-40E7-BAF3-BBE9CA35779F}" type="pres">
      <dgm:prSet presAssocID="{482623D1-9A9E-4259-972E-0F697101D7B1}" presName="hierRoot2" presStyleCnt="0">
        <dgm:presLayoutVars>
          <dgm:hierBranch val="init"/>
        </dgm:presLayoutVars>
      </dgm:prSet>
      <dgm:spPr/>
    </dgm:pt>
    <dgm:pt modelId="{3B6127D1-5443-43C5-AA7E-F33972252E11}" type="pres">
      <dgm:prSet presAssocID="{482623D1-9A9E-4259-972E-0F697101D7B1}" presName="rootComposite" presStyleCnt="0"/>
      <dgm:spPr/>
    </dgm:pt>
    <dgm:pt modelId="{52B9F14E-81D0-4487-A4E5-26C2638A18EC}" type="pres">
      <dgm:prSet presAssocID="{482623D1-9A9E-4259-972E-0F697101D7B1}" presName="rootText" presStyleLbl="node3" presStyleIdx="1" presStyleCnt="3" custLinFactNeighborX="-64796">
        <dgm:presLayoutVars>
          <dgm:chPref val="3"/>
        </dgm:presLayoutVars>
      </dgm:prSet>
      <dgm:spPr/>
      <dgm:t>
        <a:bodyPr/>
        <a:lstStyle/>
        <a:p>
          <a:endParaRPr lang="en-US"/>
        </a:p>
      </dgm:t>
    </dgm:pt>
    <dgm:pt modelId="{8C7A3FE9-AC43-46EB-93FD-D40E164F9BE4}" type="pres">
      <dgm:prSet presAssocID="{482623D1-9A9E-4259-972E-0F697101D7B1}" presName="rootConnector" presStyleLbl="node3" presStyleIdx="1" presStyleCnt="3"/>
      <dgm:spPr/>
      <dgm:t>
        <a:bodyPr/>
        <a:lstStyle/>
        <a:p>
          <a:endParaRPr lang="en-US"/>
        </a:p>
      </dgm:t>
    </dgm:pt>
    <dgm:pt modelId="{CA6468EC-E431-41B0-BAE0-4F29B03DC51E}" type="pres">
      <dgm:prSet presAssocID="{482623D1-9A9E-4259-972E-0F697101D7B1}" presName="hierChild4" presStyleCnt="0"/>
      <dgm:spPr/>
    </dgm:pt>
    <dgm:pt modelId="{1D8B50D8-E9D7-49B6-8CB2-DB9321D0A9D4}" type="pres">
      <dgm:prSet presAssocID="{482623D1-9A9E-4259-972E-0F697101D7B1}" presName="hierChild5" presStyleCnt="0"/>
      <dgm:spPr/>
    </dgm:pt>
    <dgm:pt modelId="{9C5BA433-CEAE-4CC0-A928-58905813C47B}" type="pres">
      <dgm:prSet presAssocID="{66C1073D-CB80-4AA5-87F4-04FABFA65030}" presName="hierChild5" presStyleCnt="0"/>
      <dgm:spPr/>
    </dgm:pt>
    <dgm:pt modelId="{22A70867-3EBE-4010-B45E-859D61B9D92D}" type="pres">
      <dgm:prSet presAssocID="{5D59B599-1562-4211-A000-F53BF0C41E72}" presName="Name37" presStyleLbl="parChTrans1D2" presStyleIdx="1" presStyleCnt="3"/>
      <dgm:spPr/>
      <dgm:t>
        <a:bodyPr/>
        <a:lstStyle/>
        <a:p>
          <a:endParaRPr lang="en-US"/>
        </a:p>
      </dgm:t>
    </dgm:pt>
    <dgm:pt modelId="{601F26B0-D24F-4470-AB0D-9C58F0BC92B3}" type="pres">
      <dgm:prSet presAssocID="{417A6662-FB7B-482F-8A9F-42D423A1A4AF}" presName="hierRoot2" presStyleCnt="0">
        <dgm:presLayoutVars>
          <dgm:hierBranch val="init"/>
        </dgm:presLayoutVars>
      </dgm:prSet>
      <dgm:spPr/>
    </dgm:pt>
    <dgm:pt modelId="{31F39E77-5A24-4D76-AA73-B5344165E134}" type="pres">
      <dgm:prSet presAssocID="{417A6662-FB7B-482F-8A9F-42D423A1A4AF}" presName="rootComposite" presStyleCnt="0"/>
      <dgm:spPr/>
    </dgm:pt>
    <dgm:pt modelId="{6C47924D-F313-44CA-9CEF-DA290CDBE0EE}" type="pres">
      <dgm:prSet presAssocID="{417A6662-FB7B-482F-8A9F-42D423A1A4AF}" presName="rootText" presStyleLbl="node2" presStyleIdx="1" presStyleCnt="2">
        <dgm:presLayoutVars>
          <dgm:chPref val="3"/>
        </dgm:presLayoutVars>
      </dgm:prSet>
      <dgm:spPr/>
      <dgm:t>
        <a:bodyPr/>
        <a:lstStyle/>
        <a:p>
          <a:endParaRPr lang="en-US"/>
        </a:p>
      </dgm:t>
    </dgm:pt>
    <dgm:pt modelId="{1D79839A-F6A7-492E-83FD-C4E3BB6299A1}" type="pres">
      <dgm:prSet presAssocID="{417A6662-FB7B-482F-8A9F-42D423A1A4AF}" presName="rootConnector" presStyleLbl="node2" presStyleIdx="1" presStyleCnt="2"/>
      <dgm:spPr/>
      <dgm:t>
        <a:bodyPr/>
        <a:lstStyle/>
        <a:p>
          <a:endParaRPr lang="en-US"/>
        </a:p>
      </dgm:t>
    </dgm:pt>
    <dgm:pt modelId="{F338193C-130E-4206-9A31-567311E99347}" type="pres">
      <dgm:prSet presAssocID="{417A6662-FB7B-482F-8A9F-42D423A1A4AF}" presName="hierChild4" presStyleCnt="0"/>
      <dgm:spPr/>
    </dgm:pt>
    <dgm:pt modelId="{0458D259-C915-45AE-9E08-1B636A5D8435}" type="pres">
      <dgm:prSet presAssocID="{0F5DD67C-DF33-478A-BA1E-1C6C31E7B881}" presName="Name37" presStyleLbl="parChTrans1D3" presStyleIdx="2" presStyleCnt="3"/>
      <dgm:spPr/>
      <dgm:t>
        <a:bodyPr/>
        <a:lstStyle/>
        <a:p>
          <a:endParaRPr lang="en-US"/>
        </a:p>
      </dgm:t>
    </dgm:pt>
    <dgm:pt modelId="{66B94201-21AE-4F13-AD8F-0E4AD9308AF4}" type="pres">
      <dgm:prSet presAssocID="{D3F70029-E4C4-4D05-B348-85FD153F8770}" presName="hierRoot2" presStyleCnt="0">
        <dgm:presLayoutVars>
          <dgm:hierBranch val="init"/>
        </dgm:presLayoutVars>
      </dgm:prSet>
      <dgm:spPr/>
    </dgm:pt>
    <dgm:pt modelId="{B8F58D16-4F7E-421A-B1A1-AED56C58C023}" type="pres">
      <dgm:prSet presAssocID="{D3F70029-E4C4-4D05-B348-85FD153F8770}" presName="rootComposite" presStyleCnt="0"/>
      <dgm:spPr/>
    </dgm:pt>
    <dgm:pt modelId="{0E9839F6-E1A2-4DA7-82E1-0EADD4F5F489}" type="pres">
      <dgm:prSet presAssocID="{D3F70029-E4C4-4D05-B348-85FD153F8770}" presName="rootText" presStyleLbl="node3" presStyleIdx="2" presStyleCnt="3">
        <dgm:presLayoutVars>
          <dgm:chPref val="3"/>
        </dgm:presLayoutVars>
      </dgm:prSet>
      <dgm:spPr/>
      <dgm:t>
        <a:bodyPr/>
        <a:lstStyle/>
        <a:p>
          <a:endParaRPr lang="en-US"/>
        </a:p>
      </dgm:t>
    </dgm:pt>
    <dgm:pt modelId="{0A6C3BA6-23D7-4753-9F18-F3D97E6D046D}" type="pres">
      <dgm:prSet presAssocID="{D3F70029-E4C4-4D05-B348-85FD153F8770}" presName="rootConnector" presStyleLbl="node3" presStyleIdx="2" presStyleCnt="3"/>
      <dgm:spPr/>
      <dgm:t>
        <a:bodyPr/>
        <a:lstStyle/>
        <a:p>
          <a:endParaRPr lang="en-US"/>
        </a:p>
      </dgm:t>
    </dgm:pt>
    <dgm:pt modelId="{6C06B720-232D-4A32-8A62-0A059785F508}" type="pres">
      <dgm:prSet presAssocID="{D3F70029-E4C4-4D05-B348-85FD153F8770}" presName="hierChild4" presStyleCnt="0"/>
      <dgm:spPr/>
    </dgm:pt>
    <dgm:pt modelId="{50C99537-125F-4C22-B5C1-01ABB68DA4CA}" type="pres">
      <dgm:prSet presAssocID="{D3F70029-E4C4-4D05-B348-85FD153F8770}" presName="hierChild5" presStyleCnt="0"/>
      <dgm:spPr/>
    </dgm:pt>
    <dgm:pt modelId="{24C7BF6C-6C7F-4009-BBC1-D387F0F87B0D}" type="pres">
      <dgm:prSet presAssocID="{417A6662-FB7B-482F-8A9F-42D423A1A4AF}" presName="hierChild5" presStyleCnt="0"/>
      <dgm:spPr/>
    </dgm:pt>
    <dgm:pt modelId="{9046B40B-A067-4C42-A34A-444B453C804A}" type="pres">
      <dgm:prSet presAssocID="{1ED67355-E52C-4C17-BF97-862CF94CD59C}" presName="hierChild3" presStyleCnt="0"/>
      <dgm:spPr/>
    </dgm:pt>
    <dgm:pt modelId="{2E648F98-68E5-4A37-9499-5F94642A24AB}" type="pres">
      <dgm:prSet presAssocID="{A2692576-E8AA-41BC-8754-B468057262F2}" presName="Name111" presStyleLbl="parChTrans1D2" presStyleIdx="2" presStyleCnt="3"/>
      <dgm:spPr/>
      <dgm:t>
        <a:bodyPr/>
        <a:lstStyle/>
        <a:p>
          <a:endParaRPr lang="en-US"/>
        </a:p>
      </dgm:t>
    </dgm:pt>
    <dgm:pt modelId="{701395B7-258D-4A59-8D6F-0B870C92B299}" type="pres">
      <dgm:prSet presAssocID="{0F52ECEA-B9A5-4507-8EB0-C4AB14194520}" presName="hierRoot3" presStyleCnt="0">
        <dgm:presLayoutVars>
          <dgm:hierBranch val="init"/>
        </dgm:presLayoutVars>
      </dgm:prSet>
      <dgm:spPr/>
    </dgm:pt>
    <dgm:pt modelId="{C332E7FA-7486-4672-9D8B-FB54B590922A}" type="pres">
      <dgm:prSet presAssocID="{0F52ECEA-B9A5-4507-8EB0-C4AB14194520}" presName="rootComposite3" presStyleCnt="0"/>
      <dgm:spPr/>
    </dgm:pt>
    <dgm:pt modelId="{E09EEDAD-8A94-4F33-A619-D38B5EC637B4}" type="pres">
      <dgm:prSet presAssocID="{0F52ECEA-B9A5-4507-8EB0-C4AB14194520}" presName="rootText3" presStyleLbl="asst1" presStyleIdx="0" presStyleCnt="1">
        <dgm:presLayoutVars>
          <dgm:chPref val="3"/>
        </dgm:presLayoutVars>
      </dgm:prSet>
      <dgm:spPr/>
      <dgm:t>
        <a:bodyPr/>
        <a:lstStyle/>
        <a:p>
          <a:endParaRPr lang="en-US"/>
        </a:p>
      </dgm:t>
    </dgm:pt>
    <dgm:pt modelId="{CC243834-D04F-43F1-B84A-76076117CF8C}" type="pres">
      <dgm:prSet presAssocID="{0F52ECEA-B9A5-4507-8EB0-C4AB14194520}" presName="rootConnector3" presStyleLbl="asst1" presStyleIdx="0" presStyleCnt="1"/>
      <dgm:spPr/>
      <dgm:t>
        <a:bodyPr/>
        <a:lstStyle/>
        <a:p>
          <a:endParaRPr lang="en-US"/>
        </a:p>
      </dgm:t>
    </dgm:pt>
    <dgm:pt modelId="{D7571686-742D-4A65-9660-8400C1F5A9BC}" type="pres">
      <dgm:prSet presAssocID="{0F52ECEA-B9A5-4507-8EB0-C4AB14194520}" presName="hierChild6" presStyleCnt="0"/>
      <dgm:spPr/>
    </dgm:pt>
    <dgm:pt modelId="{5F3006C8-220C-4324-BD68-26C4AE2CCFCD}" type="pres">
      <dgm:prSet presAssocID="{0F52ECEA-B9A5-4507-8EB0-C4AB14194520}" presName="hierChild7" presStyleCnt="0"/>
      <dgm:spPr/>
    </dgm:pt>
  </dgm:ptLst>
  <dgm:cxnLst>
    <dgm:cxn modelId="{D59F3884-EAB4-4016-A9CB-DBA8A098FA11}" type="presOf" srcId="{D3F70029-E4C4-4D05-B348-85FD153F8770}" destId="{0E9839F6-E1A2-4DA7-82E1-0EADD4F5F489}" srcOrd="0" destOrd="0" presId="urn:microsoft.com/office/officeart/2005/8/layout/orgChart1"/>
    <dgm:cxn modelId="{632F620C-04B0-4AD0-9493-6DF827EC8AEF}" type="presOf" srcId="{1ED67355-E52C-4C17-BF97-862CF94CD59C}" destId="{9D539D1D-D2CF-4C65-A6B8-2257BD8B451C}" srcOrd="1" destOrd="0" presId="urn:microsoft.com/office/officeart/2005/8/layout/orgChart1"/>
    <dgm:cxn modelId="{ABE0E2F0-9553-4410-A599-0BCBA5D685B1}" srcId="{417A6662-FB7B-482F-8A9F-42D423A1A4AF}" destId="{D3F70029-E4C4-4D05-B348-85FD153F8770}" srcOrd="0" destOrd="0" parTransId="{0F5DD67C-DF33-478A-BA1E-1C6C31E7B881}" sibTransId="{807CD250-1FC8-49AD-9F0E-4D4D5626DD54}"/>
    <dgm:cxn modelId="{719F8586-9FC0-4506-B5FA-10B2FD4346C4}" type="presOf" srcId="{CB92F70B-3D5C-4BD8-AD9D-5D3F1D46E289}" destId="{929530AC-CE6C-44B1-BF45-B3AD2E527D4E}" srcOrd="0" destOrd="0" presId="urn:microsoft.com/office/officeart/2005/8/layout/orgChart1"/>
    <dgm:cxn modelId="{BE49E54E-F7BB-4480-82A7-3B9902A6395E}" type="presOf" srcId="{0F52ECEA-B9A5-4507-8EB0-C4AB14194520}" destId="{CC243834-D04F-43F1-B84A-76076117CF8C}" srcOrd="1" destOrd="0" presId="urn:microsoft.com/office/officeart/2005/8/layout/orgChart1"/>
    <dgm:cxn modelId="{46BF8028-F4CA-4934-A04C-86A2C00ED1DD}" srcId="{66C1073D-CB80-4AA5-87F4-04FABFA65030}" destId="{DBCFC5CB-805C-4CFF-B127-D9D38B7CFF9E}" srcOrd="0" destOrd="0" parTransId="{24713FF9-8D76-4530-972E-7A35662F5A1D}" sibTransId="{F74D67EC-C860-4E57-9D01-5A9A4AD8B038}"/>
    <dgm:cxn modelId="{67AF8CCA-3863-407E-98C7-1751CC462213}" type="presOf" srcId="{0F5DD67C-DF33-478A-BA1E-1C6C31E7B881}" destId="{0458D259-C915-45AE-9E08-1B636A5D8435}" srcOrd="0" destOrd="0" presId="urn:microsoft.com/office/officeart/2005/8/layout/orgChart1"/>
    <dgm:cxn modelId="{8194FA0F-AD1E-444D-9035-CA2390A1C184}" type="presOf" srcId="{D3F70029-E4C4-4D05-B348-85FD153F8770}" destId="{0A6C3BA6-23D7-4753-9F18-F3D97E6D046D}" srcOrd="1" destOrd="0" presId="urn:microsoft.com/office/officeart/2005/8/layout/orgChart1"/>
    <dgm:cxn modelId="{77E70147-0201-45F0-9789-C8AB87458ADD}" type="presOf" srcId="{E64955F3-D519-4F48-86CA-6855E9CE7A95}" destId="{DB91348C-53C7-461A-A250-6E38483D2990}" srcOrd="0" destOrd="0" presId="urn:microsoft.com/office/officeart/2005/8/layout/orgChart1"/>
    <dgm:cxn modelId="{5912125D-F538-4CE0-8DFF-5D04CCAA9BCD}" type="presOf" srcId="{0F52ECEA-B9A5-4507-8EB0-C4AB14194520}" destId="{E09EEDAD-8A94-4F33-A619-D38B5EC637B4}" srcOrd="0" destOrd="0" presId="urn:microsoft.com/office/officeart/2005/8/layout/orgChart1"/>
    <dgm:cxn modelId="{2990C6BB-08C5-4485-B9E4-1D45B428F993}" srcId="{1ED67355-E52C-4C17-BF97-862CF94CD59C}" destId="{0F52ECEA-B9A5-4507-8EB0-C4AB14194520}" srcOrd="0" destOrd="0" parTransId="{A2692576-E8AA-41BC-8754-B468057262F2}" sibTransId="{66967242-CB28-48E9-B524-CC3F7B915EFB}"/>
    <dgm:cxn modelId="{CFFAC024-D4FA-465E-9F36-61E07716D9BE}" srcId="{1ED67355-E52C-4C17-BF97-862CF94CD59C}" destId="{66C1073D-CB80-4AA5-87F4-04FABFA65030}" srcOrd="1" destOrd="0" parTransId="{CB92F70B-3D5C-4BD8-AD9D-5D3F1D46E289}" sibTransId="{A0388218-7AD4-4D3D-8090-356D693E75E4}"/>
    <dgm:cxn modelId="{8EA798E3-B9DE-441F-A580-83EC1A97391B}" type="presOf" srcId="{1ED67355-E52C-4C17-BF97-862CF94CD59C}" destId="{371AD184-CC86-43EF-A32D-F3FA0982E2FD}" srcOrd="0" destOrd="0" presId="urn:microsoft.com/office/officeart/2005/8/layout/orgChart1"/>
    <dgm:cxn modelId="{A9133699-7850-48E9-8FAE-EA15CDE632E0}" type="presOf" srcId="{DBCFC5CB-805C-4CFF-B127-D9D38B7CFF9E}" destId="{6AD9373B-253B-4FD0-9518-F67DB53BC9A2}" srcOrd="1" destOrd="0" presId="urn:microsoft.com/office/officeart/2005/8/layout/orgChart1"/>
    <dgm:cxn modelId="{DD1C70D1-98CC-494E-994E-50BB2941F493}" srcId="{1ED67355-E52C-4C17-BF97-862CF94CD59C}" destId="{417A6662-FB7B-482F-8A9F-42D423A1A4AF}" srcOrd="2" destOrd="0" parTransId="{5D59B599-1562-4211-A000-F53BF0C41E72}" sibTransId="{6B92B252-4A45-4E88-863D-F8D242C8B4B5}"/>
    <dgm:cxn modelId="{3CED7C67-1AEC-427D-8D75-169188D0C56B}" type="presOf" srcId="{5D59B599-1562-4211-A000-F53BF0C41E72}" destId="{22A70867-3EBE-4010-B45E-859D61B9D92D}" srcOrd="0" destOrd="0" presId="urn:microsoft.com/office/officeart/2005/8/layout/orgChart1"/>
    <dgm:cxn modelId="{F90B65EB-7E2C-4B5F-9DD3-9D822AD0427F}" type="presOf" srcId="{A2692576-E8AA-41BC-8754-B468057262F2}" destId="{2E648F98-68E5-4A37-9499-5F94642A24AB}" srcOrd="0" destOrd="0" presId="urn:microsoft.com/office/officeart/2005/8/layout/orgChart1"/>
    <dgm:cxn modelId="{758BF700-4F22-4211-996D-9CB9EB6A5658}" type="presOf" srcId="{417A6662-FB7B-482F-8A9F-42D423A1A4AF}" destId="{1D79839A-F6A7-492E-83FD-C4E3BB6299A1}" srcOrd="1" destOrd="0" presId="urn:microsoft.com/office/officeart/2005/8/layout/orgChart1"/>
    <dgm:cxn modelId="{A8FB6C82-0570-4D60-A743-C63079952588}" type="presOf" srcId="{417A6662-FB7B-482F-8A9F-42D423A1A4AF}" destId="{6C47924D-F313-44CA-9CEF-DA290CDBE0EE}" srcOrd="0" destOrd="0" presId="urn:microsoft.com/office/officeart/2005/8/layout/orgChart1"/>
    <dgm:cxn modelId="{86BD2EB5-A970-42A3-AB6E-5E5DB53C3EB5}" type="presOf" srcId="{66C1073D-CB80-4AA5-87F4-04FABFA65030}" destId="{978FC9EF-8D8C-45CD-A490-8C13A3818D46}" srcOrd="1" destOrd="0" presId="urn:microsoft.com/office/officeart/2005/8/layout/orgChart1"/>
    <dgm:cxn modelId="{430ADF55-D011-41A4-8859-9980B89EDD8A}" type="presOf" srcId="{66C1073D-CB80-4AA5-87F4-04FABFA65030}" destId="{207B616C-9EDD-492D-9494-37685FE301CF}" srcOrd="0" destOrd="0" presId="urn:microsoft.com/office/officeart/2005/8/layout/orgChart1"/>
    <dgm:cxn modelId="{35AAEFA2-9F6A-48D8-8901-ECE965880DB9}" type="presOf" srcId="{24713FF9-8D76-4530-972E-7A35662F5A1D}" destId="{2F62B7E5-A53F-49B1-8A13-104208AD5C2C}" srcOrd="0" destOrd="0" presId="urn:microsoft.com/office/officeart/2005/8/layout/orgChart1"/>
    <dgm:cxn modelId="{E458C779-931A-4704-912B-B524B6E48FCB}" type="presOf" srcId="{482623D1-9A9E-4259-972E-0F697101D7B1}" destId="{52B9F14E-81D0-4487-A4E5-26C2638A18EC}" srcOrd="0" destOrd="0" presId="urn:microsoft.com/office/officeart/2005/8/layout/orgChart1"/>
    <dgm:cxn modelId="{1474D616-B540-45F7-B84F-30310CFD3CB7}" srcId="{E64955F3-D519-4F48-86CA-6855E9CE7A95}" destId="{1ED67355-E52C-4C17-BF97-862CF94CD59C}" srcOrd="0" destOrd="0" parTransId="{2C6E6934-B0F2-4CDC-BA80-53010DBC3405}" sibTransId="{6066CD30-6AFC-4FED-9A6D-85CFA4358F26}"/>
    <dgm:cxn modelId="{4B0D8C53-B169-4A21-9514-A85B6072F0CE}" type="presOf" srcId="{482623D1-9A9E-4259-972E-0F697101D7B1}" destId="{8C7A3FE9-AC43-46EB-93FD-D40E164F9BE4}" srcOrd="1" destOrd="0" presId="urn:microsoft.com/office/officeart/2005/8/layout/orgChart1"/>
    <dgm:cxn modelId="{E44913ED-8EED-4128-B013-0C71BE88F190}" type="presOf" srcId="{DBCFC5CB-805C-4CFF-B127-D9D38B7CFF9E}" destId="{CCDD9756-E893-4FB4-B284-68495EE17296}" srcOrd="0" destOrd="0" presId="urn:microsoft.com/office/officeart/2005/8/layout/orgChart1"/>
    <dgm:cxn modelId="{8DE54FAF-E009-4B4E-BC62-DC006E2BF48D}" srcId="{66C1073D-CB80-4AA5-87F4-04FABFA65030}" destId="{482623D1-9A9E-4259-972E-0F697101D7B1}" srcOrd="1" destOrd="0" parTransId="{3F21E8E3-66D6-4F86-91B5-6BFA45240E92}" sibTransId="{E1D019D9-2D9F-4982-89D6-D1A67FB5EF37}"/>
    <dgm:cxn modelId="{85C4B353-FE94-4462-AC20-9656D86AB10A}" type="presOf" srcId="{3F21E8E3-66D6-4F86-91B5-6BFA45240E92}" destId="{4E714713-AF3B-4CC3-870D-8FC9057EF813}" srcOrd="0" destOrd="0" presId="urn:microsoft.com/office/officeart/2005/8/layout/orgChart1"/>
    <dgm:cxn modelId="{E6D6FDE9-2C31-40AB-BDDF-DFBFC40E59A3}" type="presParOf" srcId="{DB91348C-53C7-461A-A250-6E38483D2990}" destId="{7C27D3C9-1D4C-440C-9F09-0ABAC83118D6}" srcOrd="0" destOrd="0" presId="urn:microsoft.com/office/officeart/2005/8/layout/orgChart1"/>
    <dgm:cxn modelId="{79163C93-9BC7-4E96-92D0-B1508E9DE998}" type="presParOf" srcId="{7C27D3C9-1D4C-440C-9F09-0ABAC83118D6}" destId="{2C78E3BE-3C8D-4BDD-BD1E-AF57CDE4BBB1}" srcOrd="0" destOrd="0" presId="urn:microsoft.com/office/officeart/2005/8/layout/orgChart1"/>
    <dgm:cxn modelId="{89D3C377-36EC-4CF1-BD83-25A7B0828FDF}" type="presParOf" srcId="{2C78E3BE-3C8D-4BDD-BD1E-AF57CDE4BBB1}" destId="{371AD184-CC86-43EF-A32D-F3FA0982E2FD}" srcOrd="0" destOrd="0" presId="urn:microsoft.com/office/officeart/2005/8/layout/orgChart1"/>
    <dgm:cxn modelId="{F48D8676-9DE4-4DEF-BD40-577E00D50409}" type="presParOf" srcId="{2C78E3BE-3C8D-4BDD-BD1E-AF57CDE4BBB1}" destId="{9D539D1D-D2CF-4C65-A6B8-2257BD8B451C}" srcOrd="1" destOrd="0" presId="urn:microsoft.com/office/officeart/2005/8/layout/orgChart1"/>
    <dgm:cxn modelId="{374C9390-9A25-456F-9FF4-9ED92591C3DE}" type="presParOf" srcId="{7C27D3C9-1D4C-440C-9F09-0ABAC83118D6}" destId="{34BE1715-48F5-4642-862E-1C78E15359B5}" srcOrd="1" destOrd="0" presId="urn:microsoft.com/office/officeart/2005/8/layout/orgChart1"/>
    <dgm:cxn modelId="{1A477176-E099-41AC-A496-3DA894E7E5FD}" type="presParOf" srcId="{34BE1715-48F5-4642-862E-1C78E15359B5}" destId="{929530AC-CE6C-44B1-BF45-B3AD2E527D4E}" srcOrd="0" destOrd="0" presId="urn:microsoft.com/office/officeart/2005/8/layout/orgChart1"/>
    <dgm:cxn modelId="{CDF97768-2C95-4548-9E6B-232D6705D882}" type="presParOf" srcId="{34BE1715-48F5-4642-862E-1C78E15359B5}" destId="{FA43DFB7-ADEB-495F-8389-AB3C7EC71814}" srcOrd="1" destOrd="0" presId="urn:microsoft.com/office/officeart/2005/8/layout/orgChart1"/>
    <dgm:cxn modelId="{3D3EBFD7-182E-4C18-8FE8-FE9971B9D82B}" type="presParOf" srcId="{FA43DFB7-ADEB-495F-8389-AB3C7EC71814}" destId="{2AC02453-5DC3-41A8-880E-7A69CD8077EB}" srcOrd="0" destOrd="0" presId="urn:microsoft.com/office/officeart/2005/8/layout/orgChart1"/>
    <dgm:cxn modelId="{E37BEB1C-3991-44A4-B3EB-400C62D76438}" type="presParOf" srcId="{2AC02453-5DC3-41A8-880E-7A69CD8077EB}" destId="{207B616C-9EDD-492D-9494-37685FE301CF}" srcOrd="0" destOrd="0" presId="urn:microsoft.com/office/officeart/2005/8/layout/orgChart1"/>
    <dgm:cxn modelId="{612B2B39-BD87-4C52-BC29-22AB32FEC737}" type="presParOf" srcId="{2AC02453-5DC3-41A8-880E-7A69CD8077EB}" destId="{978FC9EF-8D8C-45CD-A490-8C13A3818D46}" srcOrd="1" destOrd="0" presId="urn:microsoft.com/office/officeart/2005/8/layout/orgChart1"/>
    <dgm:cxn modelId="{A1E8544A-5D41-4279-8190-BDB13D64DDBB}" type="presParOf" srcId="{FA43DFB7-ADEB-495F-8389-AB3C7EC71814}" destId="{4E4C2D89-1006-4BF0-B8C9-48D0F9F01F98}" srcOrd="1" destOrd="0" presId="urn:microsoft.com/office/officeart/2005/8/layout/orgChart1"/>
    <dgm:cxn modelId="{7F48AC1C-5AE5-47FE-9AEE-FFD8169AC397}" type="presParOf" srcId="{4E4C2D89-1006-4BF0-B8C9-48D0F9F01F98}" destId="{2F62B7E5-A53F-49B1-8A13-104208AD5C2C}" srcOrd="0" destOrd="0" presId="urn:microsoft.com/office/officeart/2005/8/layout/orgChart1"/>
    <dgm:cxn modelId="{8DBA79CD-597C-41BC-97B8-9F1637A9425C}" type="presParOf" srcId="{4E4C2D89-1006-4BF0-B8C9-48D0F9F01F98}" destId="{0474EEF1-2170-4951-BD23-6C97EB905439}" srcOrd="1" destOrd="0" presId="urn:microsoft.com/office/officeart/2005/8/layout/orgChart1"/>
    <dgm:cxn modelId="{012C3A30-D62E-4F7A-ACFF-EE38708EC72F}" type="presParOf" srcId="{0474EEF1-2170-4951-BD23-6C97EB905439}" destId="{5C607A3F-F5A2-4605-9844-222036432377}" srcOrd="0" destOrd="0" presId="urn:microsoft.com/office/officeart/2005/8/layout/orgChart1"/>
    <dgm:cxn modelId="{6171CC91-7C99-411A-BF1C-311D1AB734B8}" type="presParOf" srcId="{5C607A3F-F5A2-4605-9844-222036432377}" destId="{CCDD9756-E893-4FB4-B284-68495EE17296}" srcOrd="0" destOrd="0" presId="urn:microsoft.com/office/officeart/2005/8/layout/orgChart1"/>
    <dgm:cxn modelId="{3D80F0A8-BBC6-4F4B-9A7A-983AE4CB86F0}" type="presParOf" srcId="{5C607A3F-F5A2-4605-9844-222036432377}" destId="{6AD9373B-253B-4FD0-9518-F67DB53BC9A2}" srcOrd="1" destOrd="0" presId="urn:microsoft.com/office/officeart/2005/8/layout/orgChart1"/>
    <dgm:cxn modelId="{1EF115CF-3AAF-4781-B449-8AD9402E9D2D}" type="presParOf" srcId="{0474EEF1-2170-4951-BD23-6C97EB905439}" destId="{2E13DB7D-21CA-4379-AD11-D340B930C355}" srcOrd="1" destOrd="0" presId="urn:microsoft.com/office/officeart/2005/8/layout/orgChart1"/>
    <dgm:cxn modelId="{4D173CB7-81C8-4E14-80A7-EE91D3B0701B}" type="presParOf" srcId="{0474EEF1-2170-4951-BD23-6C97EB905439}" destId="{EE94DB74-1A70-4BD2-B5D9-35E80D6234FB}" srcOrd="2" destOrd="0" presId="urn:microsoft.com/office/officeart/2005/8/layout/orgChart1"/>
    <dgm:cxn modelId="{0A5FA845-5466-4712-9825-AC9C18B64C16}" type="presParOf" srcId="{4E4C2D89-1006-4BF0-B8C9-48D0F9F01F98}" destId="{4E714713-AF3B-4CC3-870D-8FC9057EF813}" srcOrd="2" destOrd="0" presId="urn:microsoft.com/office/officeart/2005/8/layout/orgChart1"/>
    <dgm:cxn modelId="{EC43D694-DCE4-4377-BCC6-6CEF8002242D}" type="presParOf" srcId="{4E4C2D89-1006-4BF0-B8C9-48D0F9F01F98}" destId="{9C58D51C-D9DA-40E7-BAF3-BBE9CA35779F}" srcOrd="3" destOrd="0" presId="urn:microsoft.com/office/officeart/2005/8/layout/orgChart1"/>
    <dgm:cxn modelId="{39899D73-4BCF-48B4-BFF8-EFBD8D381848}" type="presParOf" srcId="{9C58D51C-D9DA-40E7-BAF3-BBE9CA35779F}" destId="{3B6127D1-5443-43C5-AA7E-F33972252E11}" srcOrd="0" destOrd="0" presId="urn:microsoft.com/office/officeart/2005/8/layout/orgChart1"/>
    <dgm:cxn modelId="{94B76A8A-8A94-40F5-A149-AF6AD8A0ECCE}" type="presParOf" srcId="{3B6127D1-5443-43C5-AA7E-F33972252E11}" destId="{52B9F14E-81D0-4487-A4E5-26C2638A18EC}" srcOrd="0" destOrd="0" presId="urn:microsoft.com/office/officeart/2005/8/layout/orgChart1"/>
    <dgm:cxn modelId="{B6D74FB6-48C2-468D-87A3-AD006DD2B0D9}" type="presParOf" srcId="{3B6127D1-5443-43C5-AA7E-F33972252E11}" destId="{8C7A3FE9-AC43-46EB-93FD-D40E164F9BE4}" srcOrd="1" destOrd="0" presId="urn:microsoft.com/office/officeart/2005/8/layout/orgChart1"/>
    <dgm:cxn modelId="{ABAF5D65-FE5A-4B17-B984-EB26A431B6FD}" type="presParOf" srcId="{9C58D51C-D9DA-40E7-BAF3-BBE9CA35779F}" destId="{CA6468EC-E431-41B0-BAE0-4F29B03DC51E}" srcOrd="1" destOrd="0" presId="urn:microsoft.com/office/officeart/2005/8/layout/orgChart1"/>
    <dgm:cxn modelId="{37DDB597-36A0-41AA-8D67-17795282B139}" type="presParOf" srcId="{9C58D51C-D9DA-40E7-BAF3-BBE9CA35779F}" destId="{1D8B50D8-E9D7-49B6-8CB2-DB9321D0A9D4}" srcOrd="2" destOrd="0" presId="urn:microsoft.com/office/officeart/2005/8/layout/orgChart1"/>
    <dgm:cxn modelId="{47B2404D-6CB4-4349-9512-21CAE00D6DA7}" type="presParOf" srcId="{FA43DFB7-ADEB-495F-8389-AB3C7EC71814}" destId="{9C5BA433-CEAE-4CC0-A928-58905813C47B}" srcOrd="2" destOrd="0" presId="urn:microsoft.com/office/officeart/2005/8/layout/orgChart1"/>
    <dgm:cxn modelId="{40B50319-B555-4E75-B258-BBF212CD7891}" type="presParOf" srcId="{34BE1715-48F5-4642-862E-1C78E15359B5}" destId="{22A70867-3EBE-4010-B45E-859D61B9D92D}" srcOrd="2" destOrd="0" presId="urn:microsoft.com/office/officeart/2005/8/layout/orgChart1"/>
    <dgm:cxn modelId="{3C16DB8E-A968-4237-8182-16F5F20F770D}" type="presParOf" srcId="{34BE1715-48F5-4642-862E-1C78E15359B5}" destId="{601F26B0-D24F-4470-AB0D-9C58F0BC92B3}" srcOrd="3" destOrd="0" presId="urn:microsoft.com/office/officeart/2005/8/layout/orgChart1"/>
    <dgm:cxn modelId="{3F62041D-5B8C-44E6-A8AF-697F38F1325E}" type="presParOf" srcId="{601F26B0-D24F-4470-AB0D-9C58F0BC92B3}" destId="{31F39E77-5A24-4D76-AA73-B5344165E134}" srcOrd="0" destOrd="0" presId="urn:microsoft.com/office/officeart/2005/8/layout/orgChart1"/>
    <dgm:cxn modelId="{DAB3C4BD-FE7C-4D76-A556-B8CA06506C5C}" type="presParOf" srcId="{31F39E77-5A24-4D76-AA73-B5344165E134}" destId="{6C47924D-F313-44CA-9CEF-DA290CDBE0EE}" srcOrd="0" destOrd="0" presId="urn:microsoft.com/office/officeart/2005/8/layout/orgChart1"/>
    <dgm:cxn modelId="{C50773F7-9DD6-4DEF-ABB1-A9F3E0F5E60D}" type="presParOf" srcId="{31F39E77-5A24-4D76-AA73-B5344165E134}" destId="{1D79839A-F6A7-492E-83FD-C4E3BB6299A1}" srcOrd="1" destOrd="0" presId="urn:microsoft.com/office/officeart/2005/8/layout/orgChart1"/>
    <dgm:cxn modelId="{00AC4AA5-2F05-4270-9E7E-EA9DBC1C09F3}" type="presParOf" srcId="{601F26B0-D24F-4470-AB0D-9C58F0BC92B3}" destId="{F338193C-130E-4206-9A31-567311E99347}" srcOrd="1" destOrd="0" presId="urn:microsoft.com/office/officeart/2005/8/layout/orgChart1"/>
    <dgm:cxn modelId="{FA676E28-2A65-4E05-AF54-B1D6B3B5A7CE}" type="presParOf" srcId="{F338193C-130E-4206-9A31-567311E99347}" destId="{0458D259-C915-45AE-9E08-1B636A5D8435}" srcOrd="0" destOrd="0" presId="urn:microsoft.com/office/officeart/2005/8/layout/orgChart1"/>
    <dgm:cxn modelId="{92B47210-7B24-4E10-A626-9DB2B11E5F86}" type="presParOf" srcId="{F338193C-130E-4206-9A31-567311E99347}" destId="{66B94201-21AE-4F13-AD8F-0E4AD9308AF4}" srcOrd="1" destOrd="0" presId="urn:microsoft.com/office/officeart/2005/8/layout/orgChart1"/>
    <dgm:cxn modelId="{7E2AAF08-F436-4EB2-835E-D2F322C2A54C}" type="presParOf" srcId="{66B94201-21AE-4F13-AD8F-0E4AD9308AF4}" destId="{B8F58D16-4F7E-421A-B1A1-AED56C58C023}" srcOrd="0" destOrd="0" presId="urn:microsoft.com/office/officeart/2005/8/layout/orgChart1"/>
    <dgm:cxn modelId="{411980FC-6A18-4DF7-94EA-11044257F661}" type="presParOf" srcId="{B8F58D16-4F7E-421A-B1A1-AED56C58C023}" destId="{0E9839F6-E1A2-4DA7-82E1-0EADD4F5F489}" srcOrd="0" destOrd="0" presId="urn:microsoft.com/office/officeart/2005/8/layout/orgChart1"/>
    <dgm:cxn modelId="{BFBF4717-B826-4DDD-AB74-364571CBD0A0}" type="presParOf" srcId="{B8F58D16-4F7E-421A-B1A1-AED56C58C023}" destId="{0A6C3BA6-23D7-4753-9F18-F3D97E6D046D}" srcOrd="1" destOrd="0" presId="urn:microsoft.com/office/officeart/2005/8/layout/orgChart1"/>
    <dgm:cxn modelId="{A2E97537-9AED-4B2A-B63C-3548E813F691}" type="presParOf" srcId="{66B94201-21AE-4F13-AD8F-0E4AD9308AF4}" destId="{6C06B720-232D-4A32-8A62-0A059785F508}" srcOrd="1" destOrd="0" presId="urn:microsoft.com/office/officeart/2005/8/layout/orgChart1"/>
    <dgm:cxn modelId="{044127EB-DFE5-4149-8327-6028AF3AD1E8}" type="presParOf" srcId="{66B94201-21AE-4F13-AD8F-0E4AD9308AF4}" destId="{50C99537-125F-4C22-B5C1-01ABB68DA4CA}" srcOrd="2" destOrd="0" presId="urn:microsoft.com/office/officeart/2005/8/layout/orgChart1"/>
    <dgm:cxn modelId="{9ECBC5A1-BE7F-4EAA-9BE6-E11AD600DF52}" type="presParOf" srcId="{601F26B0-D24F-4470-AB0D-9C58F0BC92B3}" destId="{24C7BF6C-6C7F-4009-BBC1-D387F0F87B0D}" srcOrd="2" destOrd="0" presId="urn:microsoft.com/office/officeart/2005/8/layout/orgChart1"/>
    <dgm:cxn modelId="{DD3F7395-23B9-4A92-9691-A704A83AF33E}" type="presParOf" srcId="{7C27D3C9-1D4C-440C-9F09-0ABAC83118D6}" destId="{9046B40B-A067-4C42-A34A-444B453C804A}" srcOrd="2" destOrd="0" presId="urn:microsoft.com/office/officeart/2005/8/layout/orgChart1"/>
    <dgm:cxn modelId="{33FB4227-6142-4895-B5EB-8FC6A51113DE}" type="presParOf" srcId="{9046B40B-A067-4C42-A34A-444B453C804A}" destId="{2E648F98-68E5-4A37-9499-5F94642A24AB}" srcOrd="0" destOrd="0" presId="urn:microsoft.com/office/officeart/2005/8/layout/orgChart1"/>
    <dgm:cxn modelId="{3A3581E9-454A-4232-886B-551F68CF6560}" type="presParOf" srcId="{9046B40B-A067-4C42-A34A-444B453C804A}" destId="{701395B7-258D-4A59-8D6F-0B870C92B299}" srcOrd="1" destOrd="0" presId="urn:microsoft.com/office/officeart/2005/8/layout/orgChart1"/>
    <dgm:cxn modelId="{6C2E1331-BA26-43AF-BAA0-8DA8E617D4DB}" type="presParOf" srcId="{701395B7-258D-4A59-8D6F-0B870C92B299}" destId="{C332E7FA-7486-4672-9D8B-FB54B590922A}" srcOrd="0" destOrd="0" presId="urn:microsoft.com/office/officeart/2005/8/layout/orgChart1"/>
    <dgm:cxn modelId="{0B8D9084-2E60-429F-A9AE-C87EEF9F8050}" type="presParOf" srcId="{C332E7FA-7486-4672-9D8B-FB54B590922A}" destId="{E09EEDAD-8A94-4F33-A619-D38B5EC637B4}" srcOrd="0" destOrd="0" presId="urn:microsoft.com/office/officeart/2005/8/layout/orgChart1"/>
    <dgm:cxn modelId="{28C83E6F-422E-4632-8D24-D81E2857DEBD}" type="presParOf" srcId="{C332E7FA-7486-4672-9D8B-FB54B590922A}" destId="{CC243834-D04F-43F1-B84A-76076117CF8C}" srcOrd="1" destOrd="0" presId="urn:microsoft.com/office/officeart/2005/8/layout/orgChart1"/>
    <dgm:cxn modelId="{D4FB6D85-F7BC-4494-A4B7-4EB159033E16}" type="presParOf" srcId="{701395B7-258D-4A59-8D6F-0B870C92B299}" destId="{D7571686-742D-4A65-9660-8400C1F5A9BC}" srcOrd="1" destOrd="0" presId="urn:microsoft.com/office/officeart/2005/8/layout/orgChart1"/>
    <dgm:cxn modelId="{F8C3A8B5-B3C8-4D6D-BF4C-CAA63B9F4A21}" type="presParOf" srcId="{701395B7-258D-4A59-8D6F-0B870C92B299}" destId="{5F3006C8-220C-4324-BD68-26C4AE2CCFC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A33023-B403-48A5-81E8-92F3A527BA7B}">
      <dsp:nvSpPr>
        <dsp:cNvPr id="0" name=""/>
        <dsp:cNvSpPr/>
      </dsp:nvSpPr>
      <dsp:spPr>
        <a:xfrm>
          <a:off x="5258087" y="2820843"/>
          <a:ext cx="380713" cy="1675678"/>
        </a:xfrm>
        <a:custGeom>
          <a:avLst/>
          <a:gdLst/>
          <a:ahLst/>
          <a:cxnLst/>
          <a:rect l="0" t="0" r="0" b="0"/>
          <a:pathLst>
            <a:path>
              <a:moveTo>
                <a:pt x="0" y="0"/>
              </a:moveTo>
              <a:lnTo>
                <a:pt x="0" y="1675678"/>
              </a:lnTo>
              <a:lnTo>
                <a:pt x="380713" y="167567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5258087" y="2820843"/>
          <a:ext cx="304506" cy="608875"/>
        </a:xfrm>
        <a:custGeom>
          <a:avLst/>
          <a:gdLst/>
          <a:ahLst/>
          <a:cxnLst/>
          <a:rect l="0" t="0" r="0" b="0"/>
          <a:pathLst>
            <a:path>
              <a:moveTo>
                <a:pt x="0" y="0"/>
              </a:moveTo>
              <a:lnTo>
                <a:pt x="0" y="608875"/>
              </a:lnTo>
              <a:lnTo>
                <a:pt x="304506" y="60887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2325901" cy="1291155"/>
        </a:xfrm>
        <a:custGeom>
          <a:avLst/>
          <a:gdLst/>
          <a:ahLst/>
          <a:cxnLst/>
          <a:rect l="0" t="0" r="0" b="0"/>
          <a:pathLst>
            <a:path>
              <a:moveTo>
                <a:pt x="0" y="0"/>
              </a:moveTo>
              <a:lnTo>
                <a:pt x="0" y="1130832"/>
              </a:lnTo>
              <a:lnTo>
                <a:pt x="2325901" y="1130832"/>
              </a:lnTo>
              <a:lnTo>
                <a:pt x="2325901" y="129115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Monitoring Manager</a:t>
          </a:r>
          <a:endParaRPr lang="en-US" sz="1700" kern="1200" dirty="0"/>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Field Team Supervisor</a:t>
          </a:r>
          <a:endParaRPr lang="en-US" sz="1700" kern="1200" dirty="0"/>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Field Monitoring Specialist</a:t>
          </a:r>
          <a:endParaRPr lang="en-US" sz="1700" kern="1200" dirty="0"/>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Specialists (In-Situ, ECAM)</a:t>
          </a:r>
          <a:endParaRPr lang="en-US" sz="1700" kern="1200" dirty="0"/>
        </a:p>
      </dsp:txBody>
      <dsp:txXfrm>
        <a:off x="1248094" y="4339153"/>
        <a:ext cx="1526883" cy="763441"/>
      </dsp:txXfrm>
    </dsp:sp>
    <dsp:sp modelId="{6C47924D-F313-44CA-9CEF-DA290CDBE0EE}">
      <dsp:nvSpPr>
        <dsp:cNvPr id="0" name=""/>
        <dsp:cNvSpPr/>
      </dsp:nvSpPr>
      <dsp:spPr>
        <a:xfrm>
          <a:off x="5105399" y="20574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AMS Mission Manager</a:t>
          </a:r>
          <a:endParaRPr lang="en-US" sz="1700" kern="1200" dirty="0"/>
        </a:p>
      </dsp:txBody>
      <dsp:txXfrm>
        <a:off x="5105399" y="2057401"/>
        <a:ext cx="1526883" cy="763441"/>
      </dsp:txXfrm>
    </dsp:sp>
    <dsp:sp modelId="{0E9839F6-E1A2-4DA7-82E1-0EADD4F5F489}">
      <dsp:nvSpPr>
        <dsp:cNvPr id="0" name=""/>
        <dsp:cNvSpPr/>
      </dsp:nvSpPr>
      <dsp:spPr>
        <a:xfrm>
          <a:off x="5562594" y="3047998"/>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AMS Scientists and Technicians</a:t>
          </a:r>
          <a:endParaRPr lang="en-US" sz="1700" kern="1200" dirty="0"/>
        </a:p>
      </dsp:txBody>
      <dsp:txXfrm>
        <a:off x="5562594" y="3047998"/>
        <a:ext cx="1526883" cy="763441"/>
      </dsp:txXfrm>
    </dsp:sp>
    <dsp:sp modelId="{A84D1500-3A5A-4DF3-8A0A-5A1C6A931670}">
      <dsp:nvSpPr>
        <dsp:cNvPr id="0" name=""/>
        <dsp:cNvSpPr/>
      </dsp:nvSpPr>
      <dsp:spPr>
        <a:xfrm>
          <a:off x="5638800" y="411480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Rotary and Fixed Wing Crews</a:t>
          </a:r>
          <a:endParaRPr lang="en-US" sz="1700" kern="1200" dirty="0"/>
        </a:p>
      </dsp:txBody>
      <dsp:txXfrm>
        <a:off x="5638800" y="4114801"/>
        <a:ext cx="1526883" cy="763441"/>
      </dsp:txXfrm>
    </dsp:sp>
    <dsp:sp modelId="{E09EEDAD-8A94-4F33-A619-D38B5EC637B4}">
      <dsp:nvSpPr>
        <dsp:cNvPr id="0" name=""/>
        <dsp:cNvSpPr/>
      </dsp:nvSpPr>
      <dsp:spPr>
        <a:xfrm>
          <a:off x="1855733" y="1086891"/>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smtClean="0"/>
            <a:t>Deputy Monitoring Manager</a:t>
          </a:r>
          <a:endParaRPr lang="en-US" sz="1700" kern="1200" dirty="0"/>
        </a:p>
      </dsp:txBody>
      <dsp:txXfrm>
        <a:off x="1855733" y="1086891"/>
        <a:ext cx="1526883" cy="763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48F98-68E5-4A37-9499-5F94642A24AB}">
      <dsp:nvSpPr>
        <dsp:cNvPr id="0" name=""/>
        <dsp:cNvSpPr/>
      </dsp:nvSpPr>
      <dsp:spPr>
        <a:xfrm>
          <a:off x="3382616" y="766246"/>
          <a:ext cx="160322" cy="702366"/>
        </a:xfrm>
        <a:custGeom>
          <a:avLst/>
          <a:gdLst/>
          <a:ahLst/>
          <a:cxnLst/>
          <a:rect l="0" t="0" r="0" b="0"/>
          <a:pathLst>
            <a:path>
              <a:moveTo>
                <a:pt x="160322" y="0"/>
              </a:moveTo>
              <a:lnTo>
                <a:pt x="160322" y="702366"/>
              </a:lnTo>
              <a:lnTo>
                <a:pt x="0" y="70236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58D259-C915-45AE-9E08-1B636A5D8435}">
      <dsp:nvSpPr>
        <dsp:cNvPr id="0" name=""/>
        <dsp:cNvSpPr/>
      </dsp:nvSpPr>
      <dsp:spPr>
        <a:xfrm>
          <a:off x="3855950"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A70867-3EBE-4010-B45E-859D61B9D92D}">
      <dsp:nvSpPr>
        <dsp:cNvPr id="0" name=""/>
        <dsp:cNvSpPr/>
      </dsp:nvSpPr>
      <dsp:spPr>
        <a:xfrm>
          <a:off x="3542939" y="766246"/>
          <a:ext cx="923764" cy="1404732"/>
        </a:xfrm>
        <a:custGeom>
          <a:avLst/>
          <a:gdLst/>
          <a:ahLst/>
          <a:cxnLst/>
          <a:rect l="0" t="0" r="0" b="0"/>
          <a:pathLst>
            <a:path>
              <a:moveTo>
                <a:pt x="0" y="0"/>
              </a:moveTo>
              <a:lnTo>
                <a:pt x="0" y="1244410"/>
              </a:lnTo>
              <a:lnTo>
                <a:pt x="923764" y="1244410"/>
              </a:lnTo>
              <a:lnTo>
                <a:pt x="923764"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714713-AF3B-4CC3-870D-8FC9057EF813}">
      <dsp:nvSpPr>
        <dsp:cNvPr id="0" name=""/>
        <dsp:cNvSpPr/>
      </dsp:nvSpPr>
      <dsp:spPr>
        <a:xfrm>
          <a:off x="1019062" y="2934420"/>
          <a:ext cx="229032" cy="1786453"/>
        </a:xfrm>
        <a:custGeom>
          <a:avLst/>
          <a:gdLst/>
          <a:ahLst/>
          <a:cxnLst/>
          <a:rect l="0" t="0" r="0" b="0"/>
          <a:pathLst>
            <a:path>
              <a:moveTo>
                <a:pt x="0" y="0"/>
              </a:moveTo>
              <a:lnTo>
                <a:pt x="0" y="1786453"/>
              </a:lnTo>
              <a:lnTo>
                <a:pt x="229032" y="178645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62B7E5-A53F-49B1-8A13-104208AD5C2C}">
      <dsp:nvSpPr>
        <dsp:cNvPr id="0" name=""/>
        <dsp:cNvSpPr/>
      </dsp:nvSpPr>
      <dsp:spPr>
        <a:xfrm>
          <a:off x="1019062" y="2934420"/>
          <a:ext cx="229032" cy="702366"/>
        </a:xfrm>
        <a:custGeom>
          <a:avLst/>
          <a:gdLst/>
          <a:ahLst/>
          <a:cxnLst/>
          <a:rect l="0" t="0" r="0" b="0"/>
          <a:pathLst>
            <a:path>
              <a:moveTo>
                <a:pt x="0" y="0"/>
              </a:moveTo>
              <a:lnTo>
                <a:pt x="0" y="702366"/>
              </a:lnTo>
              <a:lnTo>
                <a:pt x="229032" y="70236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9530AC-CE6C-44B1-BF45-B3AD2E527D4E}">
      <dsp:nvSpPr>
        <dsp:cNvPr id="0" name=""/>
        <dsp:cNvSpPr/>
      </dsp:nvSpPr>
      <dsp:spPr>
        <a:xfrm>
          <a:off x="1629815" y="766246"/>
          <a:ext cx="1913124" cy="1404732"/>
        </a:xfrm>
        <a:custGeom>
          <a:avLst/>
          <a:gdLst/>
          <a:ahLst/>
          <a:cxnLst/>
          <a:rect l="0" t="0" r="0" b="0"/>
          <a:pathLst>
            <a:path>
              <a:moveTo>
                <a:pt x="1913124" y="0"/>
              </a:moveTo>
              <a:lnTo>
                <a:pt x="1913124" y="1244410"/>
              </a:lnTo>
              <a:lnTo>
                <a:pt x="0" y="1244410"/>
              </a:lnTo>
              <a:lnTo>
                <a:pt x="0" y="14047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1AD184-CC86-43EF-A32D-F3FA0982E2FD}">
      <dsp:nvSpPr>
        <dsp:cNvPr id="0" name=""/>
        <dsp:cNvSpPr/>
      </dsp:nvSpPr>
      <dsp:spPr>
        <a:xfrm>
          <a:off x="2779497" y="2804"/>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H&amp;S Manager</a:t>
          </a:r>
          <a:endParaRPr lang="en-US" sz="1600" kern="1200" dirty="0"/>
        </a:p>
      </dsp:txBody>
      <dsp:txXfrm>
        <a:off x="2779497" y="2804"/>
        <a:ext cx="1526883" cy="763441"/>
      </dsp:txXfrm>
    </dsp:sp>
    <dsp:sp modelId="{207B616C-9EDD-492D-9494-37685FE301CF}">
      <dsp:nvSpPr>
        <dsp:cNvPr id="0" name=""/>
        <dsp:cNvSpPr/>
      </dsp:nvSpPr>
      <dsp:spPr>
        <a:xfrm>
          <a:off x="866373" y="2170979"/>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Dose Analyst/Safety/IH</a:t>
          </a:r>
          <a:endParaRPr lang="en-US" sz="1600" kern="1200" dirty="0"/>
        </a:p>
      </dsp:txBody>
      <dsp:txXfrm>
        <a:off x="866373" y="2170979"/>
        <a:ext cx="1526883" cy="763441"/>
      </dsp:txXfrm>
    </dsp:sp>
    <dsp:sp modelId="{CCDD9756-E893-4FB4-B284-68495EE17296}">
      <dsp:nvSpPr>
        <dsp:cNvPr id="0" name=""/>
        <dsp:cNvSpPr/>
      </dsp:nvSpPr>
      <dsp:spPr>
        <a:xfrm>
          <a:off x="1248094"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Dosimetry Technician</a:t>
          </a:r>
          <a:endParaRPr lang="en-US" sz="1600" kern="1200" dirty="0"/>
        </a:p>
      </dsp:txBody>
      <dsp:txXfrm>
        <a:off x="1248094" y="3255066"/>
        <a:ext cx="1526883" cy="763441"/>
      </dsp:txXfrm>
    </dsp:sp>
    <dsp:sp modelId="{52B9F14E-81D0-4487-A4E5-26C2638A18EC}">
      <dsp:nvSpPr>
        <dsp:cNvPr id="0" name=""/>
        <dsp:cNvSpPr/>
      </dsp:nvSpPr>
      <dsp:spPr>
        <a:xfrm>
          <a:off x="1248094" y="4339153"/>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Site Survey Technician</a:t>
          </a:r>
          <a:endParaRPr lang="en-US" sz="1600" kern="1200" dirty="0"/>
        </a:p>
      </dsp:txBody>
      <dsp:txXfrm>
        <a:off x="1248094" y="4339153"/>
        <a:ext cx="1526883" cy="763441"/>
      </dsp:txXfrm>
    </dsp:sp>
    <dsp:sp modelId="{6C47924D-F313-44CA-9CEF-DA290CDBE0EE}">
      <dsp:nvSpPr>
        <dsp:cNvPr id="0" name=""/>
        <dsp:cNvSpPr/>
      </dsp:nvSpPr>
      <dsp:spPr>
        <a:xfrm>
          <a:off x="3703262" y="2170979"/>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Hotline Manager</a:t>
          </a:r>
          <a:endParaRPr lang="en-US" sz="1600" kern="1200" dirty="0"/>
        </a:p>
      </dsp:txBody>
      <dsp:txXfrm>
        <a:off x="3703262" y="2170979"/>
        <a:ext cx="1526883" cy="763441"/>
      </dsp:txXfrm>
    </dsp:sp>
    <dsp:sp modelId="{0E9839F6-E1A2-4DA7-82E1-0EADD4F5F489}">
      <dsp:nvSpPr>
        <dsp:cNvPr id="0" name=""/>
        <dsp:cNvSpPr/>
      </dsp:nvSpPr>
      <dsp:spPr>
        <a:xfrm>
          <a:off x="4084983" y="3255066"/>
          <a:ext cx="1526883" cy="763441"/>
        </a:xfrm>
        <a:prstGeom prst="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Hotline Technician</a:t>
          </a:r>
          <a:endParaRPr lang="en-US" sz="1600" kern="1200" dirty="0"/>
        </a:p>
      </dsp:txBody>
      <dsp:txXfrm>
        <a:off x="4084983" y="3255066"/>
        <a:ext cx="1526883" cy="763441"/>
      </dsp:txXfrm>
    </dsp:sp>
    <dsp:sp modelId="{E09EEDAD-8A94-4F33-A619-D38B5EC637B4}">
      <dsp:nvSpPr>
        <dsp:cNvPr id="0" name=""/>
        <dsp:cNvSpPr/>
      </dsp:nvSpPr>
      <dsp:spPr>
        <a:xfrm>
          <a:off x="1855733" y="1086891"/>
          <a:ext cx="1526883" cy="763441"/>
        </a:xfrm>
        <a:prstGeom prst="rect">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Deputy</a:t>
          </a:r>
          <a:endParaRPr lang="en-US" sz="1600" kern="1200" dirty="0"/>
        </a:p>
      </dsp:txBody>
      <dsp:txXfrm>
        <a:off x="1855733" y="1086891"/>
        <a:ext cx="1526883" cy="763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A33A8167-7CE1-4E28-92D2-FF11FCA8DB09}" type="datetimeFigureOut">
              <a:rPr lang="en-US" smtClean="0"/>
              <a:t>10/21/2020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F202256-7AD9-4D2A-A390-B47961C9FC6E}" type="slidenum">
              <a:rPr lang="en-US" smtClean="0"/>
              <a:t>‹#›</a:t>
            </a:fld>
            <a:endParaRPr lang="en-US"/>
          </a:p>
        </p:txBody>
      </p:sp>
    </p:spTree>
    <p:extLst>
      <p:ext uri="{BB962C8B-B14F-4D97-AF65-F5344CB8AC3E}">
        <p14:creationId xmlns:p14="http://schemas.microsoft.com/office/powerpoint/2010/main" val="3227010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F9426D3-39F9-4563-AE4B-523EEAE6F7DF}" type="datetimeFigureOut">
              <a:rPr lang="en-US" smtClean="0"/>
              <a:t>10/21/2020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3512D1-7FCF-4D4A-9A80-82BA0B074ACF}" type="slidenum">
              <a:rPr lang="en-US" smtClean="0"/>
              <a:t>‹#›</a:t>
            </a:fld>
            <a:endParaRPr lang="en-US" dirty="0"/>
          </a:p>
        </p:txBody>
      </p:sp>
    </p:spTree>
    <p:extLst>
      <p:ext uri="{BB962C8B-B14F-4D97-AF65-F5344CB8AC3E}">
        <p14:creationId xmlns:p14="http://schemas.microsoft.com/office/powerpoint/2010/main" val="247628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energy.gov/nnsa/aerial-measuring-system-am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nss.gov/pages/programs/FRMAC/FRMAC.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MS-100</a:t>
            </a:r>
            <a:r>
              <a:rPr lang="en-US" baseline="0" dirty="0" smtClean="0"/>
              <a:t> is an introductory course that is required by all positions in the FRMAC Monitoring and Sampling Division.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course will provide an overview of the roles and responsibilities of the FRMAC Monitoring Division.</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a:t>
            </a:fld>
            <a:endParaRPr lang="en-US" dirty="0"/>
          </a:p>
        </p:txBody>
      </p:sp>
    </p:spTree>
    <p:extLst>
      <p:ext uri="{BB962C8B-B14F-4D97-AF65-F5344CB8AC3E}">
        <p14:creationId xmlns:p14="http://schemas.microsoft.com/office/powerpoint/2010/main" val="164844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may be more than one Deputy Monitoring Manager, </a:t>
            </a:r>
            <a:r>
              <a:rPr lang="en-US" dirty="0" smtClean="0"/>
              <a:t>Field</a:t>
            </a:r>
            <a:r>
              <a:rPr lang="en-US" baseline="0" dirty="0" smtClean="0"/>
              <a:t> Team Supervisor, or AMS Mission Manager as the response demands more personnel.  General guidelines for span of control is between 3 and 7 people or teams per person.  Field Monitoring Specialists will be scaled in number as necessary and will include employees from other government agencies. It is possible for a Field Team Supervisor to be stationed at a forward monitoring post (which is not located at the FRMAC location), though this does not change the command structure.  The same is true for AMS personnel who may reside at their base of operations at an airfield away from the FRMAC location.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10</a:t>
            </a:fld>
            <a:endParaRPr lang="en-US" dirty="0"/>
          </a:p>
        </p:txBody>
      </p:sp>
    </p:spTree>
    <p:extLst>
      <p:ext uri="{BB962C8B-B14F-4D97-AF65-F5344CB8AC3E}">
        <p14:creationId xmlns:p14="http://schemas.microsoft.com/office/powerpoint/2010/main" val="3519079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H&amp;S will need assistance from the Monitoring Division to staff certain</a:t>
            </a:r>
            <a:r>
              <a:rPr lang="en-US" baseline="0" dirty="0" smtClean="0"/>
              <a:t> positions.  These are mainly technician positions with contamination control experience.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11</a:t>
            </a:fld>
            <a:endParaRPr lang="en-US" dirty="0"/>
          </a:p>
        </p:txBody>
      </p:sp>
    </p:spTree>
    <p:extLst>
      <p:ext uri="{BB962C8B-B14F-4D97-AF65-F5344CB8AC3E}">
        <p14:creationId xmlns:p14="http://schemas.microsoft.com/office/powerpoint/2010/main" val="592115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12</a:t>
            </a:fld>
            <a:endParaRPr lang="en-US" dirty="0"/>
          </a:p>
        </p:txBody>
      </p:sp>
    </p:spTree>
    <p:extLst>
      <p:ext uri="{BB962C8B-B14F-4D97-AF65-F5344CB8AC3E}">
        <p14:creationId xmlns:p14="http://schemas.microsoft.com/office/powerpoint/2010/main" val="85774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full FRMAC/CMRT division name is the “Monitoring and Sampling Division.”  It is also referred to as</a:t>
            </a:r>
            <a:r>
              <a:rPr lang="en-US" baseline="0" dirty="0" smtClean="0"/>
              <a:t> the “Monitoring Division” or “M&amp;S Division.” The Monitoring Division uses 2 manuals to guide its operations.  Volume I is about Monitoring Division Operations.  This high level document outlines operations for the division and common strategies to respond to an event.  Volume 2 contains more of the technical side for the Monitoring Division.  Volume 2 documents the process FRMAC uses to collect measurements and samples and contains operator aids and common field forms.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13</a:t>
            </a:fld>
            <a:endParaRPr lang="en-US" dirty="0"/>
          </a:p>
        </p:txBody>
      </p:sp>
    </p:spTree>
    <p:extLst>
      <p:ext uri="{BB962C8B-B14F-4D97-AF65-F5344CB8AC3E}">
        <p14:creationId xmlns:p14="http://schemas.microsoft.com/office/powerpoint/2010/main" val="323303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Aerial measurements are performed by the Aerial Measuring System (AMS) asset.  AMS joins the Monitoring Division when a FRMAC is established.  More information on AMS will be presented later in</a:t>
            </a:r>
            <a:r>
              <a:rPr lang="en-US" baseline="0" dirty="0" smtClean="0"/>
              <a:t> the presentation</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14</a:t>
            </a:fld>
            <a:endParaRPr lang="en-US" dirty="0"/>
          </a:p>
        </p:txBody>
      </p:sp>
    </p:spTree>
    <p:extLst>
      <p:ext uri="{BB962C8B-B14F-4D97-AF65-F5344CB8AC3E}">
        <p14:creationId xmlns:p14="http://schemas.microsoft.com/office/powerpoint/2010/main" val="77151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Monitoring and sampling techniques used during FRMAC operations are specifically selected for use during radiological emergencies where large numbers of measurements and samples must be acquired, analyzed, and interpreted in the shortest amount of time possible. In addition, techniques and procedures are flexible so that they can be used during a variety of different scenarios.</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15</a:t>
            </a:fld>
            <a:endParaRPr lang="en-US" dirty="0"/>
          </a:p>
        </p:txBody>
      </p:sp>
    </p:spTree>
    <p:extLst>
      <p:ext uri="{BB962C8B-B14F-4D97-AF65-F5344CB8AC3E}">
        <p14:creationId xmlns:p14="http://schemas.microsoft.com/office/powerpoint/2010/main" val="291535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Field</a:t>
            </a:r>
            <a:r>
              <a:rPr lang="en-US" baseline="0" smtClean="0"/>
              <a:t> </a:t>
            </a:r>
            <a:r>
              <a:rPr lang="en-US" baseline="0" dirty="0" smtClean="0"/>
              <a:t>Monitoring Specialists with experience in contamination control will be used by H&amp;S.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16</a:t>
            </a:fld>
            <a:endParaRPr lang="en-US" dirty="0"/>
          </a:p>
        </p:txBody>
      </p:sp>
    </p:spTree>
    <p:extLst>
      <p:ext uri="{BB962C8B-B14F-4D97-AF65-F5344CB8AC3E}">
        <p14:creationId xmlns:p14="http://schemas.microsoft.com/office/powerpoint/2010/main" val="108893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17</a:t>
            </a:fld>
            <a:endParaRPr lang="en-US" dirty="0"/>
          </a:p>
        </p:txBody>
      </p:sp>
    </p:spTree>
    <p:extLst>
      <p:ext uri="{BB962C8B-B14F-4D97-AF65-F5344CB8AC3E}">
        <p14:creationId xmlns:p14="http://schemas.microsoft.com/office/powerpoint/2010/main" val="4234985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Roles and responsibilities can</a:t>
            </a:r>
            <a:r>
              <a:rPr lang="en-US" baseline="0" dirty="0" smtClean="0"/>
              <a:t> be found in the FRMAC Monitoring and Sampling Manual Volume I.  During deployment, the Monitoring Manager attends meetings and helps plan field team activities.  The Deputy Monitoring Manager would lead field operations.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18</a:t>
            </a:fld>
            <a:endParaRPr lang="en-US" dirty="0"/>
          </a:p>
        </p:txBody>
      </p:sp>
    </p:spTree>
    <p:extLst>
      <p:ext uri="{BB962C8B-B14F-4D97-AF65-F5344CB8AC3E}">
        <p14:creationId xmlns:p14="http://schemas.microsoft.com/office/powerpoint/2010/main" val="1380378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Roles and responsibilities can</a:t>
            </a:r>
            <a:r>
              <a:rPr lang="en-US" baseline="0" dirty="0" smtClean="0"/>
              <a:t> be found in the FRMAC Monitoring and Sampling Manual Volume I.  The FTS m</a:t>
            </a:r>
            <a:r>
              <a:rPr lang="en-US" dirty="0" smtClean="0"/>
              <a:t>ay be assigned</a:t>
            </a:r>
            <a:r>
              <a:rPr lang="en-US" baseline="0" dirty="0" smtClean="0"/>
              <a:t> to a forward monitoring post.  The FTS is the direct contact for field teams during deployment.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19</a:t>
            </a:fld>
            <a:endParaRPr lang="en-US" dirty="0"/>
          </a:p>
        </p:txBody>
      </p:sp>
    </p:spTree>
    <p:extLst>
      <p:ext uri="{BB962C8B-B14F-4D97-AF65-F5344CB8AC3E}">
        <p14:creationId xmlns:p14="http://schemas.microsoft.com/office/powerpoint/2010/main" val="347500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course will provide the student with an overview of the FRMAC Monitoring Division with specific focus on the individual roles and responsibilities. Equipment and instruments utilized, a general understanding of the workflow process, deployment interactions, and common tools used in the division are also explored.</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a:t>
            </a:fld>
            <a:endParaRPr lang="en-US" dirty="0"/>
          </a:p>
        </p:txBody>
      </p:sp>
    </p:spTree>
    <p:extLst>
      <p:ext uri="{BB962C8B-B14F-4D97-AF65-F5344CB8AC3E}">
        <p14:creationId xmlns:p14="http://schemas.microsoft.com/office/powerpoint/2010/main" val="3174237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Roles and responsibilities can</a:t>
            </a:r>
            <a:r>
              <a:rPr lang="en-US" baseline="0" dirty="0" smtClean="0"/>
              <a:t> be found in the FRMAC Monitoring and Sampling Manual Volume I.  </a:t>
            </a:r>
            <a:r>
              <a:rPr lang="en-US" dirty="0" smtClean="0"/>
              <a:t>CMRT</a:t>
            </a:r>
            <a:r>
              <a:rPr lang="en-US" baseline="0" dirty="0" smtClean="0"/>
              <a:t> Field Monitoring Specialists are from the Nevada National Security Site (NNSS).  During a response, the Monitoring Division may acquire more Field Monitoring Specialists from the Radiological Assistance Program (RAP) or other non-DOE agencies such as the Environmental Protection Agency (EPA) or Civil Support Teams (CSTs).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20</a:t>
            </a:fld>
            <a:endParaRPr lang="en-US" dirty="0"/>
          </a:p>
        </p:txBody>
      </p:sp>
    </p:spTree>
    <p:extLst>
      <p:ext uri="{BB962C8B-B14F-4D97-AF65-F5344CB8AC3E}">
        <p14:creationId xmlns:p14="http://schemas.microsoft.com/office/powerpoint/2010/main" val="2385084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the complexity of the mission, AMS positions are limited to full time Remote Sensing Laboratory employees. </a:t>
            </a:r>
            <a:r>
              <a:rPr lang="en-US" baseline="0" dirty="0" smtClean="0"/>
              <a:t> The AMS Mission Manager is the point of contact for the FRMAC Monitoring Manager to plan, coordinate, and track status of AMS missions.  In a response that involves multiple flights and agencies, the Monitoring Manager may request an AMS Mission Manager to be stationed at the FRMAC Monitoring Division location to ease the burden of planning, coordinating, and tracking flights.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21</a:t>
            </a:fld>
            <a:endParaRPr lang="en-US" dirty="0"/>
          </a:p>
        </p:txBody>
      </p:sp>
    </p:spTree>
    <p:extLst>
      <p:ext uri="{BB962C8B-B14F-4D97-AF65-F5344CB8AC3E}">
        <p14:creationId xmlns:p14="http://schemas.microsoft.com/office/powerpoint/2010/main" val="1168512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22</a:t>
            </a:fld>
            <a:endParaRPr lang="en-US" dirty="0"/>
          </a:p>
        </p:txBody>
      </p:sp>
    </p:spTree>
    <p:extLst>
      <p:ext uri="{BB962C8B-B14F-4D97-AF65-F5344CB8AC3E}">
        <p14:creationId xmlns:p14="http://schemas.microsoft.com/office/powerpoint/2010/main" val="398960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volunteered</a:t>
            </a:r>
            <a:r>
              <a:rPr lang="en-US" baseline="0" dirty="0" smtClean="0"/>
              <a:t> for a FRMAC position, you received DAP paperwork.  This paperwork lists the requirements to be met for one to deploy with CMRT.  A mentor should have also been listed to help guide you to complete all the required courses so you can become qualified for the duty position.   There are generic courses that FRMAC personnel all take.  Then there are courses specifically for the Monitoring and Sampling Division (designated with a MS prefix and number; example: MS-100).  Each duty position will need to successfully pass each course corresponding to the position.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23</a:t>
            </a:fld>
            <a:endParaRPr lang="en-US" dirty="0"/>
          </a:p>
        </p:txBody>
      </p:sp>
    </p:spTree>
    <p:extLst>
      <p:ext uri="{BB962C8B-B14F-4D97-AF65-F5344CB8AC3E}">
        <p14:creationId xmlns:p14="http://schemas.microsoft.com/office/powerpoint/2010/main" val="226202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MS-100:  All Monitoring</a:t>
            </a:r>
            <a:r>
              <a:rPr lang="en-US" baseline="0" dirty="0" smtClean="0"/>
              <a:t> Division personnel are required to take the introductory course.  AMS Mission Managers/Scientists/technicians are also required to take this course. </a:t>
            </a:r>
          </a:p>
          <a:p>
            <a:r>
              <a:rPr lang="en-US" baseline="0" dirty="0" smtClean="0"/>
              <a:t>MS-200:  Field Monitoring Specialists are required to take this introductory course.  Field Team Supervisors should also take this course to understand what is expected in field teams.</a:t>
            </a:r>
          </a:p>
          <a:p>
            <a:r>
              <a:rPr lang="en-US" baseline="0" dirty="0" smtClean="0"/>
              <a:t>MS-250:  Field Team Supervisors are required to take this introductory course. </a:t>
            </a:r>
          </a:p>
          <a:p>
            <a:r>
              <a:rPr lang="en-US" baseline="0" dirty="0" smtClean="0"/>
              <a:t>MS-260: Field Team Supervisors and Monitoring Managers are required to take this course.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24</a:t>
            </a:fld>
            <a:endParaRPr lang="en-US" dirty="0"/>
          </a:p>
        </p:txBody>
      </p:sp>
    </p:spTree>
    <p:extLst>
      <p:ext uri="{BB962C8B-B14F-4D97-AF65-F5344CB8AC3E}">
        <p14:creationId xmlns:p14="http://schemas.microsoft.com/office/powerpoint/2010/main" val="2885067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MS-300:  Monitoring</a:t>
            </a:r>
            <a:r>
              <a:rPr lang="en-US" baseline="0" dirty="0" smtClean="0"/>
              <a:t> Managers are required to take the introductory course. </a:t>
            </a:r>
          </a:p>
          <a:p>
            <a:r>
              <a:rPr lang="en-US" baseline="0" dirty="0" smtClean="0"/>
              <a:t>MS-400:  Field Monitoring Specialists are required to take this advanced course.  Field Team Supervisors should also take this course to understand what is expected in field teams and to participate in the field drill.</a:t>
            </a:r>
          </a:p>
          <a:p>
            <a:r>
              <a:rPr lang="en-US" baseline="0" dirty="0" smtClean="0"/>
              <a:t>MS-410:  Field Team Supervisors are required to take this advanced course. </a:t>
            </a:r>
          </a:p>
          <a:p>
            <a:r>
              <a:rPr lang="en-US" baseline="0" dirty="0" smtClean="0"/>
              <a:t>MS-420: Monitoring Managers are required to take this advanced course.  </a:t>
            </a:r>
            <a:endParaRPr lang="en-US" dirty="0" smtClean="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25</a:t>
            </a:fld>
            <a:endParaRPr lang="en-US" dirty="0"/>
          </a:p>
        </p:txBody>
      </p:sp>
    </p:spTree>
    <p:extLst>
      <p:ext uri="{BB962C8B-B14F-4D97-AF65-F5344CB8AC3E}">
        <p14:creationId xmlns:p14="http://schemas.microsoft.com/office/powerpoint/2010/main" val="1728452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26</a:t>
            </a:fld>
            <a:endParaRPr lang="en-US" dirty="0"/>
          </a:p>
        </p:txBody>
      </p:sp>
    </p:spTree>
    <p:extLst>
      <p:ext uri="{BB962C8B-B14F-4D97-AF65-F5344CB8AC3E}">
        <p14:creationId xmlns:p14="http://schemas.microsoft.com/office/powerpoint/2010/main" val="326249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understand that CMRT equipment</a:t>
            </a:r>
            <a:r>
              <a:rPr lang="en-US" baseline="0" dirty="0" smtClean="0"/>
              <a:t> and </a:t>
            </a:r>
            <a:r>
              <a:rPr lang="en-US" dirty="0" smtClean="0"/>
              <a:t>instruments may not be</a:t>
            </a:r>
            <a:r>
              <a:rPr lang="en-US" baseline="0" dirty="0" smtClean="0"/>
              <a:t> familiar to you.  For this reason, operator aids exist to help remind you of how to use the instruments and equipment.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27</a:t>
            </a:fld>
            <a:endParaRPr lang="en-US" dirty="0"/>
          </a:p>
        </p:txBody>
      </p:sp>
    </p:spTree>
    <p:extLst>
      <p:ext uri="{BB962C8B-B14F-4D97-AF65-F5344CB8AC3E}">
        <p14:creationId xmlns:p14="http://schemas.microsoft.com/office/powerpoint/2010/main" val="42622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equipment is listed here.  MPCD</a:t>
            </a:r>
            <a:r>
              <a:rPr lang="en-US" baseline="0" dirty="0" smtClean="0"/>
              <a:t> = multi pathway communication device.  Field teams will deploy with a MPCD and tablet to allow data to be telemetered to the database.  Field teams will have a sample collection kit which has the tools to obtain soil, vegetation, and water/milk samples and associated sample control forms.  Generators will be deployed on an as-needed basis (mainly to power air samplers).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28</a:t>
            </a:fld>
            <a:endParaRPr lang="en-US" dirty="0"/>
          </a:p>
        </p:txBody>
      </p:sp>
    </p:spTree>
    <p:extLst>
      <p:ext uri="{BB962C8B-B14F-4D97-AF65-F5344CB8AC3E}">
        <p14:creationId xmlns:p14="http://schemas.microsoft.com/office/powerpoint/2010/main" val="3250467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Health Physics Kits are the standard hand</a:t>
            </a:r>
            <a:r>
              <a:rPr lang="en-US" baseline="0" dirty="0" smtClean="0"/>
              <a:t> held instruments for every response. A kit is provided to every field team.  AMS also has an HP Kit on board the aircraft. </a:t>
            </a:r>
            <a:endParaRPr lang="en-US" dirty="0" smtClean="0"/>
          </a:p>
          <a:p>
            <a:r>
              <a:rPr lang="en-US" dirty="0" smtClean="0"/>
              <a:t>CMRT Health</a:t>
            </a:r>
            <a:r>
              <a:rPr lang="en-US" baseline="0" dirty="0" smtClean="0"/>
              <a:t> Physics Kits contain the following:</a:t>
            </a:r>
          </a:p>
          <a:p>
            <a:pPr marL="171450" indent="-171450">
              <a:buFont typeface="Arial" panose="020B0604020202020204" pitchFamily="34" charset="0"/>
              <a:buChar char="•"/>
            </a:pPr>
            <a:r>
              <a:rPr lang="en-US" baseline="0" dirty="0" smtClean="0"/>
              <a:t>Ludlum 3002 (alpha/beta meter) connected to a 44-93 (alpha/beta scintillator).  These are used for contamination measurements (range: 0 cpm to 999 </a:t>
            </a:r>
            <a:r>
              <a:rPr lang="en-US" baseline="0" dirty="0" err="1" smtClean="0"/>
              <a:t>kcpm</a:t>
            </a:r>
            <a:r>
              <a:rPr lang="en-US" baseline="0" dirty="0" smtClean="0"/>
              <a:t>) . </a:t>
            </a:r>
          </a:p>
          <a:p>
            <a:pPr marL="171450" indent="-171450">
              <a:buFont typeface="Arial" panose="020B0604020202020204" pitchFamily="34" charset="0"/>
              <a:buChar char="•"/>
            </a:pPr>
            <a:r>
              <a:rPr lang="en-US" baseline="0" dirty="0" smtClean="0"/>
              <a:t>Ludlum 9DP-1 (ion chamber).  These are used for dose rate measurements (range: 200 µR to 50 R/hr).   </a:t>
            </a:r>
          </a:p>
        </p:txBody>
      </p:sp>
      <p:sp>
        <p:nvSpPr>
          <p:cNvPr id="4" name="Slide Number Placeholder 3"/>
          <p:cNvSpPr>
            <a:spLocks noGrp="1"/>
          </p:cNvSpPr>
          <p:nvPr>
            <p:ph type="sldNum" sz="quarter" idx="10"/>
          </p:nvPr>
        </p:nvSpPr>
        <p:spPr/>
        <p:txBody>
          <a:bodyPr/>
          <a:lstStyle/>
          <a:p>
            <a:fld id="{313512D1-7FCF-4D4A-9A80-82BA0B074ACF}" type="slidenum">
              <a:rPr lang="en-US" smtClean="0"/>
              <a:t>29</a:t>
            </a:fld>
            <a:endParaRPr lang="en-US" dirty="0"/>
          </a:p>
        </p:txBody>
      </p:sp>
    </p:spTree>
    <p:extLst>
      <p:ext uri="{BB962C8B-B14F-4D97-AF65-F5344CB8AC3E}">
        <p14:creationId xmlns:p14="http://schemas.microsoft.com/office/powerpoint/2010/main" val="152484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a:t>
            </a:fld>
            <a:endParaRPr lang="en-US" dirty="0"/>
          </a:p>
        </p:txBody>
      </p:sp>
    </p:spTree>
    <p:extLst>
      <p:ext uri="{BB962C8B-B14F-4D97-AF65-F5344CB8AC3E}">
        <p14:creationId xmlns:p14="http://schemas.microsoft.com/office/powerpoint/2010/main" val="21943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Health</a:t>
            </a:r>
            <a:r>
              <a:rPr lang="en-US" baseline="0" dirty="0" smtClean="0"/>
              <a:t> Physics Kits contain the following:</a:t>
            </a:r>
          </a:p>
          <a:p>
            <a:pPr marL="171450" indent="-171450">
              <a:buFont typeface="Arial" panose="020B0604020202020204" pitchFamily="34" charset="0"/>
              <a:buChar char="•"/>
            </a:pPr>
            <a:r>
              <a:rPr lang="en-US" baseline="0" dirty="0" smtClean="0"/>
              <a:t>Ludlum 3001 (meter) connected to a 44-2 (NaI detector).  These are useful for surveying gamma emitters for either a counts per second (Range: 0 cpm to 999 </a:t>
            </a:r>
            <a:r>
              <a:rPr lang="en-US" baseline="0" dirty="0" err="1" smtClean="0"/>
              <a:t>kcpm</a:t>
            </a:r>
            <a:r>
              <a:rPr lang="en-US" baseline="0" dirty="0" smtClean="0"/>
              <a:t>) or exposure rate (Range: 0 </a:t>
            </a:r>
            <a:r>
              <a:rPr lang="en-US" baseline="0" dirty="0" err="1" smtClean="0"/>
              <a:t>uR</a:t>
            </a:r>
            <a:r>
              <a:rPr lang="en-US" baseline="0" dirty="0" smtClean="0"/>
              <a:t>/hr to 49.9 mR/hr).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Ludlum 26-1 (handheld GM).  These are useful for frisking equipment and personnel for contamination (Range: 0 cpm to 999 </a:t>
            </a:r>
            <a:r>
              <a:rPr lang="en-US" baseline="0" dirty="0" err="1" smtClean="0"/>
              <a:t>kcpm</a:t>
            </a:r>
            <a:r>
              <a:rPr lang="en-US" baseline="0" dirty="0" smtClean="0"/>
              <a:t>).  With an attached filter, it may also read out in exposure rate units (</a:t>
            </a:r>
            <a:r>
              <a:rPr lang="en-US" sz="1200" dirty="0" smtClean="0">
                <a:latin typeface="Century Gothic" panose="020B0502020202020204" pitchFamily="34" charset="0"/>
              </a:rPr>
              <a:t>Range: 0 to 500 mR/h)</a:t>
            </a:r>
            <a:r>
              <a:rPr lang="en-US" baseline="0" dirty="0" smtClean="0"/>
              <a:t>.   </a:t>
            </a:r>
          </a:p>
        </p:txBody>
      </p:sp>
      <p:sp>
        <p:nvSpPr>
          <p:cNvPr id="4" name="Slide Number Placeholder 3"/>
          <p:cNvSpPr>
            <a:spLocks noGrp="1"/>
          </p:cNvSpPr>
          <p:nvPr>
            <p:ph type="sldNum" sz="quarter" idx="10"/>
          </p:nvPr>
        </p:nvSpPr>
        <p:spPr/>
        <p:txBody>
          <a:bodyPr/>
          <a:lstStyle/>
          <a:p>
            <a:fld id="{313512D1-7FCF-4D4A-9A80-82BA0B074ACF}" type="slidenum">
              <a:rPr lang="en-US" smtClean="0"/>
              <a:t>30</a:t>
            </a:fld>
            <a:endParaRPr lang="en-US" dirty="0"/>
          </a:p>
        </p:txBody>
      </p:sp>
    </p:spTree>
    <p:extLst>
      <p:ext uri="{BB962C8B-B14F-4D97-AF65-F5344CB8AC3E}">
        <p14:creationId xmlns:p14="http://schemas.microsoft.com/office/powerpoint/2010/main" val="378798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All field monitoring specialists will learn how to use the ORTEC Detectives to collect in-situ measurements in MS-200/410.  The Monitoring Division will collect the spectra while the Lab Analysis Division will interpret/quantify the spectra.  AMS sets up an HPGe in the aircraft and uses it to collect spectra during flights.     </a:t>
            </a:r>
          </a:p>
        </p:txBody>
      </p:sp>
      <p:sp>
        <p:nvSpPr>
          <p:cNvPr id="4" name="Slide Number Placeholder 3"/>
          <p:cNvSpPr>
            <a:spLocks noGrp="1"/>
          </p:cNvSpPr>
          <p:nvPr>
            <p:ph type="sldNum" sz="quarter" idx="10"/>
          </p:nvPr>
        </p:nvSpPr>
        <p:spPr/>
        <p:txBody>
          <a:bodyPr/>
          <a:lstStyle/>
          <a:p>
            <a:fld id="{313512D1-7FCF-4D4A-9A80-82BA0B074ACF}" type="slidenum">
              <a:rPr lang="en-US" smtClean="0"/>
              <a:t>31</a:t>
            </a:fld>
            <a:endParaRPr lang="en-US" dirty="0"/>
          </a:p>
        </p:txBody>
      </p:sp>
    </p:spTree>
    <p:extLst>
      <p:ext uri="{BB962C8B-B14F-4D97-AF65-F5344CB8AC3E}">
        <p14:creationId xmlns:p14="http://schemas.microsoft.com/office/powerpoint/2010/main" val="247473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 volume air samplers are used for</a:t>
            </a:r>
            <a:r>
              <a:rPr lang="en-US" baseline="0" dirty="0" smtClean="0"/>
              <a:t> grab samples (lots of air in a short amount of time) during field team operations and releases. High volume air samplers require a power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Low volume air samplers have an air flow similar to the human breathing rate and the air samples are usually collected for many hour or days.  Air samples are useful in determining the resuspension rate of ground contamination. Low volume air samplers can run with a battery.  Low volume samplers may operate with a particulate filter alone or in combination with a charcoal or silver zeolite cartridge.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313512D1-7FCF-4D4A-9A80-82BA0B074ACF}" type="slidenum">
              <a:rPr lang="en-US" smtClean="0"/>
              <a:t>32</a:t>
            </a:fld>
            <a:endParaRPr lang="en-US" dirty="0"/>
          </a:p>
        </p:txBody>
      </p:sp>
    </p:spTree>
    <p:extLst>
      <p:ext uri="{BB962C8B-B14F-4D97-AF65-F5344CB8AC3E}">
        <p14:creationId xmlns:p14="http://schemas.microsoft.com/office/powerpoint/2010/main" val="1491871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Monitoring Division uses the Ludlum 3030P to count operational swipes.  The Fly Away Lab (which is part of the Laboratory</a:t>
            </a:r>
            <a:r>
              <a:rPr lang="en-US" baseline="0" dirty="0" smtClean="0"/>
              <a:t> Analysis Division) uses the </a:t>
            </a:r>
            <a:r>
              <a:rPr lang="en-US" baseline="0" dirty="0" err="1" smtClean="0"/>
              <a:t>iSOLO</a:t>
            </a:r>
            <a:r>
              <a:rPr lang="en-US" baseline="0" dirty="0" smtClean="0"/>
              <a:t> for counting swipes or air filters.  The </a:t>
            </a:r>
            <a:r>
              <a:rPr lang="en-US" baseline="0" dirty="0" err="1" smtClean="0"/>
              <a:t>iSOLO</a:t>
            </a:r>
            <a:r>
              <a:rPr lang="en-US" baseline="0" dirty="0" smtClean="0"/>
              <a:t> has a radon discriminator which makes it desirable to count air samples.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33</a:t>
            </a:fld>
            <a:endParaRPr lang="en-US" dirty="0"/>
          </a:p>
        </p:txBody>
      </p:sp>
    </p:spTree>
    <p:extLst>
      <p:ext uri="{BB962C8B-B14F-4D97-AF65-F5344CB8AC3E}">
        <p14:creationId xmlns:p14="http://schemas.microsoft.com/office/powerpoint/2010/main" val="36698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ECAM</a:t>
            </a:r>
            <a:r>
              <a:rPr lang="en-US" baseline="0" dirty="0" smtClean="0"/>
              <a:t> system is composed of 3 pieces of hardware.  First, the ECAM is the environmental continuous air monitor (a low volume air sampler). Second, the EcoGamma is a Geiger Mueller detector which reads out in exposure rate.  The ATS is the computer and telemetry portion of the system which allows the data to be shared with the central database.  The ECAM and EcoGamma may be used together or separately when attached to the ATS, depending on the data needs of the mission.  The ECAMs are typically not brought with the initial deployment of CMRT unless requested.</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34</a:t>
            </a:fld>
            <a:endParaRPr lang="en-US" dirty="0"/>
          </a:p>
        </p:txBody>
      </p:sp>
    </p:spTree>
    <p:extLst>
      <p:ext uri="{BB962C8B-B14F-4D97-AF65-F5344CB8AC3E}">
        <p14:creationId xmlns:p14="http://schemas.microsoft.com/office/powerpoint/2010/main" val="185891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ion chamber is what the division uses to collect extremely accurate exposure rates.  Usually this is what we bring</a:t>
            </a:r>
            <a:r>
              <a:rPr lang="en-US" baseline="0" dirty="0" smtClean="0"/>
              <a:t> to characterize the area AMS is using to calibrate their detectors. </a:t>
            </a:r>
          </a:p>
          <a:p>
            <a:r>
              <a:rPr lang="en-US" baseline="0" dirty="0" smtClean="0"/>
              <a:t>The </a:t>
            </a:r>
            <a:r>
              <a:rPr lang="en-US" baseline="0" dirty="0" err="1" smtClean="0"/>
              <a:t>SpecFIDLER</a:t>
            </a:r>
            <a:r>
              <a:rPr lang="en-US" baseline="0" dirty="0" smtClean="0"/>
              <a:t> is used for detecting alpha emitters via their gamma signatures (mainly for accidents involving plutonium).  The detector is a FIDLER, but the software attached to the detector makes it different than other FIDLERs. </a:t>
            </a:r>
          </a:p>
          <a:p>
            <a:r>
              <a:rPr lang="en-US" baseline="0" dirty="0" smtClean="0"/>
              <a:t>CMRT has a multiple models of portal monitors if necessary.  These are typically not brought with the initial deployment of CMRT unless requested.      </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35</a:t>
            </a:fld>
            <a:endParaRPr lang="en-US" dirty="0"/>
          </a:p>
        </p:txBody>
      </p:sp>
    </p:spTree>
    <p:extLst>
      <p:ext uri="{BB962C8B-B14F-4D97-AF65-F5344CB8AC3E}">
        <p14:creationId xmlns:p14="http://schemas.microsoft.com/office/powerpoint/2010/main" val="826394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will briefly</a:t>
            </a:r>
            <a:r>
              <a:rPr lang="en-US" baseline="0" dirty="0" smtClean="0"/>
              <a:t> discuss two assets which will interact with the Monitoring Division: </a:t>
            </a:r>
            <a:r>
              <a:rPr lang="en-US" dirty="0" smtClean="0"/>
              <a:t>Aerial Measuring</a:t>
            </a:r>
            <a:r>
              <a:rPr lang="en-US" baseline="0" dirty="0" smtClean="0"/>
              <a:t> </a:t>
            </a:r>
            <a:r>
              <a:rPr lang="en-US" dirty="0" smtClean="0"/>
              <a:t>System (AMS) and the Consequence Management Home Team (CMHT).</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36</a:t>
            </a:fld>
            <a:endParaRPr lang="en-US" dirty="0"/>
          </a:p>
        </p:txBody>
      </p:sp>
    </p:spTree>
    <p:extLst>
      <p:ext uri="{BB962C8B-B14F-4D97-AF65-F5344CB8AC3E}">
        <p14:creationId xmlns:p14="http://schemas.microsoft.com/office/powerpoint/2010/main" val="29843344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on AMS, go to: </a:t>
            </a:r>
            <a:r>
              <a:rPr lang="en-US" dirty="0" smtClean="0">
                <a:hlinkClick r:id="rId3"/>
              </a:rPr>
              <a:t>https://www.energy.gov/nnsa/aerial-measuring-system-ams</a:t>
            </a:r>
            <a:endParaRPr lang="en-US" dirty="0" smtClean="0"/>
          </a:p>
          <a:p>
            <a:r>
              <a:rPr lang="en-US" dirty="0" smtClean="0"/>
              <a:t>AMS is</a:t>
            </a:r>
            <a:r>
              <a:rPr lang="en-US" baseline="0" dirty="0" smtClean="0"/>
              <a:t> part of the Monitoring Division when CMRT/FRMAC is activated.  As such, AMS Mission Managers receive objectives and directions from the Monitoring Manager.  Typically, AMS would be part of the Air Operations Group (if established) within the ICS command structure.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37</a:t>
            </a:fld>
            <a:endParaRPr lang="en-US" dirty="0"/>
          </a:p>
        </p:txBody>
      </p:sp>
    </p:spTree>
    <p:extLst>
      <p:ext uri="{BB962C8B-B14F-4D97-AF65-F5344CB8AC3E}">
        <p14:creationId xmlns:p14="http://schemas.microsoft.com/office/powerpoint/2010/main" val="3473089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AMS</a:t>
            </a:r>
            <a:r>
              <a:rPr lang="en-US" baseline="0" dirty="0" smtClean="0"/>
              <a:t> fixed wing aircraft is deployed initially to perform surveys. Fixed wings perform large area surveys.  Helicopters can fly at a lower altitude and at a slower speed to perform a more comprehensive survey of a particular area.  The AMS Mission Manager works with the FRMAC Monitoring Manager to coordinate flights to collect data that will meet Incident Command’s objectives.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38</a:t>
            </a:fld>
            <a:endParaRPr lang="en-US" dirty="0"/>
          </a:p>
        </p:txBody>
      </p:sp>
    </p:spTree>
    <p:extLst>
      <p:ext uri="{BB962C8B-B14F-4D97-AF65-F5344CB8AC3E}">
        <p14:creationId xmlns:p14="http://schemas.microsoft.com/office/powerpoint/2010/main" val="744904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CMHT is usually the first consequence management asset to be activated.</a:t>
            </a:r>
            <a:r>
              <a:rPr lang="en-US" baseline="0" dirty="0" smtClean="0"/>
              <a:t>  </a:t>
            </a:r>
            <a:r>
              <a:rPr lang="en-US" dirty="0" smtClean="0"/>
              <a:t>CMHT on call personnel are composed of </a:t>
            </a:r>
            <a:r>
              <a:rPr lang="en-US" baseline="0" dirty="0" smtClean="0"/>
              <a:t>scientists from the Remote Sensing Lab-Nellis, Sandia National Laboratory, and the National Atmospheric Release and Advisory Center (located at Lawrence Livermore National Laboratory).  This group can expand and include scientists from other national laboratories such as: Pacific Northwest, Los Alamos, Argonne, and Brookhaven.  AMS also has a home team component to their operations.  Whenever CMRT is activated, CMHT will support.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39</a:t>
            </a:fld>
            <a:endParaRPr lang="en-US" dirty="0"/>
          </a:p>
        </p:txBody>
      </p:sp>
    </p:spTree>
    <p:extLst>
      <p:ext uri="{BB962C8B-B14F-4D97-AF65-F5344CB8AC3E}">
        <p14:creationId xmlns:p14="http://schemas.microsoft.com/office/powerpoint/2010/main" val="203290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FRMAC is initially established on scene by DOE to provide an operational framework for coordinating and managing all federal offsite radiological monitoring and assessment activities.</a:t>
            </a:r>
            <a:r>
              <a:rPr lang="en-US" sz="2800" baseline="0" dirty="0" smtClean="0"/>
              <a:t>  FRMAC’s objective is to provide the state/locals a single, coordinated answer (meaning that each responding government agency will not provide it’s own data and interpretations).   </a:t>
            </a:r>
            <a:endParaRPr lang="en-US" sz="2800" dirty="0" smtClean="0"/>
          </a:p>
          <a:p>
            <a:endParaRPr lang="en-US" sz="2800" dirty="0" smtClean="0"/>
          </a:p>
          <a:p>
            <a:r>
              <a:rPr lang="en-US" sz="2800" dirty="0" smtClean="0"/>
              <a:t>FRMAC’s mission statement:  Provide timely, high-quality predictions, measurements, analyses, and assessments to promote efficient and effective emergency response for the protection of the public from the consequences of nuclear or radiological incidents.</a:t>
            </a:r>
          </a:p>
          <a:p>
            <a:endParaRPr lang="en-US" sz="2800" dirty="0" smtClean="0"/>
          </a:p>
          <a:p>
            <a:r>
              <a:rPr lang="en-US" sz="2800" dirty="0" smtClean="0"/>
              <a:t>For a more information on</a:t>
            </a:r>
            <a:r>
              <a:rPr lang="en-US" sz="2800" baseline="0" dirty="0" smtClean="0"/>
              <a:t> FRMAC</a:t>
            </a:r>
            <a:r>
              <a:rPr lang="en-US" sz="2800" dirty="0" smtClean="0"/>
              <a:t>: </a:t>
            </a:r>
          </a:p>
          <a:p>
            <a:pPr lvl="1"/>
            <a:r>
              <a:rPr lang="en-US" sz="2400" dirty="0" smtClean="0"/>
              <a:t>Check the website: </a:t>
            </a:r>
            <a:r>
              <a:rPr lang="en-US" sz="2400" dirty="0" smtClean="0">
                <a:hlinkClick r:id="rId3"/>
              </a:rPr>
              <a:t>https://www.nnss.gov/pages/programs/FRMAC/FRMAC.html</a:t>
            </a:r>
            <a:r>
              <a:rPr lang="en-US" sz="2400" dirty="0" smtClean="0"/>
              <a:t>  or</a:t>
            </a:r>
          </a:p>
          <a:p>
            <a:pPr lvl="1"/>
            <a:r>
              <a:rPr lang="en-US" sz="2400" dirty="0" smtClean="0"/>
              <a:t>refer to the FRMAC-101 training (a</a:t>
            </a:r>
            <a:r>
              <a:rPr lang="en-US" dirty="0" smtClean="0"/>
              <a:t>s of April 2020, FRMAC-101 is under</a:t>
            </a:r>
            <a:r>
              <a:rPr lang="en-US" baseline="0" dirty="0" smtClean="0"/>
              <a:t> development). </a:t>
            </a:r>
            <a:endParaRPr lang="en-US" dirty="0" smtClean="0"/>
          </a:p>
        </p:txBody>
      </p:sp>
      <p:sp>
        <p:nvSpPr>
          <p:cNvPr id="4" name="Slide Number Placeholder 3"/>
          <p:cNvSpPr>
            <a:spLocks noGrp="1"/>
          </p:cNvSpPr>
          <p:nvPr>
            <p:ph type="sldNum" sz="quarter" idx="10"/>
          </p:nvPr>
        </p:nvSpPr>
        <p:spPr/>
        <p:txBody>
          <a:bodyPr/>
          <a:lstStyle/>
          <a:p>
            <a:fld id="{313512D1-7FCF-4D4A-9A80-82BA0B074ACF}" type="slidenum">
              <a:rPr lang="en-US" smtClean="0"/>
              <a:t>4</a:t>
            </a:fld>
            <a:endParaRPr lang="en-US" dirty="0"/>
          </a:p>
        </p:txBody>
      </p:sp>
    </p:spTree>
    <p:extLst>
      <p:ext uri="{BB962C8B-B14F-4D97-AF65-F5344CB8AC3E}">
        <p14:creationId xmlns:p14="http://schemas.microsoft.com/office/powerpoint/2010/main" val="2830599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CMHT can assist in planning</a:t>
            </a:r>
            <a:r>
              <a:rPr lang="en-US" baseline="0" dirty="0" smtClean="0"/>
              <a:t> for Monitoring Division operations and for responder safety.  CMHT could assist by providing the Monitoring Division with </a:t>
            </a:r>
            <a:r>
              <a:rPr lang="en-US" baseline="0" dirty="0" err="1" smtClean="0"/>
              <a:t>kmz</a:t>
            </a:r>
            <a:r>
              <a:rPr lang="en-US" baseline="0" dirty="0" smtClean="0"/>
              <a:t> files of worker protection areas, projected dose rates, stay times, or other layers for situational awareness.  These </a:t>
            </a:r>
            <a:r>
              <a:rPr lang="en-US" baseline="0" dirty="0" err="1" smtClean="0"/>
              <a:t>kmz</a:t>
            </a:r>
            <a:r>
              <a:rPr lang="en-US" baseline="0" dirty="0" smtClean="0"/>
              <a:t> files could then be used in planning meetings to guide in operations and develop field team instructions.  A common CMHT task is to assist in data review and approval.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40</a:t>
            </a:fld>
            <a:endParaRPr lang="en-US" dirty="0"/>
          </a:p>
        </p:txBody>
      </p:sp>
    </p:spTree>
    <p:extLst>
      <p:ext uri="{BB962C8B-B14F-4D97-AF65-F5344CB8AC3E}">
        <p14:creationId xmlns:p14="http://schemas.microsoft.com/office/powerpoint/2010/main" val="2586263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41</a:t>
            </a:fld>
            <a:endParaRPr lang="en-US" dirty="0"/>
          </a:p>
        </p:txBody>
      </p:sp>
    </p:spTree>
    <p:extLst>
      <p:ext uri="{BB962C8B-B14F-4D97-AF65-F5344CB8AC3E}">
        <p14:creationId xmlns:p14="http://schemas.microsoft.com/office/powerpoint/2010/main" val="1118588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FRMAC Monitoring and Sampling Working group worked with the Assessment and health and Safety Working groups to craft default field team guidance.  Default guidance can be used for first couple of shifts until more specific objectives are given to CMRT/FRMAC.   The default guidance is documented in the FRMAC Monitoring and Sampling Manual, Volume I (2019).  AMS will deploy and perform initial flights to determine the size/extent of the deposition.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42</a:t>
            </a:fld>
            <a:endParaRPr lang="en-US" dirty="0"/>
          </a:p>
        </p:txBody>
      </p:sp>
    </p:spTree>
    <p:extLst>
      <p:ext uri="{BB962C8B-B14F-4D97-AF65-F5344CB8AC3E}">
        <p14:creationId xmlns:p14="http://schemas.microsoft.com/office/powerpoint/2010/main" val="445309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a:t>
            </a:r>
            <a:r>
              <a:rPr lang="en-US" baseline="0" dirty="0" smtClean="0"/>
              <a:t> Incident Command Structure and planning circles are established, then this is the ideal workflow.  The Monitoring Manager is involved in the creation of the Execution plan and ICS-204FRMAC forms.  The ICS-204FRMAC forms are the field team instructions.  A new ICS-204FRMAC form will be generated for each team by the start of the shift.  The ICS-204FRMAC forms are written to collect data that will satisfy mission objectives established by Incident Command.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43</a:t>
            </a:fld>
            <a:endParaRPr lang="en-US" dirty="0"/>
          </a:p>
        </p:txBody>
      </p:sp>
    </p:spTree>
    <p:extLst>
      <p:ext uri="{BB962C8B-B14F-4D97-AF65-F5344CB8AC3E}">
        <p14:creationId xmlns:p14="http://schemas.microsoft.com/office/powerpoint/2010/main" val="2109594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the ICS-204FRMAC forms are written to collect data that will satisfy mission objectives established by Incident Command, they should be followed as closely as possible.  If deviations are needed, field teams are to communicate with the Field Team Supervisors.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44</a:t>
            </a:fld>
            <a:endParaRPr lang="en-US" dirty="0"/>
          </a:p>
        </p:txBody>
      </p:sp>
    </p:spTree>
    <p:extLst>
      <p:ext uri="{BB962C8B-B14F-4D97-AF65-F5344CB8AC3E}">
        <p14:creationId xmlns:p14="http://schemas.microsoft.com/office/powerpoint/2010/main" val="2668745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Monitoring Manager will provide the AMS Mission Manager with a</a:t>
            </a:r>
            <a:r>
              <a:rPr lang="en-US" baseline="0" dirty="0" smtClean="0"/>
              <a:t> general plan on where flights should occur and the objective of the flight.  The AMS Mission Manager will then plan the details of the flights and coordinate the flights.  If there is an Air Operations Branch established, AMS will need to coordinate with the branch and also the Monitoring Manager.  The exact way to coordinate flight planning and operations will need to be worked out during the event.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45</a:t>
            </a:fld>
            <a:endParaRPr lang="en-US" dirty="0"/>
          </a:p>
        </p:txBody>
      </p:sp>
    </p:spTree>
    <p:extLst>
      <p:ext uri="{BB962C8B-B14F-4D97-AF65-F5344CB8AC3E}">
        <p14:creationId xmlns:p14="http://schemas.microsoft.com/office/powerpoint/2010/main" val="1010920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the Monitoring</a:t>
            </a:r>
            <a:r>
              <a:rPr lang="en-US" baseline="0" dirty="0" smtClean="0"/>
              <a:t> Division works closely with the Operations Section in Incident Command, it has adopted the use of ICS forms to help coordinate our assets effectively and cut down on frivolous paperwork.  This slide lists a couple of the more frequently used ICS forms.  </a:t>
            </a:r>
            <a:r>
              <a:rPr lang="en-US" dirty="0" smtClean="0"/>
              <a:t>The ICS-204FRMAC and ICS-234 are found in the FRMAC Monitoring</a:t>
            </a:r>
            <a:r>
              <a:rPr lang="en-US" baseline="0" dirty="0" smtClean="0"/>
              <a:t> Manual (because they are more custom forms), whereas the other ICS forms can be found using a google search.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46</a:t>
            </a:fld>
            <a:endParaRPr lang="en-US" dirty="0"/>
          </a:p>
        </p:txBody>
      </p:sp>
    </p:spTree>
    <p:extLst>
      <p:ext uri="{BB962C8B-B14F-4D97-AF65-F5344CB8AC3E}">
        <p14:creationId xmlns:p14="http://schemas.microsoft.com/office/powerpoint/2010/main" val="3554063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47</a:t>
            </a:fld>
            <a:endParaRPr lang="en-US" dirty="0"/>
          </a:p>
        </p:txBody>
      </p:sp>
    </p:spTree>
    <p:extLst>
      <p:ext uri="{BB962C8B-B14F-4D97-AF65-F5344CB8AC3E}">
        <p14:creationId xmlns:p14="http://schemas.microsoft.com/office/powerpoint/2010/main" val="934507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Monitoring Division will interact with a very diverse group of people; from the general public to very technical to incident command. We should always be professional and courteous in our interactions.  The contact information for a Public Information Officer will be provided so the public may be directed to the proper source of information.   </a:t>
            </a:r>
          </a:p>
        </p:txBody>
      </p:sp>
      <p:sp>
        <p:nvSpPr>
          <p:cNvPr id="4" name="Slide Number Placeholder 3"/>
          <p:cNvSpPr>
            <a:spLocks noGrp="1"/>
          </p:cNvSpPr>
          <p:nvPr>
            <p:ph type="sldNum" sz="quarter" idx="10"/>
          </p:nvPr>
        </p:nvSpPr>
        <p:spPr/>
        <p:txBody>
          <a:bodyPr/>
          <a:lstStyle/>
          <a:p>
            <a:fld id="{313512D1-7FCF-4D4A-9A80-82BA0B074ACF}" type="slidenum">
              <a:rPr lang="en-US" smtClean="0"/>
              <a:t>48</a:t>
            </a:fld>
            <a:endParaRPr lang="en-US" dirty="0"/>
          </a:p>
        </p:txBody>
      </p:sp>
    </p:spTree>
    <p:extLst>
      <p:ext uri="{BB962C8B-B14F-4D97-AF65-F5344CB8AC3E}">
        <p14:creationId xmlns:p14="http://schemas.microsoft.com/office/powerpoint/2010/main" val="580781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49</a:t>
            </a:fld>
            <a:endParaRPr lang="en-US" dirty="0"/>
          </a:p>
        </p:txBody>
      </p:sp>
    </p:spTree>
    <p:extLst>
      <p:ext uri="{BB962C8B-B14F-4D97-AF65-F5344CB8AC3E}">
        <p14:creationId xmlns:p14="http://schemas.microsoft.com/office/powerpoint/2010/main" val="395494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is a DOE/NNSA</a:t>
            </a:r>
            <a:r>
              <a:rPr lang="en-US" baseline="0" dirty="0" smtClean="0"/>
              <a:t> radiological response asset. CMRT may be activated to respond to incidents throughout the USA and possibly foreign countries.  When CMRT is activated, it does not mean that a FRMAC was activated.  A FRMAC is established only when there are multiple government agencies responding to the emergency and have agreed to establish a FRMAC.  For the Monitoring Division, all the duty positions are the same whether it is a deployed CMRT or FRMAC.  CMRT’s Monitoring Division staffing relies on volunteers from the Nevada National Security Site.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a:t>
            </a:fld>
            <a:endParaRPr lang="en-US" dirty="0"/>
          </a:p>
        </p:txBody>
      </p:sp>
    </p:spTree>
    <p:extLst>
      <p:ext uri="{BB962C8B-B14F-4D97-AF65-F5344CB8AC3E}">
        <p14:creationId xmlns:p14="http://schemas.microsoft.com/office/powerpoint/2010/main" val="2347251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Radiological/Nuclear Aerial Coordinator (RNAC) is </a:t>
            </a:r>
            <a:r>
              <a:rPr lang="en-US" dirty="0" smtClean="0"/>
              <a:t>part of the air operations group and is responsible for the coordination of </a:t>
            </a:r>
            <a:r>
              <a:rPr lang="en-US" dirty="0" smtClean="0"/>
              <a:t>radiological aerial monitoring.  The</a:t>
            </a:r>
            <a:r>
              <a:rPr lang="en-US" baseline="0" dirty="0" smtClean="0"/>
              <a:t> AMS Mission Manager will coordinate with the RNAC and the FRMAC Monitoring Manager.</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52</a:t>
            </a:fld>
            <a:endParaRPr lang="en-US" dirty="0"/>
          </a:p>
        </p:txBody>
      </p:sp>
    </p:spTree>
    <p:extLst>
      <p:ext uri="{BB962C8B-B14F-4D97-AF65-F5344CB8AC3E}">
        <p14:creationId xmlns:p14="http://schemas.microsoft.com/office/powerpoint/2010/main" val="18715862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53</a:t>
            </a:fld>
            <a:endParaRPr lang="en-US" dirty="0"/>
          </a:p>
        </p:txBody>
      </p:sp>
    </p:spTree>
    <p:extLst>
      <p:ext uri="{BB962C8B-B14F-4D97-AF65-F5344CB8AC3E}">
        <p14:creationId xmlns:p14="http://schemas.microsoft.com/office/powerpoint/2010/main" val="29159256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RSL Portal is where applications like RAMS, CMC, and COSMOS reside. These apps will be discussed</a:t>
            </a:r>
            <a:r>
              <a:rPr lang="en-US" baseline="0" dirty="0" smtClean="0"/>
              <a:t> later.  </a:t>
            </a:r>
          </a:p>
          <a:p>
            <a:r>
              <a:rPr lang="en-US" baseline="0" dirty="0" smtClean="0"/>
              <a:t>Currently, only Field Team Supervisors and Monitoring Managers need SHIRE accounts to access these applications.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55</a:t>
            </a:fld>
            <a:endParaRPr lang="en-US" dirty="0"/>
          </a:p>
        </p:txBody>
      </p:sp>
    </p:spTree>
    <p:extLst>
      <p:ext uri="{BB962C8B-B14F-4D97-AF65-F5344CB8AC3E}">
        <p14:creationId xmlns:p14="http://schemas.microsoft.com/office/powerpoint/2010/main" val="22236938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RAMS will be discontinued and RadResponder will be the main data collection software.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56</a:t>
            </a:fld>
            <a:endParaRPr lang="en-US" dirty="0"/>
          </a:p>
        </p:txBody>
      </p:sp>
    </p:spTree>
    <p:extLst>
      <p:ext uri="{BB962C8B-B14F-4D97-AF65-F5344CB8AC3E}">
        <p14:creationId xmlns:p14="http://schemas.microsoft.com/office/powerpoint/2010/main" val="9250489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RadResponder is a data collection system based on collaboration between Federal Emergency Management Agency (FEMA), Department of Energy (DOE) / National Nuclear Security Administration (NNSA), and the Environmental Protection Agency (EPA), and is provided free of charge to all Federal, state, local, tribal, and territorial response organizations.  There is a website and also an app for iOS, Android, and Microsoft devices. </a:t>
            </a:r>
          </a:p>
          <a:p>
            <a:endParaRPr lang="en-US" dirty="0" smtClean="0"/>
          </a:p>
          <a:p>
            <a:r>
              <a:rPr lang="en-US" dirty="0" smtClean="0"/>
              <a:t>You may have to log</a:t>
            </a:r>
            <a:r>
              <a:rPr lang="en-US" baseline="0" dirty="0" smtClean="0"/>
              <a:t> into the RadResponder app on the tablet.  Download the app on your phone and check it out before you have to use it for real.  When you sign up for an account: </a:t>
            </a:r>
          </a:p>
          <a:p>
            <a:pPr marL="628650" lvl="1" indent="-171450">
              <a:buFont typeface="Arial" panose="020B0604020202020204" pitchFamily="34" charset="0"/>
              <a:buChar char="•"/>
            </a:pPr>
            <a:r>
              <a:rPr lang="en-US" baseline="0" dirty="0" smtClean="0"/>
              <a:t>In the “Reason for Request” section, type “Member of the FRMAC Monitoring Division”</a:t>
            </a:r>
          </a:p>
          <a:p>
            <a:pPr marL="628650" lvl="1" indent="-171450">
              <a:buFont typeface="Arial" panose="020B0604020202020204" pitchFamily="34" charset="0"/>
              <a:buChar char="•"/>
            </a:pPr>
            <a:r>
              <a:rPr lang="en-US" baseline="0" dirty="0" smtClean="0"/>
              <a:t>Select “Join Existing Organization”</a:t>
            </a:r>
          </a:p>
          <a:p>
            <a:pPr marL="628650" lvl="1" indent="-171450">
              <a:buFont typeface="Arial" panose="020B0604020202020204" pitchFamily="34" charset="0"/>
              <a:buChar char="•"/>
            </a:pPr>
            <a:r>
              <a:rPr lang="en-US" baseline="0" dirty="0" smtClean="0"/>
              <a:t>Select “DOE FRMAC” as the existing organization.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57</a:t>
            </a:fld>
            <a:endParaRPr lang="en-US" dirty="0"/>
          </a:p>
        </p:txBody>
      </p:sp>
    </p:spTree>
    <p:extLst>
      <p:ext uri="{BB962C8B-B14F-4D97-AF65-F5344CB8AC3E}">
        <p14:creationId xmlns:p14="http://schemas.microsoft.com/office/powerpoint/2010/main" val="15659208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AVID is used by</a:t>
            </a:r>
            <a:r>
              <a:rPr lang="en-US" baseline="0" dirty="0" smtClean="0"/>
              <a:t> other DOE/NNSA emergency response assets to view and analyze mobile data.  Currently, CMRT does not use AVID, but hopes to be able to incorporate data with it in the future.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58</a:t>
            </a:fld>
            <a:endParaRPr lang="en-US" dirty="0"/>
          </a:p>
        </p:txBody>
      </p:sp>
    </p:spTree>
    <p:extLst>
      <p:ext uri="{BB962C8B-B14F-4D97-AF65-F5344CB8AC3E}">
        <p14:creationId xmlns:p14="http://schemas.microsoft.com/office/powerpoint/2010/main" val="2693950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CMWeb is hosted by Lawrence Livermore National Lab. </a:t>
            </a:r>
            <a:r>
              <a:rPr lang="en-US" baseline="0" dirty="0" smtClean="0"/>
              <a:t> This system is typically used to share final data products with the states/locals.  Monitoring Managers may need to upload documents to this system. AMS may download the latest NARAC plume projections for planning purposes.  Data analysts may need to upload/share data or maps through CMWeb as well.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59</a:t>
            </a:fld>
            <a:endParaRPr lang="en-US" dirty="0"/>
          </a:p>
        </p:txBody>
      </p:sp>
    </p:spTree>
    <p:extLst>
      <p:ext uri="{BB962C8B-B14F-4D97-AF65-F5344CB8AC3E}">
        <p14:creationId xmlns:p14="http://schemas.microsoft.com/office/powerpoint/2010/main" val="35006819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COSMOS was developed by Sandia National Lab. </a:t>
            </a:r>
            <a:r>
              <a:rPr lang="en-US" baseline="0" dirty="0" smtClean="0"/>
              <a:t>COSMOS</a:t>
            </a:r>
            <a:r>
              <a:rPr lang="en-US" dirty="0" smtClean="0"/>
              <a:t> is heavily used by FRMAC management to track the progress of certain high level tasks and requests for information.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60</a:t>
            </a:fld>
            <a:endParaRPr lang="en-US" dirty="0"/>
          </a:p>
        </p:txBody>
      </p:sp>
    </p:spTree>
    <p:extLst>
      <p:ext uri="{BB962C8B-B14F-4D97-AF65-F5344CB8AC3E}">
        <p14:creationId xmlns:p14="http://schemas.microsoft.com/office/powerpoint/2010/main" val="3275884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CMC was developed by RSL specifically for the</a:t>
            </a:r>
            <a:r>
              <a:rPr lang="en-US" baseline="0" dirty="0" smtClean="0"/>
              <a:t> FRMAC/CMRT Monitoring Division</a:t>
            </a:r>
            <a:r>
              <a:rPr lang="en-US" dirty="0" smtClean="0"/>
              <a:t>. </a:t>
            </a:r>
            <a:r>
              <a:rPr lang="en-US" baseline="0" dirty="0" smtClean="0"/>
              <a:t> CMC is used to create field team routes and instructions.  CMC is a tool used by Monitoring Managers and Field Team Supervisors to communicate with field teams and to track their progress.     </a:t>
            </a:r>
            <a:r>
              <a:rPr lang="en-US" dirty="0" smtClean="0"/>
              <a: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61</a:t>
            </a:fld>
            <a:endParaRPr lang="en-US" dirty="0"/>
          </a:p>
        </p:txBody>
      </p:sp>
    </p:spTree>
    <p:extLst>
      <p:ext uri="{BB962C8B-B14F-4D97-AF65-F5344CB8AC3E}">
        <p14:creationId xmlns:p14="http://schemas.microsoft.com/office/powerpoint/2010/main" val="2374971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a:t>
            </a:r>
            <a:r>
              <a:rPr lang="en-US" baseline="0" dirty="0" smtClean="0"/>
              <a:t> with the MPCD, the DFM tablet is a way for field teams to telemeter data to the RAMS or RadResponder database. </a:t>
            </a:r>
            <a:r>
              <a:rPr lang="en-US" dirty="0" smtClean="0"/>
              <a:t>This allows for data to be reviewed</a:t>
            </a:r>
            <a:r>
              <a:rPr lang="en-US" baseline="0" dirty="0" smtClean="0"/>
              <a:t> and analyzed </a:t>
            </a:r>
            <a:r>
              <a:rPr lang="en-US" dirty="0" smtClean="0"/>
              <a:t>quickly.</a:t>
            </a:r>
            <a:r>
              <a:rPr lang="en-US" baseline="0" dirty="0" smtClean="0"/>
              <a:t>  If the telemetering does not work in the field, the tablet buffers the data until a solid connection is made to download the data to the database.   </a:t>
            </a:r>
            <a:r>
              <a:rPr lang="en-US" dirty="0" smtClean="0"/>
              <a:t>Field Monitoring Specialists will receive training on how to use the tablet in MS-200 “Field Monitoring Specialist Training – Introduction.”  </a:t>
            </a:r>
          </a:p>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62</a:t>
            </a:fld>
            <a:endParaRPr lang="en-US" dirty="0"/>
          </a:p>
        </p:txBody>
      </p:sp>
    </p:spTree>
    <p:extLst>
      <p:ext uri="{BB962C8B-B14F-4D97-AF65-F5344CB8AC3E}">
        <p14:creationId xmlns:p14="http://schemas.microsoft.com/office/powerpoint/2010/main" val="164652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CMRT will be activated for accidents/incidents</a:t>
            </a:r>
            <a:r>
              <a:rPr lang="en-US" baseline="0" dirty="0" smtClean="0"/>
              <a:t> that exceed the state/local capacities. The Monitoring Division typically deploys with 1 Monitoring Manager, 2 Field Team Supervisors, and 10 Field Monitoring Specialists.  If the accident can be detected by AMS aircraft, they will deploy independently from CMRT.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a:t>
            </a:fld>
            <a:endParaRPr lang="en-US" dirty="0"/>
          </a:p>
        </p:txBody>
      </p:sp>
    </p:spTree>
    <p:extLst>
      <p:ext uri="{BB962C8B-B14F-4D97-AF65-F5344CB8AC3E}">
        <p14:creationId xmlns:p14="http://schemas.microsoft.com/office/powerpoint/2010/main" val="259379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63</a:t>
            </a:fld>
            <a:endParaRPr lang="en-US" dirty="0"/>
          </a:p>
        </p:txBody>
      </p:sp>
    </p:spTree>
    <p:extLst>
      <p:ext uri="{BB962C8B-B14F-4D97-AF65-F5344CB8AC3E}">
        <p14:creationId xmlns:p14="http://schemas.microsoft.com/office/powerpoint/2010/main" val="2727727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couple thoughts</a:t>
            </a:r>
            <a:r>
              <a:rPr lang="en-US" baseline="0" dirty="0" smtClean="0"/>
              <a:t> from the current FRMAC Monitoring and Sampling Working Group Chair.  First off, we want everyone to be safe.  Your health and safety is always worth more than a sample of measurement.  Watch out for each other.  The Monitoring Division is a team with many moving parts.  Be respectful to each other, be helpful, and work together.   Do your absolute best while collecting data.  Follow procedures/instructions and review your work.  The data you collect will be used in assessments that have the potential to have dramatic impacts on society (families being relocated, businesses being closed, agriculture being embargoed).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64</a:t>
            </a:fld>
            <a:endParaRPr lang="en-US" dirty="0"/>
          </a:p>
        </p:txBody>
      </p:sp>
    </p:spTree>
    <p:extLst>
      <p:ext uri="{BB962C8B-B14F-4D97-AF65-F5344CB8AC3E}">
        <p14:creationId xmlns:p14="http://schemas.microsoft.com/office/powerpoint/2010/main" val="317687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7</a:t>
            </a:fld>
            <a:endParaRPr lang="en-US" dirty="0"/>
          </a:p>
        </p:txBody>
      </p:sp>
    </p:spTree>
    <p:extLst>
      <p:ext uri="{BB962C8B-B14F-4D97-AF65-F5344CB8AC3E}">
        <p14:creationId xmlns:p14="http://schemas.microsoft.com/office/powerpoint/2010/main" val="277999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it is up to Incident Command on how to organize their responders, where</a:t>
            </a:r>
            <a:r>
              <a:rPr lang="en-US" baseline="0" dirty="0" smtClean="0"/>
              <a:t> exactly in the ICS structure FRMAC would be placed is subjective. Generally, the Monitoring Division is placed under the ICS Operations Section.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8</a:t>
            </a:fld>
            <a:endParaRPr lang="en-US" dirty="0"/>
          </a:p>
        </p:txBody>
      </p:sp>
    </p:spTree>
    <p:extLst>
      <p:ext uri="{BB962C8B-B14F-4D97-AF65-F5344CB8AC3E}">
        <p14:creationId xmlns:p14="http://schemas.microsoft.com/office/powerpoint/2010/main" val="324159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FRMAC and </a:t>
            </a:r>
            <a:r>
              <a:rPr lang="en-US" baseline="0" dirty="0" smtClean="0"/>
              <a:t>C</a:t>
            </a:r>
            <a:r>
              <a:rPr lang="en-US" dirty="0" smtClean="0"/>
              <a:t>MRT have a similar organization</a:t>
            </a:r>
            <a:r>
              <a:rPr lang="en-US" baseline="0" dirty="0" smtClean="0"/>
              <a:t> chart.</a:t>
            </a:r>
            <a:r>
              <a:rPr lang="en-US" dirty="0" smtClean="0"/>
              <a:t> The FRMAC is led by the FRMAC Director and Deputy (federal</a:t>
            </a:r>
            <a:r>
              <a:rPr lang="en-US" baseline="0" dirty="0" smtClean="0"/>
              <a:t> officials). The Technical Team Leader (TTL) is a contractor as well as the rest of the FRMAC positions.  Each FRMAC division is led by a manager.  There is an offsite component of FRMAC which includes the Consequence Management Home Team (including the National Atmospheric Release Advisory Center -NARAC), liaisons, and a DOE Public Information Officer.       </a:t>
            </a:r>
            <a:endParaRPr lang="en-US" dirty="0"/>
          </a:p>
        </p:txBody>
      </p:sp>
      <p:sp>
        <p:nvSpPr>
          <p:cNvPr id="4" name="Slide Number Placeholder 3"/>
          <p:cNvSpPr>
            <a:spLocks noGrp="1"/>
          </p:cNvSpPr>
          <p:nvPr>
            <p:ph type="sldNum" sz="quarter" idx="10"/>
          </p:nvPr>
        </p:nvSpPr>
        <p:spPr/>
        <p:txBody>
          <a:bodyPr/>
          <a:lstStyle/>
          <a:p>
            <a:fld id="{313512D1-7FCF-4D4A-9A80-82BA0B074ACF}" type="slidenum">
              <a:rPr lang="en-US" smtClean="0"/>
              <a:t>9</a:t>
            </a:fld>
            <a:endParaRPr lang="en-US" dirty="0"/>
          </a:p>
        </p:txBody>
      </p:sp>
    </p:spTree>
    <p:extLst>
      <p:ext uri="{BB962C8B-B14F-4D97-AF65-F5344CB8AC3E}">
        <p14:creationId xmlns:p14="http://schemas.microsoft.com/office/powerpoint/2010/main" val="31780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137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20393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4232786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83163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16679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81999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295992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01302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40095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191862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70A415-0BCD-43C7-B681-4AEFB521C888}" type="datetimeFigureOut">
              <a:rPr lang="en-US" smtClean="0"/>
              <a:t>10/21/2020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901C0-98D9-49EE-8B72-C230374529ED}" type="slidenum">
              <a:rPr lang="en-US" smtClean="0"/>
              <a:t>‹#›</a:t>
            </a:fld>
            <a:endParaRPr lang="en-US" dirty="0"/>
          </a:p>
        </p:txBody>
      </p:sp>
    </p:spTree>
    <p:extLst>
      <p:ext uri="{BB962C8B-B14F-4D97-AF65-F5344CB8AC3E}">
        <p14:creationId xmlns:p14="http://schemas.microsoft.com/office/powerpoint/2010/main" val="3415729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0A415-0BCD-43C7-B681-4AEFB521C888}" type="datetimeFigureOut">
              <a:rPr lang="en-US" smtClean="0"/>
              <a:t>10/21/2020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901C0-98D9-49EE-8B72-C230374529ED}" type="slidenum">
              <a:rPr lang="en-US" smtClean="0"/>
              <a:t>‹#›</a:t>
            </a:fld>
            <a:endParaRPr lang="en-US" dirty="0"/>
          </a:p>
        </p:txBody>
      </p:sp>
    </p:spTree>
    <p:extLst>
      <p:ext uri="{BB962C8B-B14F-4D97-AF65-F5344CB8AC3E}">
        <p14:creationId xmlns:p14="http://schemas.microsoft.com/office/powerpoint/2010/main" val="42642859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nss.gov/pages/programs/FRMAC/FRMAC.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nss.gov/pages/programs/FRMAC/FRMAC_DocumentsManual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login.microsoftonline.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radresponder.ne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cmweb.llnl.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login.microsoftonline.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slportal.doerer.u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gwinjs@nv.doe.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300" y="439451"/>
            <a:ext cx="7391400" cy="1470025"/>
          </a:xfrm>
        </p:spPr>
        <p:txBody>
          <a:bodyPr/>
          <a:lstStyle/>
          <a:p>
            <a:r>
              <a:rPr lang="en-US" dirty="0" smtClean="0">
                <a:solidFill>
                  <a:schemeClr val="bg1"/>
                </a:solidFill>
              </a:rPr>
              <a:t>Introduction to the FRMAC Monitoring Division</a:t>
            </a:r>
            <a:endParaRPr lang="en-US" dirty="0">
              <a:solidFill>
                <a:schemeClr val="bg1"/>
              </a:solidFill>
            </a:endParaRPr>
          </a:p>
        </p:txBody>
      </p:sp>
      <p:sp>
        <p:nvSpPr>
          <p:cNvPr id="3" name="Subtitle 2"/>
          <p:cNvSpPr>
            <a:spLocks noGrp="1"/>
          </p:cNvSpPr>
          <p:nvPr>
            <p:ph type="subTitle" idx="1"/>
          </p:nvPr>
        </p:nvSpPr>
        <p:spPr>
          <a:xfrm>
            <a:off x="1371600" y="4724400"/>
            <a:ext cx="6400800" cy="1752600"/>
          </a:xfrm>
        </p:spPr>
        <p:txBody>
          <a:bodyPr/>
          <a:lstStyle/>
          <a:p>
            <a:r>
              <a:rPr lang="en-US" dirty="0" smtClean="0">
                <a:solidFill>
                  <a:schemeClr val="bg1"/>
                </a:solidFill>
              </a:rPr>
              <a:t>MS-100</a:t>
            </a:r>
            <a:endParaRPr lang="en-US" dirty="0">
              <a:solidFill>
                <a:schemeClr val="bg1"/>
              </a:solidFill>
            </a:endParaRPr>
          </a:p>
          <a:p>
            <a:r>
              <a:rPr lang="en-US" dirty="0">
                <a:solidFill>
                  <a:schemeClr val="bg1"/>
                </a:solidFill>
              </a:rPr>
              <a:t>FRMAC Monitoring Division Training </a:t>
            </a:r>
          </a:p>
          <a:p>
            <a:r>
              <a:rPr lang="en-US" dirty="0" smtClean="0">
                <a:solidFill>
                  <a:schemeClr val="bg1"/>
                </a:solidFill>
              </a:rPr>
              <a:t>March 2020</a:t>
            </a:r>
            <a:endParaRPr lang="en-US" dirty="0">
              <a:solidFill>
                <a:schemeClr val="bg1"/>
              </a:solidFill>
            </a:endParaRPr>
          </a:p>
        </p:txBody>
      </p:sp>
      <p:pic>
        <p:nvPicPr>
          <p:cNvPr id="4" name="Picture 3"/>
          <p:cNvPicPr>
            <a:picLocks noChangeAspect="1"/>
          </p:cNvPicPr>
          <p:nvPr/>
        </p:nvPicPr>
        <p:blipFill>
          <a:blip r:embed="rId3"/>
          <a:stretch>
            <a:fillRect/>
          </a:stretch>
        </p:blipFill>
        <p:spPr>
          <a:xfrm>
            <a:off x="3236262" y="1981200"/>
            <a:ext cx="2671476" cy="2671476"/>
          </a:xfrm>
          <a:prstGeom prst="rect">
            <a:avLst/>
          </a:prstGeom>
        </p:spPr>
      </p:pic>
    </p:spTree>
    <p:extLst>
      <p:ext uri="{BB962C8B-B14F-4D97-AF65-F5344CB8AC3E}">
        <p14:creationId xmlns:p14="http://schemas.microsoft.com/office/powerpoint/2010/main" val="4263991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Organization Charts</a:t>
            </a:r>
            <a:br>
              <a:rPr lang="en-US" dirty="0" smtClean="0"/>
            </a:br>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1905547235"/>
              </p:ext>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6553200" y="13716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7" name="Rounded Rectangle 8"/>
            <p:cNvSpPr>
              <a:spLocks noChangeArrowheads="1"/>
            </p:cNvSpPr>
            <p:nvPr/>
          </p:nvSpPr>
          <p:spPr bwMode="auto">
            <a:xfrm>
              <a:off x="6854565" y="2582706"/>
              <a:ext cx="304800" cy="304800"/>
            </a:xfrm>
            <a:prstGeom prst="roundRect">
              <a:avLst>
                <a:gd name="adj" fmla="val 16667"/>
              </a:avLst>
            </a:prstGeom>
            <a:solidFill>
              <a:schemeClr val="accent2"/>
            </a:solidFill>
            <a:ln w="12700" algn="ctr">
              <a:solidFill>
                <a:schemeClr val="tx1"/>
              </a:solidFill>
              <a:round/>
              <a:headEnd/>
              <a:tailEnd/>
            </a:ln>
          </p:spPr>
          <p:txBody>
            <a:bodyPr/>
            <a:lstStyle/>
            <a:p>
              <a:pPr eaLnBrk="0" hangingPunct="0"/>
              <a:endParaRPr lang="en-US"/>
            </a:p>
          </p:txBody>
        </p:sp>
        <p:sp>
          <p:nvSpPr>
            <p:cNvPr id="8" name="Rounded Rectangle 9"/>
            <p:cNvSpPr>
              <a:spLocks noChangeArrowheads="1"/>
            </p:cNvSpPr>
            <p:nvPr/>
          </p:nvSpPr>
          <p:spPr bwMode="auto">
            <a:xfrm>
              <a:off x="6854565" y="3276600"/>
              <a:ext cx="304800" cy="304800"/>
            </a:xfrm>
            <a:prstGeom prst="roundRect">
              <a:avLst>
                <a:gd name="adj" fmla="val 16667"/>
              </a:avLst>
            </a:prstGeom>
            <a:solidFill>
              <a:srgbClr val="00B050"/>
            </a:solidFill>
            <a:ln w="12700" algn="ctr">
              <a:solidFill>
                <a:schemeClr val="tx1"/>
              </a:solidFill>
              <a:round/>
              <a:headEnd/>
              <a:tailEnd/>
            </a:ln>
          </p:spPr>
          <p:txBody>
            <a:bodyPr/>
            <a:lstStyle/>
            <a:p>
              <a:pPr eaLnBrk="0" hangingPunct="0"/>
              <a:endParaRPr lang="en-US"/>
            </a:p>
          </p:txBody>
        </p:sp>
        <p:sp>
          <p:nvSpPr>
            <p:cNvPr id="9" name="TextBox 8"/>
            <p:cNvSpPr txBox="1"/>
            <p:nvPr/>
          </p:nvSpPr>
          <p:spPr>
            <a:xfrm>
              <a:off x="7308330" y="3304915"/>
              <a:ext cx="1676400" cy="254000"/>
            </a:xfrm>
            <a:prstGeom prst="rect">
              <a:avLst/>
            </a:prstGeom>
            <a:noFill/>
          </p:spPr>
          <p:txBody>
            <a:bodyPr>
              <a:spAutoFit/>
            </a:bodyPr>
            <a:lstStyle/>
            <a:p>
              <a:pPr>
                <a:defRPr/>
              </a:pPr>
              <a:r>
                <a:rPr lang="en-US" sz="1050" b="1" dirty="0" smtClean="0"/>
                <a:t>AMS Staff</a:t>
              </a:r>
              <a:endParaRPr lang="en-US" sz="1050" b="1" dirty="0"/>
            </a:p>
          </p:txBody>
        </p:sp>
        <p:sp>
          <p:nvSpPr>
            <p:cNvPr id="10" name="TextBox 9"/>
            <p:cNvSpPr txBox="1"/>
            <p:nvPr/>
          </p:nvSpPr>
          <p:spPr>
            <a:xfrm>
              <a:off x="7308330" y="2613819"/>
              <a:ext cx="1447800" cy="254000"/>
            </a:xfrm>
            <a:prstGeom prst="rect">
              <a:avLst/>
            </a:prstGeom>
            <a:noFill/>
          </p:spPr>
          <p:txBody>
            <a:bodyPr>
              <a:spAutoFit/>
            </a:bodyPr>
            <a:lstStyle/>
            <a:p>
              <a:pPr>
                <a:defRPr/>
              </a:pPr>
              <a:r>
                <a:rPr lang="en-US" sz="1050" b="1" dirty="0"/>
                <a:t>Monitoring Staff</a:t>
              </a:r>
            </a:p>
          </p:txBody>
        </p:sp>
      </p:grpSp>
    </p:spTree>
    <p:extLst>
      <p:ext uri="{BB962C8B-B14F-4D97-AF65-F5344CB8AC3E}">
        <p14:creationId xmlns:p14="http://schemas.microsoft.com/office/powerpoint/2010/main" val="4264115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&amp; Safety Organization Charts</a:t>
            </a:r>
            <a:br>
              <a:rPr lang="en-US" dirty="0" smtClean="0"/>
            </a:br>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2910402911"/>
              </p:ext>
            </p:extLst>
          </p:nvPr>
        </p:nvGraphicFramePr>
        <p:xfrm>
          <a:off x="76200" y="1143000"/>
          <a:ext cx="7467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5791200" y="1905000"/>
            <a:ext cx="2286000" cy="1524000"/>
            <a:chOff x="6705600" y="2362200"/>
            <a:chExt cx="2286000" cy="1524000"/>
          </a:xfrm>
        </p:grpSpPr>
        <p:sp>
          <p:nvSpPr>
            <p:cNvPr id="6" name="Rounded Rectangle 5"/>
            <p:cNvSpPr/>
            <p:nvPr/>
          </p:nvSpPr>
          <p:spPr bwMode="auto">
            <a:xfrm>
              <a:off x="6705600" y="2362200"/>
              <a:ext cx="2286000" cy="1524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en-US">
                <a:solidFill>
                  <a:schemeClr val="tx1"/>
                </a:solidFill>
                <a:latin typeface="Times New Roman" pitchFamily="18" charset="0"/>
              </a:endParaRPr>
            </a:p>
          </p:txBody>
        </p:sp>
        <p:sp>
          <p:nvSpPr>
            <p:cNvPr id="7" name="Rounded Rectangle 8"/>
            <p:cNvSpPr>
              <a:spLocks noChangeArrowheads="1"/>
            </p:cNvSpPr>
            <p:nvPr/>
          </p:nvSpPr>
          <p:spPr bwMode="auto">
            <a:xfrm>
              <a:off x="6858000" y="3183884"/>
              <a:ext cx="304800" cy="304800"/>
            </a:xfrm>
            <a:prstGeom prst="roundRect">
              <a:avLst>
                <a:gd name="adj" fmla="val 16667"/>
              </a:avLst>
            </a:prstGeom>
            <a:solidFill>
              <a:schemeClr val="accent2"/>
            </a:solidFill>
            <a:ln w="12700" algn="ctr">
              <a:solidFill>
                <a:schemeClr val="tx1"/>
              </a:solidFill>
              <a:round/>
              <a:headEnd/>
              <a:tailEnd/>
            </a:ln>
          </p:spPr>
          <p:txBody>
            <a:bodyPr/>
            <a:lstStyle/>
            <a:p>
              <a:pPr eaLnBrk="0" hangingPunct="0"/>
              <a:endParaRPr lang="en-US"/>
            </a:p>
          </p:txBody>
        </p:sp>
        <p:sp>
          <p:nvSpPr>
            <p:cNvPr id="8" name="Rounded Rectangle 9"/>
            <p:cNvSpPr>
              <a:spLocks noChangeArrowheads="1"/>
            </p:cNvSpPr>
            <p:nvPr/>
          </p:nvSpPr>
          <p:spPr bwMode="auto">
            <a:xfrm>
              <a:off x="6858000" y="2630357"/>
              <a:ext cx="304800" cy="304800"/>
            </a:xfrm>
            <a:prstGeom prst="roundRect">
              <a:avLst>
                <a:gd name="adj" fmla="val 16667"/>
              </a:avLst>
            </a:prstGeom>
            <a:solidFill>
              <a:srgbClr val="00B050"/>
            </a:solidFill>
            <a:ln w="12700" algn="ctr">
              <a:solidFill>
                <a:schemeClr val="tx1"/>
              </a:solidFill>
              <a:round/>
              <a:headEnd/>
              <a:tailEnd/>
            </a:ln>
          </p:spPr>
          <p:txBody>
            <a:bodyPr/>
            <a:lstStyle/>
            <a:p>
              <a:pPr eaLnBrk="0" hangingPunct="0"/>
              <a:endParaRPr lang="en-US"/>
            </a:p>
          </p:txBody>
        </p:sp>
        <p:sp>
          <p:nvSpPr>
            <p:cNvPr id="9" name="TextBox 8"/>
            <p:cNvSpPr txBox="1"/>
            <p:nvPr/>
          </p:nvSpPr>
          <p:spPr>
            <a:xfrm>
              <a:off x="7162800" y="2641600"/>
              <a:ext cx="1676400" cy="254000"/>
            </a:xfrm>
            <a:prstGeom prst="rect">
              <a:avLst/>
            </a:prstGeom>
            <a:noFill/>
          </p:spPr>
          <p:txBody>
            <a:bodyPr>
              <a:spAutoFit/>
            </a:bodyPr>
            <a:lstStyle/>
            <a:p>
              <a:pPr>
                <a:defRPr/>
              </a:pPr>
              <a:r>
                <a:rPr lang="en-US" sz="1050" b="1" dirty="0"/>
                <a:t>Health and Safety Staff</a:t>
              </a:r>
            </a:p>
          </p:txBody>
        </p:sp>
        <p:sp>
          <p:nvSpPr>
            <p:cNvPr id="10" name="TextBox 9"/>
            <p:cNvSpPr txBox="1"/>
            <p:nvPr/>
          </p:nvSpPr>
          <p:spPr>
            <a:xfrm>
              <a:off x="7152807" y="3209284"/>
              <a:ext cx="1447800" cy="254000"/>
            </a:xfrm>
            <a:prstGeom prst="rect">
              <a:avLst/>
            </a:prstGeom>
            <a:noFill/>
          </p:spPr>
          <p:txBody>
            <a:bodyPr>
              <a:spAutoFit/>
            </a:bodyPr>
            <a:lstStyle/>
            <a:p>
              <a:pPr>
                <a:defRPr/>
              </a:pPr>
              <a:r>
                <a:rPr lang="en-US" sz="1050" b="1" dirty="0"/>
                <a:t>Monitoring Staff</a:t>
              </a:r>
            </a:p>
          </p:txBody>
        </p:sp>
      </p:grpSp>
      <p:sp>
        <p:nvSpPr>
          <p:cNvPr id="12" name="TextBox 11"/>
          <p:cNvSpPr txBox="1"/>
          <p:nvPr/>
        </p:nvSpPr>
        <p:spPr>
          <a:xfrm>
            <a:off x="3733800" y="5410200"/>
            <a:ext cx="4267200" cy="923330"/>
          </a:xfrm>
          <a:prstGeom prst="rect">
            <a:avLst/>
          </a:prstGeom>
          <a:noFill/>
        </p:spPr>
        <p:txBody>
          <a:bodyPr wrap="square" rtlCol="0">
            <a:spAutoFit/>
          </a:bodyPr>
          <a:lstStyle/>
          <a:p>
            <a:r>
              <a:rPr lang="en-US" dirty="0" smtClean="0"/>
              <a:t>Monitoring has a responsibility to supply personnel to Health &amp; Safety to staff these areas</a:t>
            </a:r>
            <a:endParaRPr lang="en-US" dirty="0"/>
          </a:p>
        </p:txBody>
      </p:sp>
    </p:spTree>
    <p:extLst>
      <p:ext uri="{BB962C8B-B14F-4D97-AF65-F5344CB8AC3E}">
        <p14:creationId xmlns:p14="http://schemas.microsoft.com/office/powerpoint/2010/main" val="284820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a:solidFill>
            <a:schemeClr val="tx2"/>
          </a:solidFill>
        </p:spPr>
        <p:txBody>
          <a:bodyPr/>
          <a:lstStyle/>
          <a:p>
            <a:r>
              <a:rPr lang="en-US" dirty="0" smtClean="0">
                <a:solidFill>
                  <a:schemeClr val="bg1"/>
                </a:solidFill>
              </a:rPr>
              <a:t>Role of the Monitoring Division</a:t>
            </a:r>
            <a:endParaRPr lang="en-US" dirty="0">
              <a:solidFill>
                <a:schemeClr val="bg1"/>
              </a:solidFill>
            </a:endParaRPr>
          </a:p>
        </p:txBody>
      </p:sp>
    </p:spTree>
    <p:extLst>
      <p:ext uri="{BB962C8B-B14F-4D97-AF65-F5344CB8AC3E}">
        <p14:creationId xmlns:p14="http://schemas.microsoft.com/office/powerpoint/2010/main" val="2636627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Role of the Monitoring Division</a:t>
            </a:r>
            <a:endParaRPr lang="en-US" dirty="0"/>
          </a:p>
        </p:txBody>
      </p:sp>
      <p:sp>
        <p:nvSpPr>
          <p:cNvPr id="3" name="Content Placeholder 2"/>
          <p:cNvSpPr>
            <a:spLocks noGrp="1"/>
          </p:cNvSpPr>
          <p:nvPr>
            <p:ph idx="1"/>
          </p:nvPr>
        </p:nvSpPr>
        <p:spPr/>
        <p:txBody>
          <a:bodyPr>
            <a:normAutofit fontScale="92500"/>
          </a:bodyPr>
          <a:lstStyle/>
          <a:p>
            <a:r>
              <a:rPr lang="en-US" dirty="0" smtClean="0"/>
              <a:t>This division is responsible for performing radiological monitoring and sampling operations.</a:t>
            </a:r>
          </a:p>
          <a:p>
            <a:r>
              <a:rPr lang="en-US" dirty="0" smtClean="0"/>
              <a:t>The Monitoring and Sampling Division within the FRMAC/CMRT performs operations in accordance with two manuals:  </a:t>
            </a:r>
          </a:p>
          <a:p>
            <a:pPr lvl="1"/>
            <a:r>
              <a:rPr lang="en-US" dirty="0" smtClean="0"/>
              <a:t>FRMAC Monitoring and Sampling Manual, Volume 1 (2019)</a:t>
            </a:r>
          </a:p>
          <a:p>
            <a:pPr lvl="1"/>
            <a:r>
              <a:rPr lang="en-US" dirty="0" smtClean="0"/>
              <a:t>FRMAC Monitoring and Sampling Manual, Volume 2 (2012, new revision in 2021)  </a:t>
            </a:r>
            <a:endParaRPr lang="en-US" dirty="0"/>
          </a:p>
        </p:txBody>
      </p:sp>
      <p:sp>
        <p:nvSpPr>
          <p:cNvPr id="4" name="TextBox 3"/>
          <p:cNvSpPr txBox="1"/>
          <p:nvPr/>
        </p:nvSpPr>
        <p:spPr>
          <a:xfrm>
            <a:off x="533400" y="5939393"/>
            <a:ext cx="7924800" cy="369332"/>
          </a:xfrm>
          <a:prstGeom prst="rect">
            <a:avLst/>
          </a:prstGeom>
          <a:noFill/>
        </p:spPr>
        <p:txBody>
          <a:bodyPr wrap="square" rtlCol="0">
            <a:spAutoFit/>
          </a:bodyPr>
          <a:lstStyle/>
          <a:p>
            <a:r>
              <a:rPr lang="en-US" dirty="0">
                <a:hlinkClick r:id="rId3"/>
              </a:rPr>
              <a:t>https://www.nnss.gov/pages/programs/FRMAC/FRMAC_DocumentsManuals.html</a:t>
            </a:r>
            <a:endParaRPr lang="en-US" dirty="0"/>
          </a:p>
        </p:txBody>
      </p:sp>
    </p:spTree>
    <p:extLst>
      <p:ext uri="{BB962C8B-B14F-4D97-AF65-F5344CB8AC3E}">
        <p14:creationId xmlns:p14="http://schemas.microsoft.com/office/powerpoint/2010/main" val="428387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Role of the Monitoring Division</a:t>
            </a:r>
            <a:endParaRPr lang="en-US" dirty="0"/>
          </a:p>
        </p:txBody>
      </p:sp>
      <p:sp>
        <p:nvSpPr>
          <p:cNvPr id="3" name="Content Placeholder 2"/>
          <p:cNvSpPr>
            <a:spLocks noGrp="1"/>
          </p:cNvSpPr>
          <p:nvPr>
            <p:ph idx="1"/>
          </p:nvPr>
        </p:nvSpPr>
        <p:spPr>
          <a:xfrm>
            <a:off x="457200" y="1600200"/>
            <a:ext cx="4800600" cy="4525963"/>
          </a:xfrm>
        </p:spPr>
        <p:txBody>
          <a:bodyPr>
            <a:normAutofit fontScale="85000" lnSpcReduction="10000"/>
          </a:bodyPr>
          <a:lstStyle/>
          <a:p>
            <a:pPr marL="0" indent="0">
              <a:buNone/>
            </a:pPr>
            <a:r>
              <a:rPr lang="en-US" dirty="0"/>
              <a:t>The FRMAC Monitoring Division is primarily responsible for the coordination and direction of:</a:t>
            </a:r>
          </a:p>
          <a:p>
            <a:r>
              <a:rPr lang="en-US" dirty="0" smtClean="0"/>
              <a:t>Aerial </a:t>
            </a:r>
            <a:r>
              <a:rPr lang="en-US" dirty="0"/>
              <a:t>measurements to delineate the footprint of radioactive contaminants after they have been released into the environment.</a:t>
            </a:r>
          </a:p>
          <a:p>
            <a:r>
              <a:rPr lang="en-US" dirty="0" smtClean="0"/>
              <a:t>Monitoring radiation levels in </a:t>
            </a:r>
            <a:r>
              <a:rPr lang="en-US" dirty="0"/>
              <a:t>the </a:t>
            </a:r>
            <a:r>
              <a:rPr lang="en-US" dirty="0" smtClean="0"/>
              <a:t>environment.</a:t>
            </a:r>
            <a:endParaRPr lang="en-US" dirty="0"/>
          </a:p>
          <a:p>
            <a:endParaRPr lang="en-US" dirty="0"/>
          </a:p>
        </p:txBody>
      </p:sp>
      <p:pic>
        <p:nvPicPr>
          <p:cNvPr id="4" name="Picture 3" descr="cstot_final(en).jpg"/>
          <p:cNvPicPr>
            <a:picLocks noChangeAspect="1"/>
          </p:cNvPicPr>
          <p:nvPr/>
        </p:nvPicPr>
        <p:blipFill>
          <a:blip r:embed="rId3" cstate="print"/>
          <a:srcRect/>
          <a:stretch>
            <a:fillRect/>
          </a:stretch>
        </p:blipFill>
        <p:spPr>
          <a:xfrm>
            <a:off x="5257800" y="2057400"/>
            <a:ext cx="3560034" cy="35326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495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Role of the Monitoring Division</a:t>
            </a:r>
            <a:endParaRPr lang="en-US" dirty="0"/>
          </a:p>
        </p:txBody>
      </p:sp>
      <p:sp>
        <p:nvSpPr>
          <p:cNvPr id="3" name="Content Placeholder 2"/>
          <p:cNvSpPr>
            <a:spLocks noGrp="1"/>
          </p:cNvSpPr>
          <p:nvPr>
            <p:ph idx="1"/>
          </p:nvPr>
        </p:nvSpPr>
        <p:spPr>
          <a:xfrm>
            <a:off x="493492" y="1761673"/>
            <a:ext cx="4840508" cy="4525963"/>
          </a:xfrm>
        </p:spPr>
        <p:txBody>
          <a:bodyPr>
            <a:normAutofit fontScale="92500" lnSpcReduction="10000"/>
          </a:bodyPr>
          <a:lstStyle/>
          <a:p>
            <a:pPr marL="0" indent="0">
              <a:buNone/>
            </a:pPr>
            <a:r>
              <a:rPr lang="en-US" sz="3000" dirty="0"/>
              <a:t>The FRMAC Monitoring Division is primarily responsible for the coordination and direction of:</a:t>
            </a:r>
          </a:p>
          <a:p>
            <a:r>
              <a:rPr lang="en-US" sz="3000" dirty="0" smtClean="0"/>
              <a:t>Sampling </a:t>
            </a:r>
            <a:r>
              <a:rPr lang="en-US" sz="3000" dirty="0"/>
              <a:t>to determine the extent of contaminant deposition in soil, water, air, and vegetation.</a:t>
            </a:r>
          </a:p>
          <a:p>
            <a:r>
              <a:rPr lang="en-US" sz="3000" dirty="0" smtClean="0"/>
              <a:t>Preliminary </a:t>
            </a:r>
            <a:r>
              <a:rPr lang="en-US" sz="3000" dirty="0"/>
              <a:t>field analyses to quantify soil concentrations or depositions.</a:t>
            </a:r>
          </a:p>
          <a:p>
            <a:endParaRPr lang="en-US" dirty="0"/>
          </a:p>
        </p:txBody>
      </p:sp>
      <p:pic>
        <p:nvPicPr>
          <p:cNvPr id="4" name="Picture 11" descr="E:\Pictures Japan\Tom Pics\Steve B\DSC03262.JPG"/>
          <p:cNvPicPr>
            <a:picLocks noChangeAspect="1" noChangeArrowheads="1"/>
          </p:cNvPicPr>
          <p:nvPr/>
        </p:nvPicPr>
        <p:blipFill>
          <a:blip r:embed="rId3" cstate="print"/>
          <a:srcRect/>
          <a:stretch>
            <a:fillRect/>
          </a:stretch>
        </p:blipFill>
        <p:spPr bwMode="auto">
          <a:xfrm>
            <a:off x="5415197" y="1371600"/>
            <a:ext cx="2775952" cy="2081964"/>
          </a:xfrm>
          <a:prstGeom prst="rect">
            <a:avLst/>
          </a:prstGeom>
          <a:noFill/>
        </p:spPr>
      </p:pic>
      <p:pic>
        <p:nvPicPr>
          <p:cNvPr id="6" name="Picture 2" descr="E:\Pictures Japan\2011_04_24 Echo Team Pictures\2011_04_24 - Team Echo - SCF10103 Pic 1.JPG"/>
          <p:cNvPicPr>
            <a:picLocks noChangeAspect="1" noChangeArrowheads="1"/>
          </p:cNvPicPr>
          <p:nvPr/>
        </p:nvPicPr>
        <p:blipFill>
          <a:blip r:embed="rId4" cstate="print"/>
          <a:srcRect/>
          <a:stretch>
            <a:fillRect/>
          </a:stretch>
        </p:blipFill>
        <p:spPr bwMode="auto">
          <a:xfrm>
            <a:off x="6493697" y="3276600"/>
            <a:ext cx="2519074" cy="1914496"/>
          </a:xfrm>
          <a:prstGeom prst="rect">
            <a:avLst/>
          </a:prstGeom>
          <a:noFill/>
        </p:spPr>
      </p:pic>
      <p:pic>
        <p:nvPicPr>
          <p:cNvPr id="5" name="Picture 1" descr="E:\Photos Empire\4 June 2009 Thurs\Sampling\D09_04333.jpg"/>
          <p:cNvPicPr>
            <a:picLocks noChangeAspect="1" noChangeArrowheads="1"/>
          </p:cNvPicPr>
          <p:nvPr/>
        </p:nvPicPr>
        <p:blipFill>
          <a:blip r:embed="rId5" cstate="print"/>
          <a:srcRect/>
          <a:stretch>
            <a:fillRect/>
          </a:stretch>
        </p:blipFill>
        <p:spPr bwMode="auto">
          <a:xfrm>
            <a:off x="5334000" y="4550526"/>
            <a:ext cx="2319395" cy="1813620"/>
          </a:xfrm>
          <a:prstGeom prst="rect">
            <a:avLst/>
          </a:prstGeom>
          <a:noFill/>
        </p:spPr>
      </p:pic>
    </p:spTree>
    <p:extLst>
      <p:ext uri="{BB962C8B-B14F-4D97-AF65-F5344CB8AC3E}">
        <p14:creationId xmlns:p14="http://schemas.microsoft.com/office/powerpoint/2010/main" val="287326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Role of the Monitoring Division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Some Monitoring </a:t>
            </a:r>
            <a:r>
              <a:rPr lang="en-US" dirty="0"/>
              <a:t>Division team members </a:t>
            </a:r>
            <a:r>
              <a:rPr lang="en-US" dirty="0" smtClean="0"/>
              <a:t>will </a:t>
            </a:r>
            <a:r>
              <a:rPr lang="en-US" dirty="0"/>
              <a:t>be assigned to support the Health and Safety (H&amp;S) </a:t>
            </a:r>
            <a:r>
              <a:rPr lang="en-US" dirty="0" smtClean="0"/>
              <a:t>Division and may perform </a:t>
            </a:r>
            <a:r>
              <a:rPr lang="en-US" dirty="0"/>
              <a:t>the following:</a:t>
            </a:r>
          </a:p>
          <a:p>
            <a:pPr lvl="1"/>
            <a:r>
              <a:rPr lang="en-US" dirty="0" smtClean="0"/>
              <a:t>Operation </a:t>
            </a:r>
            <a:r>
              <a:rPr lang="en-US" dirty="0"/>
              <a:t>of the hotline</a:t>
            </a:r>
          </a:p>
          <a:p>
            <a:pPr lvl="1"/>
            <a:r>
              <a:rPr lang="en-US" dirty="0" smtClean="0"/>
              <a:t>Facility </a:t>
            </a:r>
            <a:r>
              <a:rPr lang="en-US" dirty="0"/>
              <a:t>surveys</a:t>
            </a:r>
          </a:p>
          <a:p>
            <a:pPr lvl="1"/>
            <a:r>
              <a:rPr lang="en-US" dirty="0" smtClean="0"/>
              <a:t>Assistance </a:t>
            </a:r>
            <a:r>
              <a:rPr lang="en-US" dirty="0"/>
              <a:t>with H&amp;S functions at checkpoints</a:t>
            </a:r>
          </a:p>
          <a:p>
            <a:pPr lvl="1"/>
            <a:r>
              <a:rPr lang="en-US" dirty="0" smtClean="0"/>
              <a:t>Assistance </a:t>
            </a:r>
            <a:r>
              <a:rPr lang="en-US" dirty="0"/>
              <a:t>at population assembly areas which require support from the </a:t>
            </a:r>
            <a:r>
              <a:rPr lang="en-US" dirty="0" smtClean="0"/>
              <a:t>FRMAC</a:t>
            </a:r>
          </a:p>
          <a:p>
            <a:pPr lvl="1"/>
            <a:r>
              <a:rPr lang="en-US" dirty="0" smtClean="0"/>
              <a:t>Dosimetry</a:t>
            </a:r>
            <a:endParaRPr lang="en-US" dirty="0"/>
          </a:p>
        </p:txBody>
      </p:sp>
    </p:spTree>
    <p:extLst>
      <p:ext uri="{BB962C8B-B14F-4D97-AF65-F5344CB8AC3E}">
        <p14:creationId xmlns:p14="http://schemas.microsoft.com/office/powerpoint/2010/main" val="1811661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fontScale="90000"/>
          </a:bodyPr>
          <a:lstStyle/>
          <a:p>
            <a:r>
              <a:rPr lang="en-US" dirty="0">
                <a:solidFill>
                  <a:schemeClr val="bg1"/>
                </a:solidFill>
              </a:rPr>
              <a:t>Major Roles within </a:t>
            </a:r>
            <a:r>
              <a:rPr lang="en-US" dirty="0" smtClean="0">
                <a:solidFill>
                  <a:schemeClr val="bg1"/>
                </a:solidFill>
              </a:rPr>
              <a:t>the FRMAC </a:t>
            </a:r>
            <a:r>
              <a:rPr lang="en-US" dirty="0">
                <a:solidFill>
                  <a:schemeClr val="bg1"/>
                </a:solidFill>
              </a:rPr>
              <a:t>Monitoring Division</a:t>
            </a:r>
          </a:p>
        </p:txBody>
      </p:sp>
    </p:spTree>
    <p:extLst>
      <p:ext uri="{BB962C8B-B14F-4D97-AF65-F5344CB8AC3E}">
        <p14:creationId xmlns:p14="http://schemas.microsoft.com/office/powerpoint/2010/main" val="2723942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Monitoring Manager and Deputy Roles</a:t>
            </a:r>
            <a:endParaRPr lang="en-US" dirty="0"/>
          </a:p>
        </p:txBody>
      </p:sp>
      <p:sp>
        <p:nvSpPr>
          <p:cNvPr id="3" name="Content Placeholder 2"/>
          <p:cNvSpPr>
            <a:spLocks noGrp="1"/>
          </p:cNvSpPr>
          <p:nvPr>
            <p:ph idx="1"/>
          </p:nvPr>
        </p:nvSpPr>
        <p:spPr>
          <a:xfrm>
            <a:off x="457200" y="1414419"/>
            <a:ext cx="8229600" cy="3538582"/>
          </a:xfrm>
        </p:spPr>
        <p:txBody>
          <a:bodyPr>
            <a:normAutofit/>
          </a:bodyPr>
          <a:lstStyle/>
          <a:p>
            <a:r>
              <a:rPr lang="en-US" sz="2400" dirty="0" smtClean="0"/>
              <a:t>Manage operations for the division</a:t>
            </a:r>
          </a:p>
          <a:p>
            <a:r>
              <a:rPr lang="en-US" sz="2400" dirty="0" smtClean="0"/>
              <a:t>Attend/participate in planning meetings</a:t>
            </a:r>
          </a:p>
          <a:p>
            <a:r>
              <a:rPr lang="en-US" sz="2400" dirty="0" smtClean="0"/>
              <a:t>Help create Execution and Implementation Plans</a:t>
            </a:r>
          </a:p>
          <a:p>
            <a:r>
              <a:rPr lang="en-US" sz="2400" dirty="0" smtClean="0"/>
              <a:t>Complete field team instructions (ICS-204FRMAC)</a:t>
            </a:r>
          </a:p>
          <a:p>
            <a:r>
              <a:rPr lang="en-US" sz="2400" dirty="0" smtClean="0"/>
              <a:t>Brief AMS Missions Managers and Field Team Supervisors on objectives and expectations</a:t>
            </a:r>
          </a:p>
          <a:p>
            <a:r>
              <a:rPr lang="en-US" sz="2400" dirty="0" smtClean="0"/>
              <a:t>Review field team data</a:t>
            </a:r>
          </a:p>
          <a:p>
            <a:r>
              <a:rPr lang="en-US" sz="2400" dirty="0" smtClean="0"/>
              <a:t>Relay information up the chain of command</a:t>
            </a:r>
            <a:endParaRPr lang="en-US" sz="2400" dirty="0"/>
          </a:p>
        </p:txBody>
      </p:sp>
      <p:sp>
        <p:nvSpPr>
          <p:cNvPr id="4" name="TextBox 3"/>
          <p:cNvSpPr txBox="1"/>
          <p:nvPr/>
        </p:nvSpPr>
        <p:spPr>
          <a:xfrm>
            <a:off x="952500" y="5169452"/>
            <a:ext cx="7239000" cy="923330"/>
          </a:xfrm>
          <a:prstGeom prst="rect">
            <a:avLst/>
          </a:prstGeom>
          <a:noFill/>
        </p:spPr>
        <p:txBody>
          <a:bodyPr wrap="square" rtlCol="0">
            <a:spAutoFit/>
          </a:bodyPr>
          <a:lstStyle/>
          <a:p>
            <a:r>
              <a:rPr lang="en-US" b="1" dirty="0" smtClean="0"/>
              <a:t>Training</a:t>
            </a:r>
            <a:r>
              <a:rPr lang="en-US" dirty="0" smtClean="0"/>
              <a:t>: Must complete the FRMAC Monitoring Manager training courses and be approved by a rostering process before being able to take duty.  Must complete annual Monitoring Manager training.  </a:t>
            </a:r>
            <a:endParaRPr lang="en-US" dirty="0"/>
          </a:p>
        </p:txBody>
      </p:sp>
    </p:spTree>
    <p:extLst>
      <p:ext uri="{BB962C8B-B14F-4D97-AF65-F5344CB8AC3E}">
        <p14:creationId xmlns:p14="http://schemas.microsoft.com/office/powerpoint/2010/main" val="259616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Team Supervisor Roles</a:t>
            </a:r>
            <a:endParaRPr lang="en-US" dirty="0"/>
          </a:p>
        </p:txBody>
      </p:sp>
      <p:sp>
        <p:nvSpPr>
          <p:cNvPr id="3" name="Content Placeholder 2"/>
          <p:cNvSpPr>
            <a:spLocks noGrp="1"/>
          </p:cNvSpPr>
          <p:nvPr>
            <p:ph idx="1"/>
          </p:nvPr>
        </p:nvSpPr>
        <p:spPr>
          <a:xfrm>
            <a:off x="457200" y="1417638"/>
            <a:ext cx="8001000" cy="4068762"/>
          </a:xfrm>
        </p:spPr>
        <p:txBody>
          <a:bodyPr>
            <a:normAutofit fontScale="85000" lnSpcReduction="20000"/>
          </a:bodyPr>
          <a:lstStyle/>
          <a:p>
            <a:pPr marL="0" lvl="0" indent="0">
              <a:buNone/>
            </a:pPr>
            <a:r>
              <a:rPr lang="en-US" b="1" dirty="0" smtClean="0"/>
              <a:t>Before Team Deployment</a:t>
            </a:r>
          </a:p>
          <a:p>
            <a:pPr lvl="1"/>
            <a:r>
              <a:rPr lang="en-US" dirty="0" smtClean="0"/>
              <a:t>Assist in deployment activities</a:t>
            </a:r>
          </a:p>
          <a:p>
            <a:pPr lvl="2"/>
            <a:r>
              <a:rPr lang="en-US" dirty="0" smtClean="0"/>
              <a:t>Assist with palletizing deployment equipment</a:t>
            </a:r>
          </a:p>
          <a:p>
            <a:pPr lvl="2"/>
            <a:r>
              <a:rPr lang="en-US" dirty="0" smtClean="0"/>
              <a:t>Field team composition </a:t>
            </a:r>
          </a:p>
          <a:p>
            <a:pPr lvl="2"/>
            <a:r>
              <a:rPr lang="en-US" dirty="0" smtClean="0"/>
              <a:t>Establish communications with field teams</a:t>
            </a:r>
          </a:p>
          <a:p>
            <a:pPr lvl="1"/>
            <a:r>
              <a:rPr lang="en-US" dirty="0"/>
              <a:t>Ensure necessary equipment available </a:t>
            </a:r>
          </a:p>
          <a:p>
            <a:pPr lvl="1"/>
            <a:r>
              <a:rPr lang="en-US" dirty="0"/>
              <a:t>Brief the ICS-204FRMAC </a:t>
            </a:r>
            <a:endParaRPr lang="en-US" dirty="0" smtClean="0"/>
          </a:p>
          <a:p>
            <a:pPr marL="0" lvl="0" indent="0">
              <a:buNone/>
            </a:pPr>
            <a:r>
              <a:rPr lang="en-US" b="1" dirty="0"/>
              <a:t>During Field Deployment </a:t>
            </a:r>
            <a:endParaRPr lang="en-US" dirty="0"/>
          </a:p>
          <a:p>
            <a:pPr lvl="1"/>
            <a:r>
              <a:rPr lang="en-US" dirty="0" smtClean="0"/>
              <a:t>Establish </a:t>
            </a:r>
            <a:r>
              <a:rPr lang="en-US" dirty="0"/>
              <a:t>communications</a:t>
            </a:r>
          </a:p>
          <a:p>
            <a:pPr lvl="1"/>
            <a:r>
              <a:rPr lang="en-US" dirty="0"/>
              <a:t>Reroute or change task</a:t>
            </a:r>
          </a:p>
          <a:p>
            <a:pPr lvl="1"/>
            <a:r>
              <a:rPr lang="en-US" dirty="0"/>
              <a:t>Approve data</a:t>
            </a:r>
          </a:p>
          <a:p>
            <a:pPr marL="0" indent="0">
              <a:buNone/>
            </a:pPr>
            <a:endParaRPr lang="en-US" dirty="0"/>
          </a:p>
        </p:txBody>
      </p:sp>
      <p:sp>
        <p:nvSpPr>
          <p:cNvPr id="4" name="TextBox 3"/>
          <p:cNvSpPr txBox="1"/>
          <p:nvPr/>
        </p:nvSpPr>
        <p:spPr>
          <a:xfrm>
            <a:off x="952500" y="5473521"/>
            <a:ext cx="7239000" cy="923330"/>
          </a:xfrm>
          <a:prstGeom prst="rect">
            <a:avLst/>
          </a:prstGeom>
          <a:noFill/>
        </p:spPr>
        <p:txBody>
          <a:bodyPr wrap="square" rtlCol="0">
            <a:spAutoFit/>
          </a:bodyPr>
          <a:lstStyle/>
          <a:p>
            <a:r>
              <a:rPr lang="en-US" b="1" dirty="0" smtClean="0"/>
              <a:t>Training</a:t>
            </a:r>
            <a:r>
              <a:rPr lang="en-US" dirty="0" smtClean="0"/>
              <a:t>: Must complete the FRMAC Field Team Supervisor training courses and be approved by the monitoring skill set leader before being able to take duty.  Must be current on annual Field Team Supervisor training.  </a:t>
            </a:r>
            <a:endParaRPr lang="en-US" dirty="0"/>
          </a:p>
        </p:txBody>
      </p:sp>
    </p:spTree>
    <p:extLst>
      <p:ext uri="{BB962C8B-B14F-4D97-AF65-F5344CB8AC3E}">
        <p14:creationId xmlns:p14="http://schemas.microsoft.com/office/powerpoint/2010/main" val="1373195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What is FRMAC?</a:t>
            </a:r>
          </a:p>
          <a:p>
            <a:pPr lvl="0"/>
            <a:r>
              <a:rPr lang="en-US" dirty="0" smtClean="0"/>
              <a:t>Command </a:t>
            </a:r>
            <a:r>
              <a:rPr lang="en-US" dirty="0"/>
              <a:t>Structure </a:t>
            </a:r>
            <a:r>
              <a:rPr lang="en-US" dirty="0" smtClean="0"/>
              <a:t>for FRMAC </a:t>
            </a:r>
            <a:r>
              <a:rPr lang="en-US" dirty="0"/>
              <a:t>Monitoring </a:t>
            </a:r>
            <a:r>
              <a:rPr lang="en-US" dirty="0" smtClean="0"/>
              <a:t>Division</a:t>
            </a:r>
          </a:p>
          <a:p>
            <a:r>
              <a:rPr lang="en-US" dirty="0"/>
              <a:t>Role of the Monitoring Division </a:t>
            </a:r>
            <a:endParaRPr lang="en-US" dirty="0" smtClean="0"/>
          </a:p>
          <a:p>
            <a:pPr lvl="0"/>
            <a:r>
              <a:rPr lang="en-US" dirty="0"/>
              <a:t>Major Roles within FRMAC Monitoring Division</a:t>
            </a:r>
          </a:p>
          <a:p>
            <a:pPr lvl="0"/>
            <a:r>
              <a:rPr lang="en-US" dirty="0" smtClean="0"/>
              <a:t>Monitoring Division Training</a:t>
            </a:r>
          </a:p>
          <a:p>
            <a:pPr lvl="0"/>
            <a:r>
              <a:rPr lang="en-US" dirty="0" smtClean="0"/>
              <a:t>Equipment and Instruments</a:t>
            </a:r>
          </a:p>
          <a:p>
            <a:pPr lvl="0"/>
            <a:r>
              <a:rPr lang="en-US" dirty="0" smtClean="0"/>
              <a:t>Associated Assets</a:t>
            </a:r>
          </a:p>
          <a:p>
            <a:pPr lvl="0"/>
            <a:r>
              <a:rPr lang="en-US" dirty="0" smtClean="0"/>
              <a:t>Workflow</a:t>
            </a:r>
          </a:p>
          <a:p>
            <a:pPr lvl="0"/>
            <a:r>
              <a:rPr lang="en-US" dirty="0" smtClean="0"/>
              <a:t>Deployment Interactions</a:t>
            </a:r>
            <a:endParaRPr lang="en-US" dirty="0"/>
          </a:p>
          <a:p>
            <a:pPr lvl="0"/>
            <a:r>
              <a:rPr lang="en-US" dirty="0"/>
              <a:t>Software </a:t>
            </a:r>
            <a:r>
              <a:rPr lang="en-US" dirty="0" smtClean="0"/>
              <a:t>Tools</a:t>
            </a:r>
            <a:endParaRPr lang="en-US" dirty="0"/>
          </a:p>
        </p:txBody>
      </p:sp>
    </p:spTree>
    <p:extLst>
      <p:ext uri="{BB962C8B-B14F-4D97-AF65-F5344CB8AC3E}">
        <p14:creationId xmlns:p14="http://schemas.microsoft.com/office/powerpoint/2010/main" val="392243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Field Monitoring Specialist Roles</a:t>
            </a:r>
            <a:endParaRPr lang="en-US" dirty="0"/>
          </a:p>
        </p:txBody>
      </p:sp>
      <p:sp>
        <p:nvSpPr>
          <p:cNvPr id="3" name="Content Placeholder 2"/>
          <p:cNvSpPr>
            <a:spLocks noGrp="1"/>
          </p:cNvSpPr>
          <p:nvPr>
            <p:ph idx="1"/>
          </p:nvPr>
        </p:nvSpPr>
        <p:spPr>
          <a:xfrm>
            <a:off x="457200" y="1600199"/>
            <a:ext cx="8229600" cy="4525963"/>
          </a:xfrm>
        </p:spPr>
        <p:txBody>
          <a:bodyPr/>
          <a:lstStyle/>
          <a:p>
            <a:r>
              <a:rPr lang="en-US" dirty="0" smtClean="0"/>
              <a:t>Instrument QA/QC before deployment</a:t>
            </a:r>
          </a:p>
          <a:p>
            <a:r>
              <a:rPr lang="en-US" dirty="0" smtClean="0"/>
              <a:t>Ensure tablets and MPCDs are ready</a:t>
            </a:r>
          </a:p>
          <a:p>
            <a:r>
              <a:rPr lang="en-US" dirty="0" smtClean="0"/>
              <a:t>Follow ICS-204FRMAC instructions</a:t>
            </a:r>
          </a:p>
          <a:p>
            <a:r>
              <a:rPr lang="en-US" dirty="0" smtClean="0"/>
              <a:t>Collects/Records measurements and samples</a:t>
            </a:r>
          </a:p>
          <a:p>
            <a:r>
              <a:rPr lang="en-US" dirty="0" smtClean="0"/>
              <a:t>Communicate status to Field Team Supervisor</a:t>
            </a:r>
          </a:p>
          <a:p>
            <a:r>
              <a:rPr lang="en-US" dirty="0" smtClean="0"/>
              <a:t>Help less experienced field team members and/or specialty field teams</a:t>
            </a:r>
          </a:p>
          <a:p>
            <a:pPr marL="0" indent="0">
              <a:buNone/>
            </a:pPr>
            <a:endParaRPr lang="en-US" dirty="0"/>
          </a:p>
        </p:txBody>
      </p:sp>
      <p:sp>
        <p:nvSpPr>
          <p:cNvPr id="4" name="TextBox 3"/>
          <p:cNvSpPr txBox="1"/>
          <p:nvPr/>
        </p:nvSpPr>
        <p:spPr>
          <a:xfrm>
            <a:off x="952500" y="5802997"/>
            <a:ext cx="7239000" cy="646331"/>
          </a:xfrm>
          <a:prstGeom prst="rect">
            <a:avLst/>
          </a:prstGeom>
          <a:noFill/>
        </p:spPr>
        <p:txBody>
          <a:bodyPr wrap="square" rtlCol="0">
            <a:spAutoFit/>
          </a:bodyPr>
          <a:lstStyle/>
          <a:p>
            <a:r>
              <a:rPr lang="en-US" b="1" dirty="0" smtClean="0"/>
              <a:t>Training</a:t>
            </a:r>
            <a:r>
              <a:rPr lang="en-US" dirty="0" smtClean="0"/>
              <a:t>: Must complete the FRMAC Field Monitoring Specialist training courses. </a:t>
            </a:r>
            <a:endParaRPr lang="en-US" dirty="0"/>
          </a:p>
        </p:txBody>
      </p:sp>
    </p:spTree>
    <p:extLst>
      <p:ext uri="{BB962C8B-B14F-4D97-AF65-F5344CB8AC3E}">
        <p14:creationId xmlns:p14="http://schemas.microsoft.com/office/powerpoint/2010/main" val="54962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Aerial Measuring System (AMS) Mission Manager/Scientist</a:t>
            </a:r>
            <a:endParaRPr lang="en-US" dirty="0"/>
          </a:p>
        </p:txBody>
      </p:sp>
      <p:sp>
        <p:nvSpPr>
          <p:cNvPr id="3" name="Content Placeholder 2"/>
          <p:cNvSpPr>
            <a:spLocks noGrp="1"/>
          </p:cNvSpPr>
          <p:nvPr>
            <p:ph idx="1"/>
          </p:nvPr>
        </p:nvSpPr>
        <p:spPr>
          <a:xfrm>
            <a:off x="457200" y="1600201"/>
            <a:ext cx="8229600" cy="3733799"/>
          </a:xfrm>
        </p:spPr>
        <p:txBody>
          <a:bodyPr>
            <a:normAutofit fontScale="92500" lnSpcReduction="20000"/>
          </a:bodyPr>
          <a:lstStyle/>
          <a:p>
            <a:r>
              <a:rPr lang="en-US" dirty="0" smtClean="0"/>
              <a:t>Assist </a:t>
            </a:r>
            <a:r>
              <a:rPr lang="en-US" dirty="0"/>
              <a:t>the Monitoring Manager with mission </a:t>
            </a:r>
            <a:r>
              <a:rPr lang="en-US" dirty="0" smtClean="0"/>
              <a:t>planning</a:t>
            </a:r>
          </a:p>
          <a:p>
            <a:r>
              <a:rPr lang="en-US" dirty="0"/>
              <a:t>Brief AMS staff on objectives</a:t>
            </a:r>
          </a:p>
          <a:p>
            <a:r>
              <a:rPr lang="en-US" dirty="0" smtClean="0"/>
              <a:t>Coordinate flights/ ensure safety of assigned personnel</a:t>
            </a:r>
          </a:p>
          <a:p>
            <a:r>
              <a:rPr lang="en-US" dirty="0" smtClean="0"/>
              <a:t>Communicate </a:t>
            </a:r>
            <a:r>
              <a:rPr lang="en-US" dirty="0"/>
              <a:t>flight details and situational awareness to the Monitoring Manager </a:t>
            </a:r>
          </a:p>
          <a:p>
            <a:r>
              <a:rPr lang="en-US" dirty="0" smtClean="0"/>
              <a:t>AMS data product creation/review</a:t>
            </a:r>
          </a:p>
          <a:p>
            <a:endParaRPr lang="en-US" dirty="0" smtClean="0"/>
          </a:p>
          <a:p>
            <a:endParaRPr lang="en-US" dirty="0" smtClean="0"/>
          </a:p>
        </p:txBody>
      </p:sp>
      <p:sp>
        <p:nvSpPr>
          <p:cNvPr id="4" name="TextBox 3"/>
          <p:cNvSpPr txBox="1"/>
          <p:nvPr/>
        </p:nvSpPr>
        <p:spPr>
          <a:xfrm>
            <a:off x="952500" y="5257800"/>
            <a:ext cx="7239000" cy="646331"/>
          </a:xfrm>
          <a:prstGeom prst="rect">
            <a:avLst/>
          </a:prstGeom>
          <a:noFill/>
        </p:spPr>
        <p:txBody>
          <a:bodyPr wrap="square" rtlCol="0">
            <a:spAutoFit/>
          </a:bodyPr>
          <a:lstStyle/>
          <a:p>
            <a:r>
              <a:rPr lang="en-US" b="1" dirty="0" smtClean="0"/>
              <a:t>Training</a:t>
            </a:r>
            <a:r>
              <a:rPr lang="en-US" dirty="0" smtClean="0"/>
              <a:t>: Must complete the AMS Mission Manager training courses before being able to take duty.  Must maintain proficiency.  </a:t>
            </a:r>
            <a:endParaRPr lang="en-US" dirty="0"/>
          </a:p>
        </p:txBody>
      </p:sp>
    </p:spTree>
    <p:extLst>
      <p:ext uri="{BB962C8B-B14F-4D97-AF65-F5344CB8AC3E}">
        <p14:creationId xmlns:p14="http://schemas.microsoft.com/office/powerpoint/2010/main" val="2096765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fontScale="90000"/>
          </a:bodyPr>
          <a:lstStyle/>
          <a:p>
            <a:r>
              <a:rPr lang="en-US" dirty="0">
                <a:solidFill>
                  <a:schemeClr val="bg1"/>
                </a:solidFill>
              </a:rPr>
              <a:t>Monitoring Division Training Overview</a:t>
            </a:r>
          </a:p>
        </p:txBody>
      </p:sp>
    </p:spTree>
    <p:extLst>
      <p:ext uri="{BB962C8B-B14F-4D97-AF65-F5344CB8AC3E}">
        <p14:creationId xmlns:p14="http://schemas.microsoft.com/office/powerpoint/2010/main" val="3259031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Training Courses </a:t>
            </a:r>
            <a:endParaRPr lang="en-US" dirty="0"/>
          </a:p>
        </p:txBody>
      </p:sp>
      <p:sp>
        <p:nvSpPr>
          <p:cNvPr id="4" name="Content Placeholder 3"/>
          <p:cNvSpPr>
            <a:spLocks noGrp="1"/>
          </p:cNvSpPr>
          <p:nvPr>
            <p:ph idx="1"/>
          </p:nvPr>
        </p:nvSpPr>
        <p:spPr/>
        <p:txBody>
          <a:bodyPr>
            <a:normAutofit lnSpcReduction="10000"/>
          </a:bodyPr>
          <a:lstStyle/>
          <a:p>
            <a:pPr marL="0" indent="0">
              <a:buNone/>
            </a:pPr>
            <a:r>
              <a:rPr lang="en-US" dirty="0" smtClean="0"/>
              <a:t>There are two types of training: </a:t>
            </a:r>
          </a:p>
          <a:p>
            <a:pPr marL="514350" indent="-514350">
              <a:buFont typeface="+mj-lt"/>
              <a:buAutoNum type="arabicPeriod"/>
            </a:pPr>
            <a:r>
              <a:rPr lang="en-US" dirty="0" smtClean="0"/>
              <a:t>General introductory courses to be part of FRMAC</a:t>
            </a:r>
          </a:p>
          <a:p>
            <a:pPr marL="514350" indent="-514350">
              <a:buFont typeface="+mj-lt"/>
              <a:buAutoNum type="arabicPeriod"/>
            </a:pPr>
            <a:r>
              <a:rPr lang="en-US" dirty="0" smtClean="0"/>
              <a:t>Monitoring Division core courses </a:t>
            </a:r>
          </a:p>
          <a:p>
            <a:pPr lvl="1"/>
            <a:r>
              <a:rPr lang="en-US" dirty="0" smtClean="0"/>
              <a:t>Must complete the core courses for the desired duty position</a:t>
            </a:r>
          </a:p>
          <a:p>
            <a:pPr lvl="1"/>
            <a:r>
              <a:rPr lang="en-US" dirty="0" smtClean="0"/>
              <a:t>Some duty positions require final approval from a committee while others require approval from the monitoring skill set leader.    </a:t>
            </a:r>
            <a:endParaRPr lang="en-US" dirty="0"/>
          </a:p>
        </p:txBody>
      </p:sp>
    </p:spTree>
    <p:extLst>
      <p:ext uri="{BB962C8B-B14F-4D97-AF65-F5344CB8AC3E}">
        <p14:creationId xmlns:p14="http://schemas.microsoft.com/office/powerpoint/2010/main" val="2693430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51" y="152400"/>
            <a:ext cx="8229600" cy="838198"/>
          </a:xfrm>
          <a:solidFill>
            <a:schemeClr val="bg1"/>
          </a:solidFill>
        </p:spPr>
        <p:txBody>
          <a:bodyPr>
            <a:noAutofit/>
          </a:bodyPr>
          <a:lstStyle/>
          <a:p>
            <a:r>
              <a:rPr lang="en-US" sz="3200" dirty="0" smtClean="0"/>
              <a:t>Monitoring Division Core Training Overview</a:t>
            </a:r>
            <a:endParaRPr 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75108704"/>
              </p:ext>
            </p:extLst>
          </p:nvPr>
        </p:nvGraphicFramePr>
        <p:xfrm>
          <a:off x="457200" y="961117"/>
          <a:ext cx="8229600" cy="5671122"/>
        </p:xfrm>
        <a:graphic>
          <a:graphicData uri="http://schemas.openxmlformats.org/drawingml/2006/table">
            <a:tbl>
              <a:tblPr>
                <a:tableStyleId>{69CF1AB2-1976-4502-BF36-3FF5EA218861}</a:tableStyleId>
              </a:tblPr>
              <a:tblGrid>
                <a:gridCol w="838200">
                  <a:extLst>
                    <a:ext uri="{9D8B030D-6E8A-4147-A177-3AD203B41FA5}">
                      <a16:colId xmlns:a16="http://schemas.microsoft.com/office/drawing/2014/main" val="4270896848"/>
                    </a:ext>
                  </a:extLst>
                </a:gridCol>
                <a:gridCol w="2057400">
                  <a:extLst>
                    <a:ext uri="{9D8B030D-6E8A-4147-A177-3AD203B41FA5}">
                      <a16:colId xmlns:a16="http://schemas.microsoft.com/office/drawing/2014/main" val="49300003"/>
                    </a:ext>
                  </a:extLst>
                </a:gridCol>
                <a:gridCol w="5334000">
                  <a:extLst>
                    <a:ext uri="{9D8B030D-6E8A-4147-A177-3AD203B41FA5}">
                      <a16:colId xmlns:a16="http://schemas.microsoft.com/office/drawing/2014/main" val="1181045204"/>
                    </a:ext>
                  </a:extLst>
                </a:gridCol>
              </a:tblGrid>
              <a:tr h="1067798">
                <a:tc>
                  <a:txBody>
                    <a:bodyPr/>
                    <a:lstStyle/>
                    <a:p>
                      <a:pPr algn="ctr" fontAlgn="ctr"/>
                      <a:r>
                        <a:rPr lang="en-US" sz="1600" u="none" strike="noStrike" dirty="0">
                          <a:effectLst/>
                        </a:rPr>
                        <a:t>MS-100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smtClean="0">
                          <a:effectLst/>
                        </a:rPr>
                        <a:t>Introduction to the FRMAC Monitoring Division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Overview of the Monitoring Division with specific focus on the individual roles and responsibilities within. </a:t>
                      </a:r>
                      <a:r>
                        <a:rPr lang="en-US" sz="1600" u="none" strike="noStrike" dirty="0" smtClean="0">
                          <a:effectLst/>
                        </a:rPr>
                        <a:t>Equipment and instruments utilized, a general understanding of the workflow process, deployment interactions, and common tools used in the division are </a:t>
                      </a:r>
                      <a:r>
                        <a:rPr lang="en-US" sz="1600" u="none" strike="noStrike" dirty="0">
                          <a:effectLst/>
                        </a:rPr>
                        <a:t>also explored.</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14813345"/>
                  </a:ext>
                </a:extLst>
              </a:tr>
              <a:tr h="1275741">
                <a:tc>
                  <a:txBody>
                    <a:bodyPr/>
                    <a:lstStyle/>
                    <a:p>
                      <a:pPr algn="ctr" fontAlgn="ctr"/>
                      <a:r>
                        <a:rPr lang="en-US" sz="1600" u="none" strike="noStrike" dirty="0">
                          <a:effectLst/>
                        </a:rPr>
                        <a:t>MS-200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Monitoring Specialist Training - Introduction</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New Field Monitoring Specialists take this introductory course to familiarize themselves with FRMAC sampling and monitoring equipment, data collection methods, and operations.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22906496"/>
                  </a:ext>
                </a:extLst>
              </a:tr>
              <a:tr h="1105432">
                <a:tc>
                  <a:txBody>
                    <a:bodyPr/>
                    <a:lstStyle/>
                    <a:p>
                      <a:pPr algn="ctr" fontAlgn="ctr"/>
                      <a:r>
                        <a:rPr lang="en-US" sz="1600" u="none" strike="noStrike" dirty="0">
                          <a:effectLst/>
                        </a:rPr>
                        <a:t>MS-250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Team Supervisor Initial Training</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New Field Team Supervisors take this initial training to familiarize themselves with the duty position, responsibilities, and operations.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019484"/>
                  </a:ext>
                </a:extLst>
              </a:tr>
              <a:tr h="2070749">
                <a:tc>
                  <a:txBody>
                    <a:bodyPr/>
                    <a:lstStyle/>
                    <a:p>
                      <a:pPr algn="ctr" fontAlgn="ctr"/>
                      <a:r>
                        <a:rPr lang="en-US" sz="1600" u="none" strike="noStrike">
                          <a:effectLst/>
                        </a:rPr>
                        <a:t>MS-260</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Consequence Management Center (CMC) Training</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This presentation is provided to the Monitoring Managers and FTS to become familiar with the Consequence Management Center tool.  CMC is an application specifically designed to assist the CMRT's Monitoring Manager and Field Team Supervisor to quickly and efficiently create field team activities for an event.</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90737816"/>
                  </a:ext>
                </a:extLst>
              </a:tr>
            </a:tbl>
          </a:graphicData>
        </a:graphic>
      </p:graphicFrame>
    </p:spTree>
    <p:extLst>
      <p:ext uri="{BB962C8B-B14F-4D97-AF65-F5344CB8AC3E}">
        <p14:creationId xmlns:p14="http://schemas.microsoft.com/office/powerpoint/2010/main" val="75786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851" y="152400"/>
            <a:ext cx="8229600" cy="838198"/>
          </a:xfrm>
          <a:solidFill>
            <a:schemeClr val="bg1"/>
          </a:solidFill>
        </p:spPr>
        <p:txBody>
          <a:bodyPr>
            <a:noAutofit/>
          </a:bodyPr>
          <a:lstStyle/>
          <a:p>
            <a:r>
              <a:rPr lang="en-US" sz="3200" dirty="0" smtClean="0"/>
              <a:t>Monitoring Division Core Training Overview</a:t>
            </a:r>
            <a:endParaRPr lang="en-US" sz="32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02067356"/>
              </p:ext>
            </p:extLst>
          </p:nvPr>
        </p:nvGraphicFramePr>
        <p:xfrm>
          <a:off x="453851" y="990598"/>
          <a:ext cx="8265607" cy="5410200"/>
        </p:xfrm>
        <a:graphic>
          <a:graphicData uri="http://schemas.openxmlformats.org/drawingml/2006/table">
            <a:tbl>
              <a:tblPr>
                <a:tableStyleId>{69CF1AB2-1976-4502-BF36-3FF5EA218861}</a:tableStyleId>
              </a:tblPr>
              <a:tblGrid>
                <a:gridCol w="765334">
                  <a:extLst>
                    <a:ext uri="{9D8B030D-6E8A-4147-A177-3AD203B41FA5}">
                      <a16:colId xmlns:a16="http://schemas.microsoft.com/office/drawing/2014/main" val="4270896848"/>
                    </a:ext>
                  </a:extLst>
                </a:gridCol>
                <a:gridCol w="2066402">
                  <a:extLst>
                    <a:ext uri="{9D8B030D-6E8A-4147-A177-3AD203B41FA5}">
                      <a16:colId xmlns:a16="http://schemas.microsoft.com/office/drawing/2014/main" val="49300003"/>
                    </a:ext>
                  </a:extLst>
                </a:gridCol>
                <a:gridCol w="5433871">
                  <a:extLst>
                    <a:ext uri="{9D8B030D-6E8A-4147-A177-3AD203B41FA5}">
                      <a16:colId xmlns:a16="http://schemas.microsoft.com/office/drawing/2014/main" val="1181045204"/>
                    </a:ext>
                  </a:extLst>
                </a:gridCol>
              </a:tblGrid>
              <a:tr h="1239427">
                <a:tc>
                  <a:txBody>
                    <a:bodyPr/>
                    <a:lstStyle/>
                    <a:p>
                      <a:pPr algn="ctr" fontAlgn="ctr"/>
                      <a:r>
                        <a:rPr lang="en-US" sz="1600" u="none" strike="noStrike" dirty="0">
                          <a:effectLst/>
                        </a:rPr>
                        <a:t>MS-300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Monitoring Manager Initial Training</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New Monitoring Managers take this initial training to familiarize themselves with the duty position, responsibilities in a managerial role, and overall Monitoring and Sampling operations.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66432837"/>
                  </a:ext>
                </a:extLst>
              </a:tr>
              <a:tr h="826285">
                <a:tc>
                  <a:txBody>
                    <a:bodyPr/>
                    <a:lstStyle/>
                    <a:p>
                      <a:pPr algn="ctr" fontAlgn="ctr"/>
                      <a:r>
                        <a:rPr lang="en-US" sz="1600" u="none" strike="noStrike">
                          <a:effectLst/>
                        </a:rPr>
                        <a:t>MS-400</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Monitoring Specialist Training - Advanced</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Monitoring Specialists take this refresher course to review current FRMAC sampling and monitoring equipment, data collection methods, and operations.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04015089"/>
                  </a:ext>
                </a:extLst>
              </a:tr>
              <a:tr h="1652569">
                <a:tc>
                  <a:txBody>
                    <a:bodyPr/>
                    <a:lstStyle/>
                    <a:p>
                      <a:pPr algn="ctr" fontAlgn="ctr"/>
                      <a:r>
                        <a:rPr lang="en-US" sz="1600" u="none" strike="noStrike" dirty="0">
                          <a:effectLst/>
                        </a:rPr>
                        <a:t>MS-410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Team Supervisor </a:t>
                      </a:r>
                      <a:r>
                        <a:rPr lang="en-US" sz="1600" u="none" strike="noStrike" dirty="0" smtClean="0">
                          <a:effectLst/>
                        </a:rPr>
                        <a:t> Training </a:t>
                      </a:r>
                      <a:r>
                        <a:rPr lang="en-US" sz="1600" u="none" strike="noStrike" dirty="0">
                          <a:effectLst/>
                        </a:rPr>
                        <a:t>- Advanced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Field Team Supervisors take this refresher training to review their roles and responsibilities, operations, and learn any new developments in the Monitoring and Sampling division since their previous training. Topics will be chosen by the field team supervisors, monitoring managers, and/or the skill set leader.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30531419"/>
                  </a:ext>
                </a:extLst>
              </a:tr>
              <a:tr h="1239427">
                <a:tc>
                  <a:txBody>
                    <a:bodyPr/>
                    <a:lstStyle/>
                    <a:p>
                      <a:pPr algn="ctr" fontAlgn="ctr"/>
                      <a:r>
                        <a:rPr lang="en-US" sz="1600" u="none" strike="noStrike" dirty="0">
                          <a:effectLst/>
                        </a:rPr>
                        <a:t>MS-420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Monitoring Manager Training - Advanced</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Monitoring Managers take this advanced training to discuss lessons learned from previous exercises/drills/real events. Topics will be chosen by the monitoring managers and/or the skill set leader.</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91296142"/>
                  </a:ext>
                </a:extLst>
              </a:tr>
              <a:tr h="452492">
                <a:tc>
                  <a:txBody>
                    <a:bodyPr/>
                    <a:lstStyle/>
                    <a:p>
                      <a:pPr algn="ctr" fontAlgn="ctr"/>
                      <a:r>
                        <a:rPr lang="en-US" sz="1600" u="none" strike="noStrike" dirty="0">
                          <a:effectLst/>
                        </a:rPr>
                        <a:t>Drill</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CM Drill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smtClean="0">
                          <a:effectLst/>
                        </a:rPr>
                        <a:t>Drills</a:t>
                      </a:r>
                      <a:r>
                        <a:rPr lang="en-US" sz="1600" u="none" strike="noStrike" baseline="0" dirty="0" smtClean="0">
                          <a:effectLst/>
                        </a:rPr>
                        <a:t> are required for Managers and FTS once every 3 years.  </a:t>
                      </a:r>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50629196"/>
                  </a:ext>
                </a:extLst>
              </a:tr>
            </a:tbl>
          </a:graphicData>
        </a:graphic>
      </p:graphicFrame>
    </p:spTree>
    <p:extLst>
      <p:ext uri="{BB962C8B-B14F-4D97-AF65-F5344CB8AC3E}">
        <p14:creationId xmlns:p14="http://schemas.microsoft.com/office/powerpoint/2010/main" val="320728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Equipment and Instruments</a:t>
            </a:r>
            <a:endParaRPr lang="en-US" dirty="0">
              <a:solidFill>
                <a:schemeClr val="bg1"/>
              </a:solidFill>
            </a:endParaRPr>
          </a:p>
        </p:txBody>
      </p:sp>
    </p:spTree>
    <p:extLst>
      <p:ext uri="{BB962C8B-B14F-4D97-AF65-F5344CB8AC3E}">
        <p14:creationId xmlns:p14="http://schemas.microsoft.com/office/powerpoint/2010/main" val="3449450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Equipment and Instruments</a:t>
            </a:r>
            <a:endParaRPr lang="en-US" dirty="0"/>
          </a:p>
        </p:txBody>
      </p:sp>
      <p:sp>
        <p:nvSpPr>
          <p:cNvPr id="4" name="Content Placeholder 2"/>
          <p:cNvSpPr>
            <a:spLocks noGrp="1"/>
          </p:cNvSpPr>
          <p:nvPr>
            <p:ph idx="1"/>
          </p:nvPr>
        </p:nvSpPr>
        <p:spPr>
          <a:xfrm>
            <a:off x="457200" y="1600201"/>
            <a:ext cx="8229600" cy="4191000"/>
          </a:xfrm>
        </p:spPr>
        <p:txBody>
          <a:bodyPr>
            <a:normAutofit/>
          </a:bodyPr>
          <a:lstStyle/>
          <a:p>
            <a:r>
              <a:rPr lang="en-US" dirty="0" smtClean="0"/>
              <a:t>CMRT/FRMAC may have instruments that are different from what your site uses.  </a:t>
            </a:r>
          </a:p>
          <a:p>
            <a:pPr fontAlgn="ctr"/>
            <a:r>
              <a:rPr lang="en-US" dirty="0" smtClean="0"/>
              <a:t>MS-200 “Field </a:t>
            </a:r>
            <a:r>
              <a:rPr lang="en-US" dirty="0"/>
              <a:t>Monitoring Specialist Training </a:t>
            </a:r>
            <a:r>
              <a:rPr lang="en-US" dirty="0" smtClean="0"/>
              <a:t>– Introduction” covers instrumentation and sampling techniques in more detail and with a hands on practicum. </a:t>
            </a:r>
          </a:p>
          <a:p>
            <a:pPr fontAlgn="ctr"/>
            <a:r>
              <a:rPr lang="en-US" dirty="0" smtClean="0"/>
              <a:t>Operator aids exist in the field for all instruments and main sampling techniques.  </a:t>
            </a:r>
          </a:p>
          <a:p>
            <a:endParaRPr lang="en-US" dirty="0" smtClean="0"/>
          </a:p>
        </p:txBody>
      </p:sp>
      <p:sp>
        <p:nvSpPr>
          <p:cNvPr id="3" name="Rectangle 2"/>
          <p:cNvSpPr/>
          <p:nvPr/>
        </p:nvSpPr>
        <p:spPr>
          <a:xfrm>
            <a:off x="1143000" y="5968740"/>
            <a:ext cx="7162800" cy="400110"/>
          </a:xfrm>
          <a:prstGeom prst="rect">
            <a:avLst/>
          </a:prstGeom>
        </p:spPr>
        <p:txBody>
          <a:bodyPr wrap="square">
            <a:spAutoFit/>
          </a:bodyPr>
          <a:lstStyle/>
          <a:p>
            <a:r>
              <a:rPr lang="en-US" sz="2000" i="1" dirty="0" smtClean="0"/>
              <a:t>**Not </a:t>
            </a:r>
            <a:r>
              <a:rPr lang="en-US" sz="2000" i="1" dirty="0"/>
              <a:t>all equipment/instruments are </a:t>
            </a:r>
            <a:r>
              <a:rPr lang="en-US" sz="2000" i="1" dirty="0" smtClean="0"/>
              <a:t>mentioned in these slides. </a:t>
            </a:r>
            <a:endParaRPr lang="en-US" sz="2000" i="1" dirty="0"/>
          </a:p>
        </p:txBody>
      </p:sp>
    </p:spTree>
    <p:extLst>
      <p:ext uri="{BB962C8B-B14F-4D97-AF65-F5344CB8AC3E}">
        <p14:creationId xmlns:p14="http://schemas.microsoft.com/office/powerpoint/2010/main" val="138288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Equipment</a:t>
            </a:r>
            <a:endParaRPr lang="en-US" dirty="0"/>
          </a:p>
        </p:txBody>
      </p:sp>
      <p:sp>
        <p:nvSpPr>
          <p:cNvPr id="3" name="Content Placeholder 2"/>
          <p:cNvSpPr>
            <a:spLocks noGrp="1"/>
          </p:cNvSpPr>
          <p:nvPr>
            <p:ph idx="1"/>
          </p:nvPr>
        </p:nvSpPr>
        <p:spPr>
          <a:xfrm>
            <a:off x="457200" y="1417638"/>
            <a:ext cx="8229600" cy="4708525"/>
          </a:xfrm>
        </p:spPr>
        <p:txBody>
          <a:bodyPr>
            <a:normAutofit fontScale="85000" lnSpcReduction="10000"/>
          </a:bodyPr>
          <a:lstStyle/>
          <a:p>
            <a:r>
              <a:rPr lang="en-US" b="1" dirty="0" smtClean="0"/>
              <a:t>MPCDs</a:t>
            </a:r>
            <a:r>
              <a:rPr lang="en-US" dirty="0" smtClean="0"/>
              <a:t> – These devices ensure communication between the field team tablet and the database via cellular or satellite connections </a:t>
            </a:r>
          </a:p>
          <a:p>
            <a:r>
              <a:rPr lang="en-US" b="1" dirty="0" smtClean="0"/>
              <a:t>Tablets</a:t>
            </a:r>
            <a:r>
              <a:rPr lang="en-US" dirty="0" smtClean="0"/>
              <a:t> – Each field team will have a tablet with the Digital Field Monitoring software to enter samples and measurements directly into the database </a:t>
            </a:r>
          </a:p>
          <a:p>
            <a:r>
              <a:rPr lang="en-US" b="1" dirty="0" smtClean="0"/>
              <a:t>Sample collection kits </a:t>
            </a:r>
            <a:r>
              <a:rPr lang="en-US" dirty="0" smtClean="0"/>
              <a:t>– Each field team will have a sampling kit to perform environmental sampling of soil, vegetation, or liquids </a:t>
            </a:r>
          </a:p>
          <a:p>
            <a:r>
              <a:rPr lang="en-US" b="1" dirty="0" smtClean="0"/>
              <a:t>Generators</a:t>
            </a:r>
            <a:r>
              <a:rPr lang="en-US" dirty="0" smtClean="0"/>
              <a:t> – generators may be used to power air samplers or other monitors</a:t>
            </a:r>
            <a:endParaRPr lang="en-US" dirty="0"/>
          </a:p>
        </p:txBody>
      </p:sp>
    </p:spTree>
    <p:extLst>
      <p:ext uri="{BB962C8B-B14F-4D97-AF65-F5344CB8AC3E}">
        <p14:creationId xmlns:p14="http://schemas.microsoft.com/office/powerpoint/2010/main" val="358290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a:t>
            </a:r>
            <a:endParaRPr lang="en-US" dirty="0"/>
          </a:p>
        </p:txBody>
      </p:sp>
      <p:sp>
        <p:nvSpPr>
          <p:cNvPr id="3" name="Content Placeholder 2"/>
          <p:cNvSpPr>
            <a:spLocks noGrp="1"/>
          </p:cNvSpPr>
          <p:nvPr>
            <p:ph idx="1"/>
          </p:nvPr>
        </p:nvSpPr>
        <p:spPr>
          <a:xfrm>
            <a:off x="487180" y="1248088"/>
            <a:ext cx="8229600" cy="748619"/>
          </a:xfrm>
        </p:spPr>
        <p:txBody>
          <a:bodyPr>
            <a:normAutofit/>
          </a:bodyPr>
          <a:lstStyle/>
          <a:p>
            <a:r>
              <a:rPr lang="en-US" sz="3600" b="1" dirty="0" smtClean="0"/>
              <a:t>Health Physics Kits</a:t>
            </a:r>
          </a:p>
          <a:p>
            <a:pPr marL="457200" lvl="1" indent="0">
              <a:buNone/>
            </a:pPr>
            <a:endParaRPr lang="en-US" dirty="0" smtClean="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581400"/>
            <a:ext cx="2170430" cy="2527935"/>
          </a:xfrm>
          <a:prstGeom prst="rect">
            <a:avLst/>
          </a:prstGeom>
          <a:noFill/>
        </p:spPr>
      </p:pic>
      <p:sp>
        <p:nvSpPr>
          <p:cNvPr id="6" name="Rectangle 5"/>
          <p:cNvSpPr/>
          <p:nvPr/>
        </p:nvSpPr>
        <p:spPr>
          <a:xfrm>
            <a:off x="5842416" y="2540666"/>
            <a:ext cx="2945228" cy="923330"/>
          </a:xfrm>
          <a:prstGeom prst="rect">
            <a:avLst/>
          </a:prstGeom>
        </p:spPr>
        <p:txBody>
          <a:bodyPr wrap="square">
            <a:spAutoFit/>
          </a:bodyPr>
          <a:lstStyle/>
          <a:p>
            <a:r>
              <a:rPr lang="en-US" b="1" dirty="0"/>
              <a:t>9DP-1 Ion </a:t>
            </a:r>
            <a:r>
              <a:rPr lang="en-US" b="1" dirty="0" smtClean="0"/>
              <a:t>Chamber</a:t>
            </a:r>
            <a:r>
              <a:rPr lang="en-US" dirty="0" smtClean="0"/>
              <a:t/>
            </a:r>
            <a:br>
              <a:rPr lang="en-US" dirty="0" smtClean="0"/>
            </a:br>
            <a:r>
              <a:rPr lang="en-US" dirty="0" smtClean="0"/>
              <a:t>-Handheld ion chamber for dose rate measurements</a:t>
            </a:r>
            <a:endParaRPr lang="en-US" dirty="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31" y="2956744"/>
            <a:ext cx="1768475" cy="2357120"/>
          </a:xfrm>
          <a:prstGeom prst="rect">
            <a:avLst/>
          </a:prstGeom>
          <a:noFill/>
        </p:spPr>
      </p:pic>
      <p:pic>
        <p:nvPicPr>
          <p:cNvPr id="10" name="Picture 9"/>
          <p:cNvPicPr/>
          <p:nvPr/>
        </p:nvPicPr>
        <p:blipFill>
          <a:blip r:embed="rId5">
            <a:extLst>
              <a:ext uri="{28A0092B-C50C-407E-A947-70E740481C1C}">
                <a14:useLocalDpi xmlns:a14="http://schemas.microsoft.com/office/drawing/2010/main" val="0"/>
              </a:ext>
            </a:extLst>
          </a:blip>
          <a:srcRect/>
          <a:stretch>
            <a:fillRect/>
          </a:stretch>
        </p:blipFill>
        <p:spPr bwMode="auto">
          <a:xfrm>
            <a:off x="2559206" y="2956744"/>
            <a:ext cx="1977390" cy="1648460"/>
          </a:xfrm>
          <a:prstGeom prst="rect">
            <a:avLst/>
          </a:prstGeom>
          <a:noFill/>
        </p:spPr>
      </p:pic>
      <p:sp>
        <p:nvSpPr>
          <p:cNvPr id="11" name="Rectangle 10"/>
          <p:cNvSpPr/>
          <p:nvPr/>
        </p:nvSpPr>
        <p:spPr>
          <a:xfrm>
            <a:off x="762000" y="1996707"/>
            <a:ext cx="3962400" cy="923330"/>
          </a:xfrm>
          <a:prstGeom prst="rect">
            <a:avLst/>
          </a:prstGeom>
        </p:spPr>
        <p:txBody>
          <a:bodyPr wrap="square">
            <a:spAutoFit/>
          </a:bodyPr>
          <a:lstStyle/>
          <a:p>
            <a:r>
              <a:rPr lang="en-US" b="1" dirty="0"/>
              <a:t>3002 with 44-93 </a:t>
            </a:r>
            <a:r>
              <a:rPr lang="en-US" b="1" dirty="0" smtClean="0"/>
              <a:t>Alpha/Beta scintillator -</a:t>
            </a:r>
            <a:r>
              <a:rPr lang="en-US" dirty="0" smtClean="0"/>
              <a:t>For alpha/beta contamination measurements</a:t>
            </a:r>
            <a:endParaRPr lang="en-US" dirty="0"/>
          </a:p>
        </p:txBody>
      </p:sp>
    </p:spTree>
    <p:extLst>
      <p:ext uri="{BB962C8B-B14F-4D97-AF65-F5344CB8AC3E}">
        <p14:creationId xmlns:p14="http://schemas.microsoft.com/office/powerpoint/2010/main" val="129878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a:solidFill>
            <a:schemeClr val="tx2"/>
          </a:solidFill>
        </p:spPr>
        <p:txBody>
          <a:bodyPr/>
          <a:lstStyle/>
          <a:p>
            <a:r>
              <a:rPr lang="en-US" dirty="0" smtClean="0">
                <a:solidFill>
                  <a:schemeClr val="bg1"/>
                </a:solidFill>
              </a:rPr>
              <a:t>What is FRMAC?</a:t>
            </a:r>
            <a:endParaRPr lang="en-US" dirty="0">
              <a:solidFill>
                <a:schemeClr val="bg1"/>
              </a:solidFill>
            </a:endParaRPr>
          </a:p>
        </p:txBody>
      </p:sp>
    </p:spTree>
    <p:extLst>
      <p:ext uri="{BB962C8B-B14F-4D97-AF65-F5344CB8AC3E}">
        <p14:creationId xmlns:p14="http://schemas.microsoft.com/office/powerpoint/2010/main" val="3674515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255599"/>
            <a:ext cx="8229600" cy="748619"/>
          </a:xfrm>
        </p:spPr>
        <p:txBody>
          <a:bodyPr>
            <a:normAutofit/>
          </a:bodyPr>
          <a:lstStyle/>
          <a:p>
            <a:r>
              <a:rPr lang="en-US" sz="3600" b="1" dirty="0" smtClean="0"/>
              <a:t>Health Physics Kits</a:t>
            </a:r>
          </a:p>
          <a:p>
            <a:pPr marL="457200" lvl="1" indent="0">
              <a:buNone/>
            </a:pPr>
            <a:endParaRPr lang="en-US" dirty="0" smtClean="0"/>
          </a:p>
          <a:p>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59" y="3200400"/>
            <a:ext cx="1991360" cy="2646045"/>
          </a:xfrm>
          <a:prstGeom prst="rect">
            <a:avLst/>
          </a:prstGeom>
          <a:noFill/>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00400"/>
            <a:ext cx="2026920" cy="1689735"/>
          </a:xfrm>
          <a:prstGeom prst="rect">
            <a:avLst/>
          </a:prstGeom>
          <a:noFill/>
        </p:spPr>
      </p:pic>
      <p:sp>
        <p:nvSpPr>
          <p:cNvPr id="4" name="Rectangle 3"/>
          <p:cNvSpPr/>
          <p:nvPr/>
        </p:nvSpPr>
        <p:spPr>
          <a:xfrm>
            <a:off x="606959" y="2234097"/>
            <a:ext cx="4343399" cy="923330"/>
          </a:xfrm>
          <a:prstGeom prst="rect">
            <a:avLst/>
          </a:prstGeom>
        </p:spPr>
        <p:txBody>
          <a:bodyPr wrap="square">
            <a:spAutoFit/>
          </a:bodyPr>
          <a:lstStyle/>
          <a:p>
            <a:r>
              <a:rPr lang="en-US" b="1" dirty="0" smtClean="0"/>
              <a:t>Model 3001 </a:t>
            </a:r>
            <a:r>
              <a:rPr lang="en-US" b="1" dirty="0"/>
              <a:t>with Model 44-2 NaI </a:t>
            </a:r>
            <a:r>
              <a:rPr lang="en-US" b="1" dirty="0" smtClean="0"/>
              <a:t>Detector</a:t>
            </a:r>
          </a:p>
          <a:p>
            <a:r>
              <a:rPr lang="en-US" dirty="0" smtClean="0"/>
              <a:t>-For detecting gamma emitting sources or contamination </a:t>
            </a:r>
            <a:endParaRPr lang="en-US" dirty="0"/>
          </a:p>
        </p:txBody>
      </p:sp>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3656846"/>
            <a:ext cx="2708275" cy="2618740"/>
          </a:xfrm>
          <a:prstGeom prst="rect">
            <a:avLst/>
          </a:prstGeom>
          <a:noFill/>
        </p:spPr>
      </p:pic>
      <p:sp>
        <p:nvSpPr>
          <p:cNvPr id="15" name="Rectangle 14"/>
          <p:cNvSpPr/>
          <p:nvPr/>
        </p:nvSpPr>
        <p:spPr>
          <a:xfrm>
            <a:off x="6019800" y="2600235"/>
            <a:ext cx="2562962" cy="1200329"/>
          </a:xfrm>
          <a:prstGeom prst="rect">
            <a:avLst/>
          </a:prstGeom>
        </p:spPr>
        <p:txBody>
          <a:bodyPr wrap="square">
            <a:spAutoFit/>
          </a:bodyPr>
          <a:lstStyle/>
          <a:p>
            <a:r>
              <a:rPr lang="en-US" b="1" dirty="0"/>
              <a:t>26-1 Frisker with Dose </a:t>
            </a:r>
            <a:r>
              <a:rPr lang="en-US" b="1" dirty="0" smtClean="0"/>
              <a:t>Equivalent Filter</a:t>
            </a:r>
          </a:p>
          <a:p>
            <a:r>
              <a:rPr lang="en-US" dirty="0" smtClean="0"/>
              <a:t>-For performing quick contamination surveys</a:t>
            </a:r>
            <a:endParaRPr lang="en-US" dirty="0"/>
          </a:p>
        </p:txBody>
      </p:sp>
    </p:spTree>
    <p:extLst>
      <p:ext uri="{BB962C8B-B14F-4D97-AF65-F5344CB8AC3E}">
        <p14:creationId xmlns:p14="http://schemas.microsoft.com/office/powerpoint/2010/main" val="27493173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384981"/>
            <a:ext cx="8229600" cy="2383744"/>
          </a:xfrm>
        </p:spPr>
        <p:txBody>
          <a:bodyPr>
            <a:normAutofit fontScale="70000" lnSpcReduction="20000"/>
          </a:bodyPr>
          <a:lstStyle/>
          <a:p>
            <a:pPr marL="0" indent="0">
              <a:buNone/>
            </a:pPr>
            <a:r>
              <a:rPr lang="en-US" b="1" dirty="0" smtClean="0"/>
              <a:t>High Purity Germanium (HPGe)</a:t>
            </a:r>
          </a:p>
          <a:p>
            <a:r>
              <a:rPr lang="en-US" dirty="0" smtClean="0"/>
              <a:t>ORTEC Detective (electronically cooled)</a:t>
            </a:r>
          </a:p>
          <a:p>
            <a:r>
              <a:rPr lang="en-US" dirty="0" smtClean="0"/>
              <a:t>Canberra Inspector 2000 (liquid nitrogen cooled and will be phased out)</a:t>
            </a:r>
          </a:p>
          <a:p>
            <a:r>
              <a:rPr lang="en-US" dirty="0" smtClean="0"/>
              <a:t>HPGe measurements are used for:</a:t>
            </a:r>
            <a:endParaRPr lang="en-US" dirty="0"/>
          </a:p>
          <a:p>
            <a:pPr lvl="1"/>
            <a:r>
              <a:rPr lang="en-US" dirty="0"/>
              <a:t>Radionuclide ID</a:t>
            </a:r>
            <a:endParaRPr lang="en-US" sz="3600" b="1" dirty="0"/>
          </a:p>
          <a:p>
            <a:pPr lvl="1"/>
            <a:r>
              <a:rPr lang="en-US" dirty="0" smtClean="0"/>
              <a:t>Determining radionuclide concentrations deposited on the ground</a:t>
            </a:r>
            <a:endParaRPr lang="en-US" dirty="0"/>
          </a:p>
          <a:p>
            <a:pPr marL="457200" lvl="1" indent="0">
              <a:buNone/>
            </a:pPr>
            <a:endParaRPr lang="en-US" dirty="0" smtClean="0"/>
          </a:p>
        </p:txBody>
      </p:sp>
      <p:pic>
        <p:nvPicPr>
          <p:cNvPr id="2051" name="Picture 1" descr="DSC032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004976"/>
            <a:ext cx="2590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1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98626"/>
            <a:ext cx="2584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420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8086" y="1384981"/>
            <a:ext cx="8229600" cy="1663019"/>
          </a:xfrm>
        </p:spPr>
        <p:txBody>
          <a:bodyPr>
            <a:normAutofit/>
          </a:bodyPr>
          <a:lstStyle/>
          <a:p>
            <a:r>
              <a:rPr lang="en-US" sz="3600" b="1" dirty="0" smtClean="0"/>
              <a:t>Air Samplers</a:t>
            </a:r>
          </a:p>
          <a:p>
            <a:pPr marL="457200" lvl="1" indent="0">
              <a:buNone/>
            </a:pPr>
            <a:endParaRPr lang="en-US" dirty="0" smtClean="0"/>
          </a:p>
          <a:p>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323" t="16204" r="16667" b="9723"/>
          <a:stretch/>
        </p:blipFill>
        <p:spPr>
          <a:xfrm>
            <a:off x="574623" y="2527981"/>
            <a:ext cx="4038600" cy="24384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323" t="13890" r="15365" b="5092"/>
          <a:stretch/>
        </p:blipFill>
        <p:spPr>
          <a:xfrm>
            <a:off x="5029200" y="3355377"/>
            <a:ext cx="3770383" cy="2443767"/>
          </a:xfrm>
          <a:prstGeom prst="rect">
            <a:avLst/>
          </a:prstGeom>
        </p:spPr>
      </p:pic>
      <p:sp>
        <p:nvSpPr>
          <p:cNvPr id="7" name="Rectangle 6"/>
          <p:cNvSpPr/>
          <p:nvPr/>
        </p:nvSpPr>
        <p:spPr>
          <a:xfrm>
            <a:off x="5307778" y="2755612"/>
            <a:ext cx="2695353" cy="584775"/>
          </a:xfrm>
          <a:prstGeom prst="rect">
            <a:avLst/>
          </a:prstGeom>
        </p:spPr>
        <p:txBody>
          <a:bodyPr wrap="none">
            <a:spAutoFit/>
          </a:bodyPr>
          <a:lstStyle/>
          <a:p>
            <a:pPr lvl="1"/>
            <a:r>
              <a:rPr lang="en-US" sz="3200" dirty="0"/>
              <a:t>Low Volume</a:t>
            </a:r>
          </a:p>
        </p:txBody>
      </p:sp>
      <p:sp>
        <p:nvSpPr>
          <p:cNvPr id="8" name="Rectangle 7"/>
          <p:cNvSpPr/>
          <p:nvPr/>
        </p:nvSpPr>
        <p:spPr>
          <a:xfrm>
            <a:off x="574623" y="1943206"/>
            <a:ext cx="2775503" cy="584775"/>
          </a:xfrm>
          <a:prstGeom prst="rect">
            <a:avLst/>
          </a:prstGeom>
        </p:spPr>
        <p:txBody>
          <a:bodyPr wrap="none">
            <a:spAutoFit/>
          </a:bodyPr>
          <a:lstStyle/>
          <a:p>
            <a:pPr lvl="1"/>
            <a:r>
              <a:rPr lang="en-US" sz="3200" dirty="0"/>
              <a:t>High Volume</a:t>
            </a:r>
          </a:p>
        </p:txBody>
      </p:sp>
    </p:spTree>
    <p:extLst>
      <p:ext uri="{BB962C8B-B14F-4D97-AF65-F5344CB8AC3E}">
        <p14:creationId xmlns:p14="http://schemas.microsoft.com/office/powerpoint/2010/main" val="3056534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57200" y="1600201"/>
            <a:ext cx="8229600" cy="685799"/>
          </a:xfrm>
        </p:spPr>
        <p:txBody>
          <a:bodyPr>
            <a:normAutofit/>
          </a:bodyPr>
          <a:lstStyle/>
          <a:p>
            <a:r>
              <a:rPr lang="en-US" b="1" dirty="0" smtClean="0"/>
              <a:t>Proportional Counters</a:t>
            </a:r>
          </a:p>
          <a:p>
            <a:pPr lvl="1"/>
            <a:endParaRPr lang="en-US" dirty="0" smtClean="0"/>
          </a:p>
          <a:p>
            <a:pPr marL="457200" lvl="1"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23" y="3429000"/>
            <a:ext cx="2968695" cy="2695575"/>
          </a:xfrm>
          <a:prstGeom prst="rect">
            <a:avLst/>
          </a:prstGeom>
        </p:spPr>
      </p:pic>
      <p:sp>
        <p:nvSpPr>
          <p:cNvPr id="5" name="Rectangle 4"/>
          <p:cNvSpPr/>
          <p:nvPr/>
        </p:nvSpPr>
        <p:spPr>
          <a:xfrm>
            <a:off x="5334000" y="2767495"/>
            <a:ext cx="3048000" cy="923330"/>
          </a:xfrm>
          <a:prstGeom prst="rect">
            <a:avLst/>
          </a:prstGeom>
        </p:spPr>
        <p:txBody>
          <a:bodyPr wrap="square">
            <a:spAutoFit/>
          </a:bodyPr>
          <a:lstStyle/>
          <a:p>
            <a:r>
              <a:rPr lang="en-US" b="1" dirty="0" err="1" smtClean="0"/>
              <a:t>Mirion</a:t>
            </a:r>
            <a:r>
              <a:rPr lang="en-US" b="1" dirty="0" smtClean="0"/>
              <a:t> </a:t>
            </a:r>
            <a:r>
              <a:rPr lang="en-US" b="1" dirty="0" err="1" smtClean="0"/>
              <a:t>iSOLO</a:t>
            </a:r>
            <a:r>
              <a:rPr lang="en-US" dirty="0" smtClean="0"/>
              <a:t> </a:t>
            </a:r>
            <a:r>
              <a:rPr lang="en-US" dirty="0"/>
              <a:t>(Fly Away Lab) </a:t>
            </a:r>
            <a:r>
              <a:rPr lang="en-US" dirty="0" smtClean="0"/>
              <a:t/>
            </a:r>
            <a:br>
              <a:rPr lang="en-US" dirty="0" smtClean="0"/>
            </a:br>
            <a:r>
              <a:rPr lang="en-US" dirty="0" smtClean="0"/>
              <a:t>-for </a:t>
            </a:r>
            <a:r>
              <a:rPr lang="en-US" dirty="0"/>
              <a:t>counting swipes or air filters with radon subtraction </a:t>
            </a:r>
          </a:p>
        </p:txBody>
      </p:sp>
      <p:sp>
        <p:nvSpPr>
          <p:cNvPr id="6" name="Rectangle 5"/>
          <p:cNvSpPr/>
          <p:nvPr/>
        </p:nvSpPr>
        <p:spPr>
          <a:xfrm>
            <a:off x="841948" y="2567839"/>
            <a:ext cx="3272852" cy="646331"/>
          </a:xfrm>
          <a:prstGeom prst="rect">
            <a:avLst/>
          </a:prstGeom>
        </p:spPr>
        <p:txBody>
          <a:bodyPr wrap="square">
            <a:spAutoFit/>
          </a:bodyPr>
          <a:lstStyle/>
          <a:p>
            <a:r>
              <a:rPr lang="en-US" b="1" dirty="0"/>
              <a:t>Ludlum 3030P </a:t>
            </a:r>
            <a:r>
              <a:rPr lang="en-US" b="1" dirty="0" smtClean="0"/>
              <a:t/>
            </a:r>
            <a:br>
              <a:rPr lang="en-US" b="1" dirty="0" smtClean="0"/>
            </a:br>
            <a:r>
              <a:rPr lang="en-US" b="1" dirty="0" smtClean="0"/>
              <a:t>-</a:t>
            </a:r>
            <a:r>
              <a:rPr lang="en-US" dirty="0" smtClean="0"/>
              <a:t>for operational swipe </a:t>
            </a:r>
            <a:r>
              <a:rPr lang="en-US" dirty="0"/>
              <a:t>counting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810000"/>
            <a:ext cx="2947047" cy="2514600"/>
          </a:xfrm>
          <a:prstGeom prst="rect">
            <a:avLst/>
          </a:prstGeom>
        </p:spPr>
      </p:pic>
    </p:spTree>
    <p:extLst>
      <p:ext uri="{BB962C8B-B14F-4D97-AF65-F5344CB8AC3E}">
        <p14:creationId xmlns:p14="http://schemas.microsoft.com/office/powerpoint/2010/main" val="420525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65944" y="1409077"/>
            <a:ext cx="8229600" cy="1676399"/>
          </a:xfrm>
        </p:spPr>
        <p:txBody>
          <a:bodyPr>
            <a:normAutofit fontScale="92500"/>
          </a:bodyPr>
          <a:lstStyle/>
          <a:p>
            <a:r>
              <a:rPr lang="en-US" b="1" dirty="0" smtClean="0"/>
              <a:t>Environmental Continuous Air Monitor (ECAM)</a:t>
            </a:r>
          </a:p>
          <a:p>
            <a:pPr lvl="1"/>
            <a:r>
              <a:rPr lang="en-US" dirty="0" smtClean="0"/>
              <a:t>Alpha and beta air concentrations (spectral)</a:t>
            </a:r>
          </a:p>
          <a:p>
            <a:pPr lvl="1"/>
            <a:r>
              <a:rPr lang="en-US" dirty="0" smtClean="0"/>
              <a:t>EcoGamma attachment reports exposure rates</a:t>
            </a:r>
          </a:p>
        </p:txBody>
      </p:sp>
      <p:sp>
        <p:nvSpPr>
          <p:cNvPr id="5" name="Title 1"/>
          <p:cNvSpPr txBox="1">
            <a:spLocks/>
          </p:cNvSpPr>
          <p:nvPr/>
        </p:nvSpPr>
        <p:spPr>
          <a:xfrm>
            <a:off x="769261" y="2943476"/>
            <a:ext cx="2190341" cy="5783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ECAM</a:t>
            </a:r>
            <a:endParaRPr lang="en-US" sz="2400" dirty="0"/>
          </a:p>
        </p:txBody>
      </p:sp>
      <p:pic>
        <p:nvPicPr>
          <p:cNvPr id="6" name="Picture 2" descr="S:\RSLN\SHARE\CM\eCAM Picture\HPIM177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8" t="2654" r="32303"/>
          <a:stretch/>
        </p:blipFill>
        <p:spPr bwMode="auto">
          <a:xfrm>
            <a:off x="1012630" y="3541427"/>
            <a:ext cx="1637482" cy="29555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355626" y="2923917"/>
            <a:ext cx="1815831" cy="7157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EcoGamma</a:t>
            </a:r>
            <a:endParaRPr lang="en-US" sz="2400" dirty="0"/>
          </a:p>
        </p:txBody>
      </p:sp>
      <p:pic>
        <p:nvPicPr>
          <p:cNvPr id="8" name="Picture 3" descr="S:\RSLN\SHARE\CM\eCAM Picture\HPIM178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63" t="5222" r="19291"/>
          <a:stretch/>
        </p:blipFill>
        <p:spPr bwMode="auto">
          <a:xfrm>
            <a:off x="3505200" y="3581400"/>
            <a:ext cx="1516685" cy="2269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RSLN\SHARE\CM\eCAM Picture\HPIM177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22" t="4023" r="30352"/>
          <a:stretch/>
        </p:blipFill>
        <p:spPr bwMode="auto">
          <a:xfrm>
            <a:off x="6075943" y="3719587"/>
            <a:ext cx="1939486" cy="289148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943600" y="3003801"/>
            <a:ext cx="2286000" cy="7157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t>ATS </a:t>
            </a:r>
            <a:br>
              <a:rPr lang="en-US" sz="2400" dirty="0" smtClean="0"/>
            </a:br>
            <a:r>
              <a:rPr lang="en-US" sz="2400" dirty="0" smtClean="0"/>
              <a:t>(for telemetry)</a:t>
            </a:r>
            <a:endParaRPr lang="en-US" sz="2400" dirty="0"/>
          </a:p>
        </p:txBody>
      </p:sp>
    </p:spTree>
    <p:extLst>
      <p:ext uri="{BB962C8B-B14F-4D97-AF65-F5344CB8AC3E}">
        <p14:creationId xmlns:p14="http://schemas.microsoft.com/office/powerpoint/2010/main" val="7142289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(cont.)</a:t>
            </a:r>
            <a:endParaRPr lang="en-US" dirty="0"/>
          </a:p>
        </p:txBody>
      </p:sp>
      <p:sp>
        <p:nvSpPr>
          <p:cNvPr id="3" name="Content Placeholder 2"/>
          <p:cNvSpPr>
            <a:spLocks noGrp="1"/>
          </p:cNvSpPr>
          <p:nvPr>
            <p:ph idx="1"/>
          </p:nvPr>
        </p:nvSpPr>
        <p:spPr>
          <a:xfrm>
            <a:off x="457200" y="1600200"/>
            <a:ext cx="5334000" cy="4800599"/>
          </a:xfrm>
        </p:spPr>
        <p:txBody>
          <a:bodyPr>
            <a:normAutofit/>
          </a:bodyPr>
          <a:lstStyle/>
          <a:p>
            <a:r>
              <a:rPr lang="en-US" sz="2800" b="1" dirty="0" smtClean="0"/>
              <a:t>Ion Chamber: GE </a:t>
            </a:r>
            <a:r>
              <a:rPr lang="en-US" sz="2800" b="1" dirty="0" err="1" smtClean="0"/>
              <a:t>RSDetection</a:t>
            </a:r>
            <a:endParaRPr lang="en-US" sz="2800" b="1" dirty="0"/>
          </a:p>
          <a:p>
            <a:pPr lvl="1"/>
            <a:r>
              <a:rPr lang="en-US" sz="2400" dirty="0"/>
              <a:t>Detector mounted to a tripod for accurate dose </a:t>
            </a:r>
            <a:r>
              <a:rPr lang="en-US" sz="2400" dirty="0" smtClean="0"/>
              <a:t>rates. </a:t>
            </a:r>
            <a:endParaRPr lang="en-US" sz="2400" dirty="0"/>
          </a:p>
          <a:p>
            <a:r>
              <a:rPr lang="en-US" sz="2800" b="1" dirty="0" err="1" smtClean="0"/>
              <a:t>SpecFIDLERs</a:t>
            </a:r>
            <a:endParaRPr lang="en-US" sz="2800" b="1" dirty="0"/>
          </a:p>
          <a:p>
            <a:pPr lvl="1"/>
            <a:r>
              <a:rPr lang="en-US" sz="2400" dirty="0"/>
              <a:t>Alpha contamination via gamma detection </a:t>
            </a:r>
          </a:p>
          <a:p>
            <a:r>
              <a:rPr lang="en-US" sz="2800" b="1" dirty="0"/>
              <a:t>Portal Monitors</a:t>
            </a:r>
          </a:p>
          <a:p>
            <a:pPr lvl="1"/>
            <a:r>
              <a:rPr lang="en-US" sz="2400" dirty="0"/>
              <a:t>Detect contamination on people or </a:t>
            </a:r>
            <a:r>
              <a:rPr lang="en-US" sz="2400" dirty="0" smtClean="0"/>
              <a:t>vehicles (multiple models) </a:t>
            </a:r>
            <a:endParaRPr lang="en-US" sz="2400" dirty="0"/>
          </a:p>
          <a:p>
            <a:pPr marL="457200" lvl="1" indent="0">
              <a:buNone/>
            </a:pPr>
            <a:endParaRPr lang="en-US" dirty="0" smtClean="0"/>
          </a:p>
        </p:txBody>
      </p:sp>
      <p:pic>
        <p:nvPicPr>
          <p:cNvPr id="1026" name="Picture 2" descr="SpecFI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33800"/>
            <a:ext cx="1919514" cy="263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8443" t="10056" r="17348" b="11304"/>
          <a:stretch/>
        </p:blipFill>
        <p:spPr>
          <a:xfrm>
            <a:off x="6248400" y="1219200"/>
            <a:ext cx="1828800" cy="2304288"/>
          </a:xfrm>
          <a:prstGeom prst="rect">
            <a:avLst/>
          </a:prstGeom>
        </p:spPr>
      </p:pic>
      <p:sp>
        <p:nvSpPr>
          <p:cNvPr id="5" name="Right Arrow 4"/>
          <p:cNvSpPr/>
          <p:nvPr/>
        </p:nvSpPr>
        <p:spPr>
          <a:xfrm>
            <a:off x="5372100" y="1905000"/>
            <a:ext cx="838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507875">
            <a:off x="4797625" y="4214656"/>
            <a:ext cx="1661009" cy="9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2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Associated Assets</a:t>
            </a:r>
            <a:endParaRPr lang="en-US" dirty="0">
              <a:solidFill>
                <a:schemeClr val="bg1"/>
              </a:solidFill>
            </a:endParaRPr>
          </a:p>
        </p:txBody>
      </p:sp>
    </p:spTree>
    <p:extLst>
      <p:ext uri="{BB962C8B-B14F-4D97-AF65-F5344CB8AC3E}">
        <p14:creationId xmlns:p14="http://schemas.microsoft.com/office/powerpoint/2010/main" val="2721586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Measuring System (AMS)</a:t>
            </a:r>
            <a:endParaRPr lang="en-US" dirty="0"/>
          </a:p>
        </p:txBody>
      </p:sp>
      <p:sp>
        <p:nvSpPr>
          <p:cNvPr id="3" name="Content Placeholder 2"/>
          <p:cNvSpPr>
            <a:spLocks noGrp="1"/>
          </p:cNvSpPr>
          <p:nvPr>
            <p:ph idx="1"/>
          </p:nvPr>
        </p:nvSpPr>
        <p:spPr>
          <a:xfrm>
            <a:off x="488373" y="2667000"/>
            <a:ext cx="8305800" cy="3733800"/>
          </a:xfrm>
        </p:spPr>
        <p:txBody>
          <a:bodyPr>
            <a:normAutofit fontScale="92500" lnSpcReduction="20000"/>
          </a:bodyPr>
          <a:lstStyle/>
          <a:p>
            <a:r>
              <a:rPr lang="en-US" dirty="0" smtClean="0"/>
              <a:t>AMS is a separate asset from CMRT.  They perform search missions as well as radiological characterizations of large areas. </a:t>
            </a:r>
          </a:p>
          <a:p>
            <a:r>
              <a:rPr lang="en-US" dirty="0"/>
              <a:t>AMS has 2 locations: Nellis Air Force </a:t>
            </a:r>
            <a:r>
              <a:rPr lang="en-US" dirty="0" smtClean="0"/>
              <a:t>Base (Las </a:t>
            </a:r>
            <a:r>
              <a:rPr lang="en-US" dirty="0"/>
              <a:t>Vegas, NV) and Joint Base Andrews (Washington D.C</a:t>
            </a:r>
            <a:r>
              <a:rPr lang="en-US" dirty="0" smtClean="0"/>
              <a:t>.). </a:t>
            </a:r>
            <a:endParaRPr lang="en-US" dirty="0"/>
          </a:p>
          <a:p>
            <a:r>
              <a:rPr lang="en-US" dirty="0" smtClean="0"/>
              <a:t>AMS </a:t>
            </a:r>
            <a:r>
              <a:rPr lang="en-US" dirty="0"/>
              <a:t>can deploy earlier than CMRT.  </a:t>
            </a:r>
          </a:p>
          <a:p>
            <a:r>
              <a:rPr lang="en-US" dirty="0" smtClean="0"/>
              <a:t>When a CMRT/FRMAC is activated, AMS reports under the Monitoring Division. </a:t>
            </a:r>
          </a:p>
          <a:p>
            <a:endParaRPr lang="en-US" dirty="0"/>
          </a:p>
        </p:txBody>
      </p:sp>
      <p:pic>
        <p:nvPicPr>
          <p:cNvPr id="6" name="Picture 5"/>
          <p:cNvPicPr>
            <a:picLocks noChangeAspect="1"/>
          </p:cNvPicPr>
          <p:nvPr/>
        </p:nvPicPr>
        <p:blipFill>
          <a:blip r:embed="rId3"/>
          <a:stretch>
            <a:fillRect/>
          </a:stretch>
        </p:blipFill>
        <p:spPr>
          <a:xfrm>
            <a:off x="2209800" y="1285747"/>
            <a:ext cx="4485347" cy="1346617"/>
          </a:xfrm>
          <a:prstGeom prst="rect">
            <a:avLst/>
          </a:prstGeom>
        </p:spPr>
      </p:pic>
    </p:spTree>
    <p:extLst>
      <p:ext uri="{BB962C8B-B14F-4D97-AF65-F5344CB8AC3E}">
        <p14:creationId xmlns:p14="http://schemas.microsoft.com/office/powerpoint/2010/main" val="76227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(cont.)</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AMS uses sodium iodide based radiation detection system (manufactured by RSI) in their fixed wing or helicopter to characterize large areas. </a:t>
            </a:r>
          </a:p>
          <a:p>
            <a:pPr lvl="0"/>
            <a:r>
              <a:rPr lang="en-US" dirty="0"/>
              <a:t>The AMS Mission Manager is in charge of the mission. The mission crew consists of the following personnel:</a:t>
            </a:r>
          </a:p>
          <a:p>
            <a:pPr lvl="1"/>
            <a:r>
              <a:rPr lang="en-US" dirty="0"/>
              <a:t>Pilot</a:t>
            </a:r>
          </a:p>
          <a:p>
            <a:pPr lvl="1"/>
            <a:r>
              <a:rPr lang="en-US" dirty="0"/>
              <a:t>Co-pilot</a:t>
            </a:r>
          </a:p>
          <a:p>
            <a:pPr lvl="1"/>
            <a:r>
              <a:rPr lang="en-US" dirty="0"/>
              <a:t>AMS Mission Manager</a:t>
            </a:r>
          </a:p>
          <a:p>
            <a:pPr lvl="1"/>
            <a:r>
              <a:rPr lang="en-US" dirty="0"/>
              <a:t>AMS Equipment Specialist</a:t>
            </a:r>
          </a:p>
          <a:p>
            <a:r>
              <a:rPr lang="en-US" dirty="0"/>
              <a:t>Other necessary AMS personnel include: mechanics, data scientists, </a:t>
            </a:r>
            <a:r>
              <a:rPr lang="en-US" dirty="0" smtClean="0"/>
              <a:t>and data </a:t>
            </a:r>
            <a:r>
              <a:rPr lang="en-US" dirty="0"/>
              <a:t>analysts </a:t>
            </a:r>
            <a:r>
              <a:rPr lang="en-US" dirty="0" smtClean="0"/>
              <a:t>as part </a:t>
            </a:r>
            <a:r>
              <a:rPr lang="en-US" dirty="0"/>
              <a:t>of the AMS home team. </a:t>
            </a:r>
          </a:p>
        </p:txBody>
      </p:sp>
      <p:pic>
        <p:nvPicPr>
          <p:cNvPr id="4" name="Picture 3"/>
          <p:cNvPicPr>
            <a:picLocks noChangeAspect="1"/>
          </p:cNvPicPr>
          <p:nvPr/>
        </p:nvPicPr>
        <p:blipFill>
          <a:blip r:embed="rId3"/>
          <a:stretch>
            <a:fillRect/>
          </a:stretch>
        </p:blipFill>
        <p:spPr>
          <a:xfrm>
            <a:off x="4743342" y="3505200"/>
            <a:ext cx="3564454" cy="1295492"/>
          </a:xfrm>
          <a:prstGeom prst="rect">
            <a:avLst/>
          </a:prstGeom>
        </p:spPr>
      </p:pic>
    </p:spTree>
    <p:extLst>
      <p:ext uri="{BB962C8B-B14F-4D97-AF65-F5344CB8AC3E}">
        <p14:creationId xmlns:p14="http://schemas.microsoft.com/office/powerpoint/2010/main" val="24052786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Consequence Management Home Team (CMHT)</a:t>
            </a:r>
            <a:endParaRPr lang="en-US" dirty="0"/>
          </a:p>
        </p:txBody>
      </p:sp>
      <p:sp>
        <p:nvSpPr>
          <p:cNvPr id="3" name="Content Placeholder 2"/>
          <p:cNvSpPr>
            <a:spLocks noGrp="1"/>
          </p:cNvSpPr>
          <p:nvPr>
            <p:ph idx="1"/>
          </p:nvPr>
        </p:nvSpPr>
        <p:spPr/>
        <p:txBody>
          <a:bodyPr>
            <a:normAutofit/>
          </a:bodyPr>
          <a:lstStyle/>
          <a:p>
            <a:r>
              <a:rPr lang="en-US" dirty="0"/>
              <a:t>CMHT exists to support field operations and DOE Headquarters.</a:t>
            </a:r>
          </a:p>
          <a:p>
            <a:r>
              <a:rPr lang="en-US" dirty="0" smtClean="0"/>
              <a:t>CMHT is a team composed of responders from various DOE/NNSA sites that are available to assist in answering questions and fulfilling various requests. </a:t>
            </a:r>
          </a:p>
          <a:p>
            <a:r>
              <a:rPr lang="en-US" dirty="0" smtClean="0"/>
              <a:t>The team can expand to support the field as necessary. </a:t>
            </a:r>
          </a:p>
          <a:p>
            <a:endParaRPr lang="en-US" dirty="0" smtClean="0"/>
          </a:p>
          <a:p>
            <a:endParaRPr lang="en-US" dirty="0"/>
          </a:p>
        </p:txBody>
      </p:sp>
    </p:spTree>
    <p:extLst>
      <p:ext uri="{BB962C8B-B14F-4D97-AF65-F5344CB8AC3E}">
        <p14:creationId xmlns:p14="http://schemas.microsoft.com/office/powerpoint/2010/main" val="639913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What is FRMAC?</a:t>
            </a:r>
            <a:endParaRPr lang="en-US" dirty="0"/>
          </a:p>
        </p:txBody>
      </p:sp>
      <p:sp>
        <p:nvSpPr>
          <p:cNvPr id="3" name="Content Placeholder 2"/>
          <p:cNvSpPr>
            <a:spLocks noGrp="1"/>
          </p:cNvSpPr>
          <p:nvPr>
            <p:ph idx="1"/>
          </p:nvPr>
        </p:nvSpPr>
        <p:spPr>
          <a:xfrm>
            <a:off x="457200" y="1752600"/>
            <a:ext cx="8229600" cy="4525963"/>
          </a:xfrm>
        </p:spPr>
        <p:txBody>
          <a:bodyPr>
            <a:noAutofit/>
          </a:bodyPr>
          <a:lstStyle/>
          <a:p>
            <a:r>
              <a:rPr lang="en-US" sz="2000" dirty="0" smtClean="0"/>
              <a:t>The </a:t>
            </a:r>
            <a:r>
              <a:rPr lang="en-US" sz="2000" dirty="0"/>
              <a:t>Federal Radiological Monitoring and Assessment Center (FRMAC) is a federal asset available on request by the Department of Homeland Security (DHS) to respond to nuclear and radiological </a:t>
            </a:r>
            <a:r>
              <a:rPr lang="en-US" sz="2000" dirty="0" smtClean="0"/>
              <a:t>incidents. </a:t>
            </a:r>
          </a:p>
          <a:p>
            <a:r>
              <a:rPr lang="en-US" sz="2000" dirty="0" smtClean="0"/>
              <a:t>FRMAC </a:t>
            </a:r>
            <a:r>
              <a:rPr lang="en-US" sz="2000" dirty="0"/>
              <a:t>is an interagency organization with representatives from various federal, state, and local radiological response organizations. </a:t>
            </a:r>
            <a:endParaRPr lang="en-US" sz="2000" dirty="0" smtClean="0"/>
          </a:p>
          <a:p>
            <a:r>
              <a:rPr lang="en-US" sz="2000" dirty="0" smtClean="0"/>
              <a:t>The </a:t>
            </a:r>
            <a:r>
              <a:rPr lang="en-US" sz="2000" dirty="0"/>
              <a:t>purpose of the FRMAC is to assist the states, local and tribal governments in their mission to </a:t>
            </a:r>
            <a:r>
              <a:rPr lang="en-US" sz="2000" i="1" dirty="0"/>
              <a:t>protect the health and well-being</a:t>
            </a:r>
            <a:r>
              <a:rPr lang="en-US" sz="2000" dirty="0"/>
              <a:t> of their citizens with:</a:t>
            </a:r>
          </a:p>
          <a:p>
            <a:pPr lvl="1"/>
            <a:r>
              <a:rPr lang="en-US" sz="2000" dirty="0"/>
              <a:t>characterization of overall radiological </a:t>
            </a:r>
            <a:r>
              <a:rPr lang="en-US" sz="2000" dirty="0" smtClean="0"/>
              <a:t>conditions</a:t>
            </a:r>
            <a:endParaRPr lang="en-US" sz="2000" dirty="0"/>
          </a:p>
          <a:p>
            <a:pPr lvl="1"/>
            <a:r>
              <a:rPr lang="en-US" sz="2000" dirty="0" smtClean="0"/>
              <a:t>verified </a:t>
            </a:r>
            <a:r>
              <a:rPr lang="en-US" sz="2000" dirty="0"/>
              <a:t>radiation </a:t>
            </a:r>
            <a:r>
              <a:rPr lang="en-US" sz="2000" dirty="0" smtClean="0"/>
              <a:t>measurements</a:t>
            </a:r>
            <a:endParaRPr lang="en-US" sz="2000" dirty="0"/>
          </a:p>
          <a:p>
            <a:pPr lvl="1"/>
            <a:r>
              <a:rPr lang="en-US" sz="2000" dirty="0"/>
              <a:t>interpretations of radiation distributions based on Environmental Protection Agency (EPA), Food and Drug Administration (FDA), or local Protective Action </a:t>
            </a:r>
            <a:r>
              <a:rPr lang="en-US" sz="2000" dirty="0" smtClean="0"/>
              <a:t>Guidelines</a:t>
            </a:r>
            <a:r>
              <a:rPr lang="en-US" sz="2000" dirty="0"/>
              <a:t>.</a:t>
            </a:r>
          </a:p>
        </p:txBody>
      </p:sp>
      <p:sp>
        <p:nvSpPr>
          <p:cNvPr id="4" name="Rectangle 3"/>
          <p:cNvSpPr/>
          <p:nvPr/>
        </p:nvSpPr>
        <p:spPr>
          <a:xfrm>
            <a:off x="1524000" y="1246687"/>
            <a:ext cx="6248400" cy="369332"/>
          </a:xfrm>
          <a:prstGeom prst="rect">
            <a:avLst/>
          </a:prstGeom>
        </p:spPr>
        <p:txBody>
          <a:bodyPr wrap="square">
            <a:spAutoFit/>
          </a:bodyPr>
          <a:lstStyle/>
          <a:p>
            <a:r>
              <a:rPr lang="en-US" dirty="0">
                <a:hlinkClick r:id="rId3"/>
              </a:rPr>
              <a:t>https://www.nnss.gov/pages/programs/FRMAC/FRMAC.html</a:t>
            </a:r>
            <a:r>
              <a:rPr lang="en-US" dirty="0"/>
              <a:t> </a:t>
            </a:r>
          </a:p>
        </p:txBody>
      </p:sp>
    </p:spTree>
    <p:extLst>
      <p:ext uri="{BB962C8B-B14F-4D97-AF65-F5344CB8AC3E}">
        <p14:creationId xmlns:p14="http://schemas.microsoft.com/office/powerpoint/2010/main" val="2831035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CMHT (cont.)</a:t>
            </a:r>
            <a:endParaRPr lang="en-US" dirty="0"/>
          </a:p>
        </p:txBody>
      </p:sp>
      <p:sp>
        <p:nvSpPr>
          <p:cNvPr id="3" name="Content Placeholder 2"/>
          <p:cNvSpPr>
            <a:spLocks noGrp="1"/>
          </p:cNvSpPr>
          <p:nvPr>
            <p:ph idx="1"/>
          </p:nvPr>
        </p:nvSpPr>
        <p:spPr/>
        <p:txBody>
          <a:bodyPr>
            <a:normAutofit lnSpcReduction="10000"/>
          </a:bodyPr>
          <a:lstStyle/>
          <a:p>
            <a:r>
              <a:rPr lang="en-US" dirty="0" smtClean="0"/>
              <a:t>Monitoring is one division in the FRMAC/CMRT and it is easy to get overburdened during a response. </a:t>
            </a:r>
          </a:p>
          <a:p>
            <a:r>
              <a:rPr lang="en-US" dirty="0" smtClean="0"/>
              <a:t>CMHT could be tasked with: </a:t>
            </a:r>
          </a:p>
          <a:p>
            <a:pPr lvl="1"/>
            <a:r>
              <a:rPr lang="en-US" dirty="0" smtClean="0"/>
              <a:t>Generating equipment/instrument lists</a:t>
            </a:r>
          </a:p>
          <a:p>
            <a:pPr lvl="1"/>
            <a:r>
              <a:rPr lang="en-US" dirty="0" smtClean="0"/>
              <a:t>Estimating doses to the responder of public</a:t>
            </a:r>
          </a:p>
          <a:p>
            <a:pPr lvl="1"/>
            <a:r>
              <a:rPr lang="en-US" dirty="0" smtClean="0"/>
              <a:t>Creating maps (situational awareness, public protection areas, or worker protection areas)</a:t>
            </a:r>
          </a:p>
          <a:p>
            <a:pPr lvl="1"/>
            <a:r>
              <a:rPr lang="en-US" dirty="0" smtClean="0"/>
              <a:t>Data Review</a:t>
            </a:r>
            <a:endParaRPr lang="en-US" dirty="0"/>
          </a:p>
        </p:txBody>
      </p:sp>
    </p:spTree>
    <p:extLst>
      <p:ext uri="{BB962C8B-B14F-4D97-AF65-F5344CB8AC3E}">
        <p14:creationId xmlns:p14="http://schemas.microsoft.com/office/powerpoint/2010/main" val="1621532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Workflow</a:t>
            </a:r>
            <a:endParaRPr lang="en-US" dirty="0">
              <a:solidFill>
                <a:schemeClr val="bg1"/>
              </a:solidFill>
            </a:endParaRPr>
          </a:p>
        </p:txBody>
      </p:sp>
    </p:spTree>
    <p:extLst>
      <p:ext uri="{BB962C8B-B14F-4D97-AF65-F5344CB8AC3E}">
        <p14:creationId xmlns:p14="http://schemas.microsoft.com/office/powerpoint/2010/main" val="1337443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Default Guidance</a:t>
            </a:r>
            <a:endParaRPr lang="en-US" dirty="0"/>
          </a:p>
        </p:txBody>
      </p:sp>
      <p:sp>
        <p:nvSpPr>
          <p:cNvPr id="3" name="Content Placeholder 2"/>
          <p:cNvSpPr>
            <a:spLocks noGrp="1"/>
          </p:cNvSpPr>
          <p:nvPr>
            <p:ph idx="1"/>
          </p:nvPr>
        </p:nvSpPr>
        <p:spPr>
          <a:xfrm>
            <a:off x="457200" y="1600200"/>
            <a:ext cx="8305800" cy="4343400"/>
          </a:xfrm>
        </p:spPr>
        <p:txBody>
          <a:bodyPr>
            <a:normAutofit fontScale="77500" lnSpcReduction="20000"/>
          </a:bodyPr>
          <a:lstStyle/>
          <a:p>
            <a:r>
              <a:rPr lang="en-US" sz="3300" dirty="0" smtClean="0"/>
              <a:t>Data is required/expected from the Monitoring Division even before official objectives are set by command.</a:t>
            </a:r>
          </a:p>
          <a:p>
            <a:r>
              <a:rPr lang="en-US" sz="3300" dirty="0" smtClean="0"/>
              <a:t>Initially, the Monitoring Division does not need to wait for state/local objectives to collect data.  </a:t>
            </a:r>
          </a:p>
          <a:p>
            <a:pPr lvl="1"/>
            <a:r>
              <a:rPr lang="en-US" sz="3300" dirty="0" smtClean="0"/>
              <a:t>Default ICS-234 and ICS-204FRMACs have been created with default objectives and field team instructions.   </a:t>
            </a:r>
          </a:p>
          <a:p>
            <a:pPr lvl="1"/>
            <a:r>
              <a:rPr lang="en-US" sz="3300" dirty="0" smtClean="0"/>
              <a:t>See Monitoring and Sampling Manual, Volume I (2019), Appendix E-F for the approved guidance.   </a:t>
            </a:r>
          </a:p>
          <a:p>
            <a:r>
              <a:rPr lang="en-US" sz="3300" dirty="0" smtClean="0"/>
              <a:t>AMS will also deploy and perform initial flights.  These are coordinated by AMS personnel</a:t>
            </a:r>
            <a:r>
              <a:rPr lang="en-US" dirty="0" smtClean="0"/>
              <a:t>.  </a:t>
            </a:r>
          </a:p>
          <a:p>
            <a:pPr marL="0" indent="0">
              <a:buNone/>
            </a:pPr>
            <a:r>
              <a:rPr lang="en-US" dirty="0" smtClean="0"/>
              <a:t>   </a:t>
            </a:r>
            <a:endParaRPr lang="en-US" dirty="0"/>
          </a:p>
        </p:txBody>
      </p:sp>
      <p:sp>
        <p:nvSpPr>
          <p:cNvPr id="4" name="TextBox 3"/>
          <p:cNvSpPr txBox="1"/>
          <p:nvPr/>
        </p:nvSpPr>
        <p:spPr>
          <a:xfrm>
            <a:off x="609600" y="5943600"/>
            <a:ext cx="7924800" cy="369332"/>
          </a:xfrm>
          <a:prstGeom prst="rect">
            <a:avLst/>
          </a:prstGeom>
          <a:noFill/>
        </p:spPr>
        <p:txBody>
          <a:bodyPr wrap="square" rtlCol="0">
            <a:spAutoFit/>
          </a:bodyPr>
          <a:lstStyle/>
          <a:p>
            <a:r>
              <a:rPr lang="en-US" dirty="0">
                <a:hlinkClick r:id="rId3"/>
              </a:rPr>
              <a:t>https://www.nnss.gov/pages/programs/FRMAC/FRMAC_DocumentsManuals.html</a:t>
            </a:r>
            <a:endParaRPr lang="en-US" dirty="0"/>
          </a:p>
        </p:txBody>
      </p:sp>
    </p:spTree>
    <p:extLst>
      <p:ext uri="{BB962C8B-B14F-4D97-AF65-F5344CB8AC3E}">
        <p14:creationId xmlns:p14="http://schemas.microsoft.com/office/powerpoint/2010/main" val="2337029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Ideal Workflow</a:t>
            </a:r>
            <a:endParaRPr lang="en-US" dirty="0"/>
          </a:p>
        </p:txBody>
      </p:sp>
      <p:sp>
        <p:nvSpPr>
          <p:cNvPr id="3" name="Content Placeholder 2"/>
          <p:cNvSpPr>
            <a:spLocks noGrp="1"/>
          </p:cNvSpPr>
          <p:nvPr>
            <p:ph idx="1"/>
          </p:nvPr>
        </p:nvSpPr>
        <p:spPr>
          <a:xfrm>
            <a:off x="457200" y="1600200"/>
            <a:ext cx="5867400" cy="4525963"/>
          </a:xfrm>
        </p:spPr>
        <p:txBody>
          <a:bodyPr>
            <a:normAutofit fontScale="92500" lnSpcReduction="20000"/>
          </a:bodyPr>
          <a:lstStyle/>
          <a:p>
            <a:pPr lvl="0"/>
            <a:r>
              <a:rPr lang="en-US" dirty="0" smtClean="0"/>
              <a:t>Incident Action Plan (IAP)</a:t>
            </a:r>
          </a:p>
          <a:p>
            <a:pPr lvl="1"/>
            <a:r>
              <a:rPr lang="en-US" dirty="0" smtClean="0"/>
              <a:t>From Incident Command</a:t>
            </a:r>
          </a:p>
          <a:p>
            <a:pPr lvl="1"/>
            <a:r>
              <a:rPr lang="en-US" dirty="0" smtClean="0"/>
              <a:t>Provides overall objectives</a:t>
            </a:r>
          </a:p>
          <a:p>
            <a:pPr lvl="0"/>
            <a:r>
              <a:rPr lang="en-US" dirty="0" smtClean="0"/>
              <a:t>Execution </a:t>
            </a:r>
            <a:r>
              <a:rPr lang="en-US" dirty="0"/>
              <a:t>Plan </a:t>
            </a:r>
            <a:endParaRPr lang="en-US" dirty="0" smtClean="0"/>
          </a:p>
          <a:p>
            <a:pPr lvl="1"/>
            <a:r>
              <a:rPr lang="en-US" dirty="0" smtClean="0"/>
              <a:t>From FRMAC Division Managers </a:t>
            </a:r>
          </a:p>
          <a:p>
            <a:pPr lvl="1"/>
            <a:r>
              <a:rPr lang="en-US" dirty="0" smtClean="0"/>
              <a:t>Determines how to accomplish command objectives</a:t>
            </a:r>
            <a:endParaRPr lang="en-US" dirty="0"/>
          </a:p>
          <a:p>
            <a:pPr lvl="0"/>
            <a:r>
              <a:rPr lang="en-US" dirty="0" smtClean="0"/>
              <a:t>ICS-204FRMAC</a:t>
            </a:r>
          </a:p>
          <a:p>
            <a:pPr lvl="1"/>
            <a:r>
              <a:rPr lang="en-US" dirty="0" smtClean="0"/>
              <a:t>From Monitoring Manager/Deputy</a:t>
            </a:r>
          </a:p>
          <a:p>
            <a:pPr lvl="1"/>
            <a:r>
              <a:rPr lang="en-US" dirty="0" smtClean="0"/>
              <a:t>Instructions for field team to get applicable data to satisfy objectives</a:t>
            </a:r>
            <a:endParaRPr lang="en-US" dirty="0"/>
          </a:p>
          <a:p>
            <a:pPr marL="0" lvl="0" indent="0">
              <a:buNone/>
            </a:pPr>
            <a:endParaRPr lang="en-US" dirty="0" smtClean="0"/>
          </a:p>
          <a:p>
            <a:endParaRPr lang="en-US" dirty="0"/>
          </a:p>
        </p:txBody>
      </p:sp>
      <p:sp>
        <p:nvSpPr>
          <p:cNvPr id="4" name="TextBox 3"/>
          <p:cNvSpPr txBox="1"/>
          <p:nvPr/>
        </p:nvSpPr>
        <p:spPr>
          <a:xfrm>
            <a:off x="6781800" y="1828800"/>
            <a:ext cx="1066800" cy="381000"/>
          </a:xfrm>
          <a:prstGeom prst="rect">
            <a:avLst/>
          </a:prstGeom>
          <a:noFill/>
          <a:ln>
            <a:solidFill>
              <a:schemeClr val="tx1"/>
            </a:solidFill>
          </a:ln>
        </p:spPr>
        <p:txBody>
          <a:bodyPr wrap="square" rtlCol="0">
            <a:spAutoFit/>
          </a:bodyPr>
          <a:lstStyle/>
          <a:p>
            <a:pPr algn="ctr"/>
            <a:r>
              <a:rPr lang="en-US" b="1" dirty="0" smtClean="0"/>
              <a:t>IAP</a:t>
            </a:r>
            <a:endParaRPr lang="en-US" b="1" dirty="0"/>
          </a:p>
        </p:txBody>
      </p:sp>
      <p:sp>
        <p:nvSpPr>
          <p:cNvPr id="5" name="TextBox 4"/>
          <p:cNvSpPr txBox="1"/>
          <p:nvPr/>
        </p:nvSpPr>
        <p:spPr>
          <a:xfrm>
            <a:off x="6724650" y="3214790"/>
            <a:ext cx="1181100" cy="646331"/>
          </a:xfrm>
          <a:prstGeom prst="rect">
            <a:avLst/>
          </a:prstGeom>
          <a:noFill/>
          <a:ln>
            <a:solidFill>
              <a:schemeClr val="tx1"/>
            </a:solidFill>
          </a:ln>
        </p:spPr>
        <p:txBody>
          <a:bodyPr wrap="square" rtlCol="0">
            <a:spAutoFit/>
          </a:bodyPr>
          <a:lstStyle/>
          <a:p>
            <a:pPr algn="ctr"/>
            <a:r>
              <a:rPr lang="en-US" b="1" dirty="0" smtClean="0"/>
              <a:t>Execution Plan</a:t>
            </a:r>
            <a:endParaRPr lang="en-US" b="1" dirty="0"/>
          </a:p>
        </p:txBody>
      </p:sp>
      <p:sp>
        <p:nvSpPr>
          <p:cNvPr id="6" name="TextBox 5"/>
          <p:cNvSpPr txBox="1"/>
          <p:nvPr/>
        </p:nvSpPr>
        <p:spPr>
          <a:xfrm>
            <a:off x="6517247" y="4894515"/>
            <a:ext cx="1600200" cy="369332"/>
          </a:xfrm>
          <a:prstGeom prst="rect">
            <a:avLst/>
          </a:prstGeom>
          <a:noFill/>
          <a:ln>
            <a:solidFill>
              <a:schemeClr val="tx1"/>
            </a:solidFill>
          </a:ln>
        </p:spPr>
        <p:txBody>
          <a:bodyPr wrap="square" rtlCol="0">
            <a:spAutoFit/>
          </a:bodyPr>
          <a:lstStyle/>
          <a:p>
            <a:r>
              <a:rPr lang="en-US" b="1" dirty="0" smtClean="0"/>
              <a:t>ICS-204FRMAC</a:t>
            </a:r>
            <a:endParaRPr lang="en-US" b="1" dirty="0"/>
          </a:p>
        </p:txBody>
      </p:sp>
      <p:sp>
        <p:nvSpPr>
          <p:cNvPr id="7" name="Down Arrow 6"/>
          <p:cNvSpPr/>
          <p:nvPr/>
        </p:nvSpPr>
        <p:spPr>
          <a:xfrm>
            <a:off x="7203047" y="2376167"/>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7203047" y="4039760"/>
            <a:ext cx="228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012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ICS-204FRMAC Field Team Instructions</a:t>
            </a:r>
            <a:endParaRPr lang="en-US" dirty="0"/>
          </a:p>
        </p:txBody>
      </p:sp>
      <p:sp>
        <p:nvSpPr>
          <p:cNvPr id="3" name="Content Placeholder 2"/>
          <p:cNvSpPr>
            <a:spLocks noGrp="1"/>
          </p:cNvSpPr>
          <p:nvPr>
            <p:ph idx="1"/>
          </p:nvPr>
        </p:nvSpPr>
        <p:spPr/>
        <p:txBody>
          <a:bodyPr/>
          <a:lstStyle/>
          <a:p>
            <a:r>
              <a:rPr lang="en-US" dirty="0" smtClean="0"/>
              <a:t>The execution plan has the generic who, what, where, how, and when.  </a:t>
            </a:r>
          </a:p>
          <a:p>
            <a:r>
              <a:rPr lang="en-US" dirty="0" smtClean="0"/>
              <a:t>The ICS-204FRMAC has specific details for each field team.</a:t>
            </a:r>
          </a:p>
          <a:p>
            <a:r>
              <a:rPr lang="en-US" dirty="0" smtClean="0"/>
              <a:t>Field teams are expected to follow the instructions on the ICS-204FRMAC.  Deviations should be communicated to the Field Team Supervisor. </a:t>
            </a:r>
            <a:endParaRPr lang="en-US" dirty="0"/>
          </a:p>
        </p:txBody>
      </p:sp>
    </p:spTree>
    <p:extLst>
      <p:ext uri="{BB962C8B-B14F-4D97-AF65-F5344CB8AC3E}">
        <p14:creationId xmlns:p14="http://schemas.microsoft.com/office/powerpoint/2010/main" val="2938605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AMS Instructions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r>
              <a:rPr lang="en-US" dirty="0" smtClean="0"/>
              <a:t>The Monitoring Manager plans all field operations to meet objectives and provides status reports to command. </a:t>
            </a:r>
          </a:p>
          <a:p>
            <a:r>
              <a:rPr lang="en-US" dirty="0" smtClean="0"/>
              <a:t>The AMS Mission Manager will assist the Monitoring Manager in planning and coordinating flights for the operational period. </a:t>
            </a:r>
          </a:p>
          <a:p>
            <a:r>
              <a:rPr lang="en-US" dirty="0" smtClean="0"/>
              <a:t>If there is an Air Operations Branch in the ICS structure, AMS will coordinate with the Air Ops Branch and the Monitoring Manager.  May use the </a:t>
            </a:r>
            <a:r>
              <a:rPr lang="en-US" dirty="0"/>
              <a:t>ICS-220 </a:t>
            </a:r>
            <a:r>
              <a:rPr lang="en-US" dirty="0" smtClean="0"/>
              <a:t>“Air </a:t>
            </a:r>
            <a:r>
              <a:rPr lang="en-US" dirty="0"/>
              <a:t>Operations </a:t>
            </a:r>
            <a:r>
              <a:rPr lang="en-US" dirty="0" smtClean="0"/>
              <a:t>Worksheet” for documentation. </a:t>
            </a:r>
            <a:endParaRPr lang="en-US" dirty="0"/>
          </a:p>
        </p:txBody>
      </p:sp>
    </p:spTree>
    <p:extLst>
      <p:ext uri="{BB962C8B-B14F-4D97-AF65-F5344CB8AC3E}">
        <p14:creationId xmlns:p14="http://schemas.microsoft.com/office/powerpoint/2010/main" val="32250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ICS Forms for the </a:t>
            </a:r>
            <a:br>
              <a:rPr lang="en-US" dirty="0" smtClean="0"/>
            </a:br>
            <a:r>
              <a:rPr lang="en-US" dirty="0" smtClean="0"/>
              <a:t>Monitoring Division</a:t>
            </a:r>
            <a:endParaRPr lang="en-US" dirty="0"/>
          </a:p>
        </p:txBody>
      </p:sp>
      <p:sp>
        <p:nvSpPr>
          <p:cNvPr id="5" name="Content Placeholder 4"/>
          <p:cNvSpPr>
            <a:spLocks noGrp="1"/>
          </p:cNvSpPr>
          <p:nvPr>
            <p:ph idx="1"/>
          </p:nvPr>
        </p:nvSpPr>
        <p:spPr>
          <a:xfrm>
            <a:off x="457200" y="1600200"/>
            <a:ext cx="8229600" cy="4648200"/>
          </a:xfrm>
        </p:spPr>
        <p:txBody>
          <a:bodyPr>
            <a:normAutofit fontScale="62500" lnSpcReduction="20000"/>
          </a:bodyPr>
          <a:lstStyle/>
          <a:p>
            <a:r>
              <a:rPr lang="en-US" sz="3500" dirty="0" smtClean="0"/>
              <a:t>ICS-234 “Work Analysis Matrix” </a:t>
            </a:r>
          </a:p>
          <a:p>
            <a:pPr lvl="1"/>
            <a:r>
              <a:rPr lang="en-US" sz="3200" dirty="0" smtClean="0"/>
              <a:t>Work Analysis Matrix is derived from the Execution Plan objectives (State/Local Agency priorities)</a:t>
            </a:r>
          </a:p>
          <a:p>
            <a:r>
              <a:rPr lang="en-US" sz="3500" dirty="0" smtClean="0"/>
              <a:t>ICS-215 “Operational Planning Worksheet” </a:t>
            </a:r>
          </a:p>
          <a:p>
            <a:pPr lvl="1"/>
            <a:r>
              <a:rPr lang="en-US" sz="3200" dirty="0" smtClean="0"/>
              <a:t>Operational Planning Worksheet is derived from Work Analysis Matrix</a:t>
            </a:r>
          </a:p>
          <a:p>
            <a:r>
              <a:rPr lang="en-US" sz="3500" dirty="0" smtClean="0"/>
              <a:t>ICS-204 “Assignment List” </a:t>
            </a:r>
          </a:p>
          <a:p>
            <a:pPr lvl="1"/>
            <a:r>
              <a:rPr lang="en-US" sz="3200" dirty="0" smtClean="0"/>
              <a:t>Team Assignment List is derived from the Work Analysis Matrix</a:t>
            </a:r>
          </a:p>
          <a:p>
            <a:r>
              <a:rPr lang="en-US" sz="3500" dirty="0" smtClean="0"/>
              <a:t>ICS-220 Air Operations Worksheet</a:t>
            </a:r>
          </a:p>
          <a:p>
            <a:pPr lvl="1"/>
            <a:r>
              <a:rPr lang="en-US" sz="3200" dirty="0" smtClean="0"/>
              <a:t>Air Operations Worksheet is derived from the Team Assignment List</a:t>
            </a:r>
          </a:p>
          <a:p>
            <a:r>
              <a:rPr lang="en-US" sz="3500" dirty="0"/>
              <a:t>ICS-204FRMAC </a:t>
            </a:r>
            <a:r>
              <a:rPr lang="en-US" sz="3500" dirty="0" smtClean="0"/>
              <a:t>“Assignment </a:t>
            </a:r>
            <a:r>
              <a:rPr lang="en-US" sz="3500" dirty="0"/>
              <a:t>List, Adapted for FRMAC Field Monitoring </a:t>
            </a:r>
            <a:r>
              <a:rPr lang="en-US" sz="3500" dirty="0" smtClean="0"/>
              <a:t>Teams”</a:t>
            </a:r>
          </a:p>
          <a:p>
            <a:pPr lvl="1"/>
            <a:r>
              <a:rPr lang="en-US" sz="3200" dirty="0" smtClean="0"/>
              <a:t>Field team assignments with specific instructions </a:t>
            </a:r>
          </a:p>
          <a:p>
            <a:r>
              <a:rPr lang="en-US" sz="3500" dirty="0" smtClean="0"/>
              <a:t>ICS-214 “Activity Log”</a:t>
            </a:r>
            <a:endParaRPr lang="en-US" sz="3500" dirty="0"/>
          </a:p>
          <a:p>
            <a:pPr lvl="1"/>
            <a:r>
              <a:rPr lang="en-US" sz="3200" dirty="0" smtClean="0"/>
              <a:t>A simple form to report on daily activities </a:t>
            </a:r>
            <a:endParaRPr lang="en-US" sz="3200" dirty="0"/>
          </a:p>
        </p:txBody>
      </p:sp>
    </p:spTree>
    <p:extLst>
      <p:ext uri="{BB962C8B-B14F-4D97-AF65-F5344CB8AC3E}">
        <p14:creationId xmlns:p14="http://schemas.microsoft.com/office/powerpoint/2010/main" val="1589190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Deployment Interactions</a:t>
            </a:r>
            <a:endParaRPr lang="en-US" dirty="0">
              <a:solidFill>
                <a:schemeClr val="bg1"/>
              </a:solidFill>
            </a:endParaRPr>
          </a:p>
        </p:txBody>
      </p:sp>
    </p:spTree>
    <p:extLst>
      <p:ext uri="{BB962C8B-B14F-4D97-AF65-F5344CB8AC3E}">
        <p14:creationId xmlns:p14="http://schemas.microsoft.com/office/powerpoint/2010/main" val="33379083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a:bodyPr>
          <a:lstStyle/>
          <a:p>
            <a:r>
              <a:rPr lang="en-US" dirty="0" smtClean="0"/>
              <a:t>Interactions with the public</a:t>
            </a:r>
            <a:endParaRPr lang="en-US" dirty="0"/>
          </a:p>
        </p:txBody>
      </p:sp>
      <p:sp>
        <p:nvSpPr>
          <p:cNvPr id="5" name="TextBox 4"/>
          <p:cNvSpPr txBox="1"/>
          <p:nvPr/>
        </p:nvSpPr>
        <p:spPr>
          <a:xfrm>
            <a:off x="381000" y="1828800"/>
            <a:ext cx="8382000"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Since the Monitoring Division goes into the field, it is probable that interactions </a:t>
            </a:r>
            <a:r>
              <a:rPr lang="en-US" sz="2400" dirty="0"/>
              <a:t>with the general public </a:t>
            </a:r>
            <a:r>
              <a:rPr lang="en-US" sz="2400" dirty="0" smtClean="0"/>
              <a:t>may occur.    </a:t>
            </a:r>
            <a:endParaRPr lang="en-US" sz="2400" dirty="0"/>
          </a:p>
          <a:p>
            <a:pPr marL="800100" lvl="1" indent="-342900">
              <a:buFont typeface="Arial" panose="020B0604020202020204" pitchFamily="34" charset="0"/>
              <a:buChar char="•"/>
            </a:pPr>
            <a:r>
              <a:rPr lang="en-US" sz="2400" dirty="0" smtClean="0"/>
              <a:t>General Guidelines:  </a:t>
            </a:r>
          </a:p>
          <a:p>
            <a:pPr marL="1257300" lvl="2" indent="-342900">
              <a:buFont typeface="Arial" panose="020B0604020202020204" pitchFamily="34" charset="0"/>
              <a:buChar char="•"/>
            </a:pPr>
            <a:r>
              <a:rPr lang="en-US" sz="2400" dirty="0" smtClean="0"/>
              <a:t>Be courteous</a:t>
            </a:r>
          </a:p>
          <a:p>
            <a:pPr marL="1257300" lvl="2" indent="-342900">
              <a:buFont typeface="Arial" panose="020B0604020202020204" pitchFamily="34" charset="0"/>
              <a:buChar char="•"/>
            </a:pPr>
            <a:r>
              <a:rPr lang="en-US" sz="2400" dirty="0" smtClean="0"/>
              <a:t>When asked what you are doing, you may </a:t>
            </a:r>
            <a:r>
              <a:rPr lang="en-US" sz="2400" dirty="0"/>
              <a:t>answer what the </a:t>
            </a:r>
            <a:r>
              <a:rPr lang="en-US" sz="2400" dirty="0" smtClean="0"/>
              <a:t>task </a:t>
            </a:r>
            <a:r>
              <a:rPr lang="en-US" sz="2400" dirty="0"/>
              <a:t>is</a:t>
            </a:r>
            <a:r>
              <a:rPr lang="en-US" sz="2400" dirty="0" smtClean="0"/>
              <a:t>, but </a:t>
            </a:r>
            <a:r>
              <a:rPr lang="en-US" sz="2400" dirty="0"/>
              <a:t>do not provide </a:t>
            </a:r>
            <a:r>
              <a:rPr lang="en-US" sz="2400" dirty="0" smtClean="0"/>
              <a:t>any data.</a:t>
            </a:r>
          </a:p>
          <a:p>
            <a:pPr marL="1257300" lvl="2" indent="-342900">
              <a:buFont typeface="Arial" panose="020B0604020202020204" pitchFamily="34" charset="0"/>
              <a:buChar char="•"/>
            </a:pPr>
            <a:r>
              <a:rPr lang="en-US" sz="2400" dirty="0" smtClean="0"/>
              <a:t>If you do not know the answer to their question, say that you don’t know.  Do not make up answers.   </a:t>
            </a:r>
            <a:endParaRPr lang="en-US" sz="2400" dirty="0"/>
          </a:p>
          <a:p>
            <a:pPr marL="1257300" lvl="2" indent="-342900">
              <a:buFont typeface="Arial" panose="020B0604020202020204" pitchFamily="34" charset="0"/>
              <a:buChar char="•"/>
            </a:pPr>
            <a:r>
              <a:rPr lang="en-US" sz="2400" dirty="0"/>
              <a:t>Refer the </a:t>
            </a:r>
            <a:r>
              <a:rPr lang="en-US" sz="2400" dirty="0" smtClean="0"/>
              <a:t>media and public </a:t>
            </a:r>
            <a:r>
              <a:rPr lang="en-US" sz="2400" dirty="0"/>
              <a:t>to the Public Information Officer. </a:t>
            </a:r>
          </a:p>
        </p:txBody>
      </p:sp>
    </p:spTree>
    <p:extLst>
      <p:ext uri="{BB962C8B-B14F-4D97-AF65-F5344CB8AC3E}">
        <p14:creationId xmlns:p14="http://schemas.microsoft.com/office/powerpoint/2010/main" val="672989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smtClean="0"/>
              <a:t>Deployment Interactions for the Monitoring Manager</a:t>
            </a:r>
            <a:endParaRPr lang="en-US" dirty="0"/>
          </a:p>
        </p:txBody>
      </p:sp>
      <p:sp>
        <p:nvSpPr>
          <p:cNvPr id="5" name="TextBox 4"/>
          <p:cNvSpPr txBox="1"/>
          <p:nvPr/>
        </p:nvSpPr>
        <p:spPr>
          <a:xfrm>
            <a:off x="609600" y="1616257"/>
            <a:ext cx="8001000" cy="5047536"/>
          </a:xfrm>
          <a:prstGeom prst="rect">
            <a:avLst/>
          </a:prstGeom>
          <a:noFill/>
        </p:spPr>
        <p:txBody>
          <a:bodyPr wrap="square" rtlCol="0">
            <a:spAutoFit/>
          </a:bodyPr>
          <a:lstStyle/>
          <a:p>
            <a:pPr marL="342900" indent="-342900">
              <a:buFont typeface="Arial" panose="020B0604020202020204" pitchFamily="34" charset="0"/>
              <a:buChar char="•"/>
            </a:pPr>
            <a:r>
              <a:rPr lang="en-US" sz="2300" dirty="0" smtClean="0"/>
              <a:t>Is part of the Consequence  </a:t>
            </a:r>
            <a:r>
              <a:rPr lang="en-US" sz="2300" dirty="0"/>
              <a:t>Management Advance Command (CMAC</a:t>
            </a:r>
            <a:r>
              <a:rPr lang="en-US" sz="2300" dirty="0" smtClean="0"/>
              <a:t>) and may interact with states and locals. </a:t>
            </a:r>
          </a:p>
          <a:p>
            <a:pPr marL="342900" indent="-342900">
              <a:buFont typeface="Arial" panose="020B0604020202020204" pitchFamily="34" charset="0"/>
              <a:buChar char="•"/>
            </a:pPr>
            <a:r>
              <a:rPr lang="en-US" sz="2300" dirty="0"/>
              <a:t>Interacts with other FRMAC Division Managers, the Technical Team Leader, and FRMAC Director for planning FRMAC operations. </a:t>
            </a:r>
            <a:endParaRPr lang="en-US" sz="2300" dirty="0" smtClean="0"/>
          </a:p>
          <a:p>
            <a:pPr marL="342900" indent="-342900">
              <a:buFont typeface="Arial" panose="020B0604020202020204" pitchFamily="34" charset="0"/>
              <a:buChar char="•"/>
            </a:pPr>
            <a:r>
              <a:rPr lang="en-US" sz="2300" dirty="0" smtClean="0"/>
              <a:t>May receive instruction and provide advice to the ICS Operations Chief, or designee.   </a:t>
            </a:r>
          </a:p>
          <a:p>
            <a:pPr marL="342900" indent="-342900">
              <a:buFont typeface="Arial" panose="020B0604020202020204" pitchFamily="34" charset="0"/>
              <a:buChar char="•"/>
            </a:pPr>
            <a:r>
              <a:rPr lang="en-US" sz="2300" dirty="0" smtClean="0"/>
              <a:t>Coordinates with the Deputy Monitoring Manager to ensure operations will meet FRMAC’s objectives. </a:t>
            </a:r>
          </a:p>
          <a:p>
            <a:pPr marL="342900" indent="-342900">
              <a:buFont typeface="Arial" panose="020B0604020202020204" pitchFamily="34" charset="0"/>
              <a:buChar char="•"/>
            </a:pPr>
            <a:r>
              <a:rPr lang="en-US" sz="2300" dirty="0" smtClean="0"/>
              <a:t>Coordinates with AMS Mission Manager to plan aerial operations.   </a:t>
            </a:r>
          </a:p>
          <a:p>
            <a:pPr marL="342900" indent="-342900">
              <a:buFont typeface="Arial" panose="020B0604020202020204" pitchFamily="34" charset="0"/>
              <a:buChar char="•"/>
            </a:pPr>
            <a:r>
              <a:rPr lang="en-US" sz="2300" dirty="0" smtClean="0"/>
              <a:t>Coordinates with Field Team Supervisors to ensure that field team instructions are reasonable.  Receives situational updates from the field.   </a:t>
            </a:r>
            <a:endParaRPr lang="en-US" sz="2300" dirty="0"/>
          </a:p>
        </p:txBody>
      </p:sp>
    </p:spTree>
    <p:extLst>
      <p:ext uri="{BB962C8B-B14F-4D97-AF65-F5344CB8AC3E}">
        <p14:creationId xmlns:p14="http://schemas.microsoft.com/office/powerpoint/2010/main" val="84941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FRMAC and CMRT </a:t>
            </a:r>
            <a:endParaRPr lang="en-US" dirty="0"/>
          </a:p>
        </p:txBody>
      </p:sp>
      <p:sp>
        <p:nvSpPr>
          <p:cNvPr id="3" name="Content Placeholder 2"/>
          <p:cNvSpPr>
            <a:spLocks noGrp="1"/>
          </p:cNvSpPr>
          <p:nvPr>
            <p:ph idx="1"/>
          </p:nvPr>
        </p:nvSpPr>
        <p:spPr/>
        <p:txBody>
          <a:bodyPr>
            <a:normAutofit/>
          </a:bodyPr>
          <a:lstStyle/>
          <a:p>
            <a:r>
              <a:rPr lang="en-US" dirty="0" smtClean="0"/>
              <a:t>Department of Energy (DOE) </a:t>
            </a:r>
            <a:r>
              <a:rPr lang="en-US" dirty="0"/>
              <a:t>has the responsibility to maintain the operational readiness of the FRMAC.</a:t>
            </a:r>
          </a:p>
          <a:p>
            <a:r>
              <a:rPr lang="en-US" dirty="0" smtClean="0"/>
              <a:t>The Consequence Management Response Team (CMRT) is the basic component of the FRMAC.  </a:t>
            </a:r>
          </a:p>
          <a:p>
            <a:r>
              <a:rPr lang="en-US" dirty="0"/>
              <a:t>So when you volunteer for a </a:t>
            </a:r>
            <a:r>
              <a:rPr lang="en-US" dirty="0" smtClean="0"/>
              <a:t>position in </a:t>
            </a:r>
            <a:r>
              <a:rPr lang="en-US" dirty="0"/>
              <a:t>FRMAC, </a:t>
            </a:r>
            <a:r>
              <a:rPr lang="en-US" dirty="0" smtClean="0"/>
              <a:t>it really is a position in </a:t>
            </a:r>
            <a:r>
              <a:rPr lang="en-US" dirty="0"/>
              <a:t>CMRT.  </a:t>
            </a:r>
            <a:endParaRPr lang="en-US" dirty="0" smtClean="0"/>
          </a:p>
        </p:txBody>
      </p:sp>
    </p:spTree>
    <p:extLst>
      <p:ext uri="{BB962C8B-B14F-4D97-AF65-F5344CB8AC3E}">
        <p14:creationId xmlns:p14="http://schemas.microsoft.com/office/powerpoint/2010/main" val="42191668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smtClean="0"/>
              <a:t>Deployment Interactions for the Field Team Supervisor</a:t>
            </a:r>
            <a:endParaRPr lang="en-US" dirty="0"/>
          </a:p>
        </p:txBody>
      </p:sp>
      <p:sp>
        <p:nvSpPr>
          <p:cNvPr id="5" name="TextBox 4"/>
          <p:cNvSpPr txBox="1"/>
          <p:nvPr/>
        </p:nvSpPr>
        <p:spPr>
          <a:xfrm>
            <a:off x="304800" y="1752600"/>
            <a:ext cx="8382000" cy="4893647"/>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Coordinates with the Monitoring Manager/Deputy to ensure operations will meet FRMAC’s objectives. </a:t>
            </a:r>
          </a:p>
          <a:p>
            <a:pPr marL="800100" lvl="1" indent="-342900">
              <a:buFont typeface="Arial" panose="020B0604020202020204" pitchFamily="34" charset="0"/>
              <a:buChar char="•"/>
            </a:pPr>
            <a:r>
              <a:rPr lang="en-US" sz="2400" dirty="0" smtClean="0"/>
              <a:t>Coordinates with other Field Team Supervisors to ensure that field team operations are not duplicative and efficient.  </a:t>
            </a:r>
          </a:p>
          <a:p>
            <a:pPr marL="800100" lvl="1" indent="-342900">
              <a:buFont typeface="Arial" panose="020B0604020202020204" pitchFamily="34" charset="0"/>
              <a:buChar char="•"/>
            </a:pPr>
            <a:r>
              <a:rPr lang="en-US" sz="2400" dirty="0" smtClean="0"/>
              <a:t>Receives situational updates from field team members and relays information to Monitoring Manager/Deputy. </a:t>
            </a:r>
          </a:p>
          <a:p>
            <a:pPr marL="800100" lvl="1" indent="-342900">
              <a:buFont typeface="Arial" panose="020B0604020202020204" pitchFamily="34" charset="0"/>
              <a:buChar char="•"/>
            </a:pPr>
            <a:r>
              <a:rPr lang="en-US" sz="2400" dirty="0" smtClean="0"/>
              <a:t>Instructs field monitoring specialists on operations. </a:t>
            </a:r>
          </a:p>
          <a:p>
            <a:pPr marL="800100" lvl="1" indent="-342900">
              <a:buFont typeface="Arial" panose="020B0604020202020204" pitchFamily="34" charset="0"/>
              <a:buChar char="•"/>
            </a:pPr>
            <a:r>
              <a:rPr lang="en-US" sz="2400" dirty="0" smtClean="0"/>
              <a:t>Works with Health and Safety to prepare for daily operation brief. </a:t>
            </a:r>
          </a:p>
          <a:p>
            <a:pPr marL="800100" lvl="1" indent="-342900">
              <a:buFont typeface="Arial" panose="020B0604020202020204" pitchFamily="34" charset="0"/>
              <a:buChar char="•"/>
            </a:pPr>
            <a:r>
              <a:rPr lang="en-US" sz="2400" dirty="0" smtClean="0"/>
              <a:t>Coordinates the incorporation of non-CMRT field teams into the FRMAC Monitoring Division. </a:t>
            </a:r>
          </a:p>
          <a:p>
            <a:pPr marL="800100" lvl="1" indent="-342900">
              <a:buFont typeface="Arial" panose="020B0604020202020204" pitchFamily="34" charset="0"/>
              <a:buChar char="•"/>
            </a:pPr>
            <a:r>
              <a:rPr lang="en-US" sz="2400" dirty="0" smtClean="0"/>
              <a:t>Answers questions from Assessment Division regarding collected data.    </a:t>
            </a:r>
            <a:endParaRPr lang="en-US" sz="2400" dirty="0"/>
          </a:p>
        </p:txBody>
      </p:sp>
    </p:spTree>
    <p:extLst>
      <p:ext uri="{BB962C8B-B14F-4D97-AF65-F5344CB8AC3E}">
        <p14:creationId xmlns:p14="http://schemas.microsoft.com/office/powerpoint/2010/main" val="40875996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smtClean="0"/>
              <a:t>Deployment Interactions for the Field Monitoring Specialist</a:t>
            </a:r>
            <a:endParaRPr lang="en-US" dirty="0"/>
          </a:p>
        </p:txBody>
      </p:sp>
      <p:sp>
        <p:nvSpPr>
          <p:cNvPr id="5" name="TextBox 4"/>
          <p:cNvSpPr txBox="1"/>
          <p:nvPr/>
        </p:nvSpPr>
        <p:spPr>
          <a:xfrm>
            <a:off x="381000" y="1981200"/>
            <a:ext cx="7696200" cy="3046988"/>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Receives instructions from the Field Team Supervisor. </a:t>
            </a:r>
          </a:p>
          <a:p>
            <a:pPr marL="800100" lvl="1" indent="-342900">
              <a:buFont typeface="Arial" panose="020B0604020202020204" pitchFamily="34" charset="0"/>
              <a:buChar char="•"/>
            </a:pPr>
            <a:r>
              <a:rPr lang="en-US" sz="2400" dirty="0" smtClean="0"/>
              <a:t>Interacts with other field team members (DOE, other federal agency, state/locals) </a:t>
            </a:r>
          </a:p>
          <a:p>
            <a:pPr marL="800100" lvl="1" indent="-342900">
              <a:buFont typeface="Arial" panose="020B0604020202020204" pitchFamily="34" charset="0"/>
              <a:buChar char="•"/>
            </a:pPr>
            <a:r>
              <a:rPr lang="en-US" sz="2400" dirty="0" smtClean="0"/>
              <a:t>Mentors field team members that may not have the same level of experience.    </a:t>
            </a:r>
          </a:p>
          <a:p>
            <a:pPr marL="800100" lvl="1" indent="-342900">
              <a:buFont typeface="Arial" panose="020B0604020202020204" pitchFamily="34" charset="0"/>
              <a:buChar char="•"/>
            </a:pPr>
            <a:r>
              <a:rPr lang="en-US" sz="2400" dirty="0" smtClean="0"/>
              <a:t>Interacts with Lab Analysis Division and Health and Safety personnel </a:t>
            </a:r>
          </a:p>
          <a:p>
            <a:pPr marL="1257300" lvl="2"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2649045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455"/>
            <a:ext cx="8229600" cy="1143000"/>
          </a:xfrm>
        </p:spPr>
        <p:txBody>
          <a:bodyPr>
            <a:normAutofit fontScale="90000"/>
          </a:bodyPr>
          <a:lstStyle/>
          <a:p>
            <a:r>
              <a:rPr lang="en-US" dirty="0" smtClean="0"/>
              <a:t>Deployment Interactions for the AMS Mission Manager</a:t>
            </a:r>
            <a:endParaRPr lang="en-US" dirty="0"/>
          </a:p>
        </p:txBody>
      </p:sp>
      <p:sp>
        <p:nvSpPr>
          <p:cNvPr id="5" name="TextBox 4"/>
          <p:cNvSpPr txBox="1"/>
          <p:nvPr/>
        </p:nvSpPr>
        <p:spPr>
          <a:xfrm>
            <a:off x="381000" y="1828800"/>
            <a:ext cx="7924800" cy="4154984"/>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Coordinates with the Monitoring Manager/Deputy to plan aerial operations and ensure that aerial operations will meet FRMAC’s objectives (may involve interacting with an Air Operations Group and other assets). </a:t>
            </a:r>
          </a:p>
          <a:p>
            <a:pPr marL="800100" lvl="1" indent="-342900">
              <a:buFont typeface="Arial" panose="020B0604020202020204" pitchFamily="34" charset="0"/>
              <a:buChar char="•"/>
            </a:pPr>
            <a:r>
              <a:rPr lang="en-US" sz="2400" dirty="0"/>
              <a:t>Manages AMS personnel for daily operations.  </a:t>
            </a:r>
          </a:p>
          <a:p>
            <a:pPr marL="800100" lvl="1" indent="-342900">
              <a:buFont typeface="Arial" panose="020B0604020202020204" pitchFamily="34" charset="0"/>
              <a:buChar char="•"/>
            </a:pPr>
            <a:r>
              <a:rPr lang="en-US" sz="2400" dirty="0" smtClean="0"/>
              <a:t>Receives situational updates from AMS team members and relays information to Monitoring Manager/Deputy.</a:t>
            </a:r>
          </a:p>
          <a:p>
            <a:pPr marL="800100" lvl="1" indent="-342900">
              <a:buFont typeface="Arial" panose="020B0604020202020204" pitchFamily="34" charset="0"/>
              <a:buChar char="•"/>
            </a:pPr>
            <a:r>
              <a:rPr lang="en-US" sz="2400" dirty="0" smtClean="0"/>
              <a:t>Helps facilitate data analysis of non-DOE aerial data.  </a:t>
            </a:r>
          </a:p>
          <a:p>
            <a:pPr marL="800100" lvl="1" indent="-342900">
              <a:buFont typeface="Arial" panose="020B0604020202020204" pitchFamily="34" charset="0"/>
              <a:buChar char="•"/>
            </a:pPr>
            <a:r>
              <a:rPr lang="en-US" sz="2400" dirty="0" smtClean="0"/>
              <a:t>Answers questions from Assessment Division regarding collected data.    </a:t>
            </a:r>
          </a:p>
          <a:p>
            <a:pPr lvl="1"/>
            <a:endParaRPr lang="en-US" sz="2400" dirty="0"/>
          </a:p>
        </p:txBody>
      </p:sp>
    </p:spTree>
    <p:extLst>
      <p:ext uri="{BB962C8B-B14F-4D97-AF65-F5344CB8AC3E}">
        <p14:creationId xmlns:p14="http://schemas.microsoft.com/office/powerpoint/2010/main" val="355780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Software Tools</a:t>
            </a:r>
            <a:endParaRPr lang="en-US" dirty="0">
              <a:solidFill>
                <a:schemeClr val="bg1"/>
              </a:solidFill>
            </a:endParaRPr>
          </a:p>
        </p:txBody>
      </p:sp>
    </p:spTree>
    <p:extLst>
      <p:ext uri="{BB962C8B-B14F-4D97-AF65-F5344CB8AC3E}">
        <p14:creationId xmlns:p14="http://schemas.microsoft.com/office/powerpoint/2010/main" val="7944931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CMRT/FRMAC Software Tools</a:t>
            </a:r>
            <a:endParaRPr lang="en-US" dirty="0"/>
          </a:p>
        </p:txBody>
      </p:sp>
      <p:sp>
        <p:nvSpPr>
          <p:cNvPr id="4" name="Content Placeholder 2"/>
          <p:cNvSpPr>
            <a:spLocks noGrp="1"/>
          </p:cNvSpPr>
          <p:nvPr>
            <p:ph idx="1"/>
          </p:nvPr>
        </p:nvSpPr>
        <p:spPr>
          <a:xfrm>
            <a:off x="762000" y="1600200"/>
            <a:ext cx="7924800" cy="4648200"/>
          </a:xfrm>
        </p:spPr>
        <p:txBody>
          <a:bodyPr>
            <a:normAutofit fontScale="85000" lnSpcReduction="10000"/>
          </a:bodyPr>
          <a:lstStyle/>
          <a:p>
            <a:r>
              <a:rPr lang="en-US" dirty="0" smtClean="0"/>
              <a:t>Software tools help our team be more efficient. </a:t>
            </a:r>
          </a:p>
          <a:p>
            <a:r>
              <a:rPr lang="en-US" dirty="0" smtClean="0"/>
              <a:t>Below are some commonly used software products by the FRMAC/CMRT Monitoring Division:</a:t>
            </a:r>
          </a:p>
          <a:p>
            <a:pPr lvl="1"/>
            <a:r>
              <a:rPr lang="en-US" dirty="0"/>
              <a:t>SHIRE</a:t>
            </a:r>
          </a:p>
          <a:p>
            <a:pPr lvl="1"/>
            <a:r>
              <a:rPr lang="en-US" dirty="0" smtClean="0"/>
              <a:t>RAMS</a:t>
            </a:r>
          </a:p>
          <a:p>
            <a:pPr lvl="1"/>
            <a:r>
              <a:rPr lang="en-US" dirty="0" smtClean="0"/>
              <a:t>RadResponder</a:t>
            </a:r>
          </a:p>
          <a:p>
            <a:pPr lvl="1"/>
            <a:r>
              <a:rPr lang="en-US" dirty="0" smtClean="0"/>
              <a:t>AVID</a:t>
            </a:r>
            <a:endParaRPr lang="en-US" dirty="0"/>
          </a:p>
          <a:p>
            <a:pPr lvl="1"/>
            <a:r>
              <a:rPr lang="en-US" dirty="0"/>
              <a:t>CMWeb</a:t>
            </a:r>
          </a:p>
          <a:p>
            <a:pPr lvl="1"/>
            <a:r>
              <a:rPr lang="en-US" dirty="0" smtClean="0"/>
              <a:t>COSMOS</a:t>
            </a:r>
            <a:endParaRPr lang="en-US" dirty="0"/>
          </a:p>
          <a:p>
            <a:pPr lvl="1"/>
            <a:r>
              <a:rPr lang="en-US" dirty="0" smtClean="0"/>
              <a:t>CMC</a:t>
            </a:r>
          </a:p>
          <a:p>
            <a:pPr lvl="1"/>
            <a:r>
              <a:rPr lang="en-US" dirty="0" smtClean="0"/>
              <a:t>DFM Tablets</a:t>
            </a:r>
          </a:p>
        </p:txBody>
      </p:sp>
    </p:spTree>
    <p:extLst>
      <p:ext uri="{BB962C8B-B14F-4D97-AF65-F5344CB8AC3E}">
        <p14:creationId xmlns:p14="http://schemas.microsoft.com/office/powerpoint/2010/main" val="1971428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SHIRE</a:t>
            </a:r>
            <a:endParaRPr lang="en-US" dirty="0"/>
          </a:p>
        </p:txBody>
      </p:sp>
      <p:sp>
        <p:nvSpPr>
          <p:cNvPr id="3" name="Content Placeholder 2"/>
          <p:cNvSpPr>
            <a:spLocks noGrp="1"/>
          </p:cNvSpPr>
          <p:nvPr>
            <p:ph idx="1"/>
          </p:nvPr>
        </p:nvSpPr>
        <p:spPr>
          <a:xfrm>
            <a:off x="457200" y="1600200"/>
            <a:ext cx="8229600" cy="2590800"/>
          </a:xfrm>
        </p:spPr>
        <p:txBody>
          <a:bodyPr>
            <a:normAutofit fontScale="85000" lnSpcReduction="20000"/>
          </a:bodyPr>
          <a:lstStyle/>
          <a:p>
            <a:r>
              <a:rPr lang="en-US" sz="3500" dirty="0" smtClean="0"/>
              <a:t>The “SHIRE” is a Microsoft Azure Cloud space. </a:t>
            </a:r>
          </a:p>
          <a:p>
            <a:r>
              <a:rPr lang="en-US" sz="3500" dirty="0" smtClean="0"/>
              <a:t>The SHIRE has Microsoft 365 applications like: Outlook, Excel, Word, One Drive, Teams, etc.</a:t>
            </a:r>
          </a:p>
          <a:p>
            <a:r>
              <a:rPr lang="en-US" sz="3500" dirty="0" smtClean="0"/>
              <a:t>Many applications reside on the SHIRE and use a single sign on to access these apps including the RSL Portal.   </a:t>
            </a:r>
          </a:p>
          <a:p>
            <a:endParaRPr lang="en-US" dirty="0"/>
          </a:p>
          <a:p>
            <a:pPr marL="0" indent="0">
              <a:buNone/>
            </a:pPr>
            <a:endParaRPr lang="en-US" dirty="0"/>
          </a:p>
        </p:txBody>
      </p:sp>
      <p:sp>
        <p:nvSpPr>
          <p:cNvPr id="4" name="TextBox 3"/>
          <p:cNvSpPr txBox="1"/>
          <p:nvPr/>
        </p:nvSpPr>
        <p:spPr>
          <a:xfrm>
            <a:off x="2286000" y="5562600"/>
            <a:ext cx="4419600" cy="461665"/>
          </a:xfrm>
          <a:prstGeom prst="rect">
            <a:avLst/>
          </a:prstGeom>
          <a:noFill/>
        </p:spPr>
        <p:txBody>
          <a:bodyPr wrap="square" rtlCol="0">
            <a:spAutoFit/>
          </a:bodyPr>
          <a:lstStyle/>
          <a:p>
            <a:r>
              <a:rPr lang="en-US" sz="2400" dirty="0">
                <a:hlinkClick r:id="rId3"/>
              </a:rPr>
              <a:t>https://login.microsoftonline.com</a:t>
            </a:r>
            <a:endParaRPr lang="en-US" sz="2400" dirty="0"/>
          </a:p>
        </p:txBody>
      </p:sp>
      <p:sp>
        <p:nvSpPr>
          <p:cNvPr id="5" name="Rectangle 4"/>
          <p:cNvSpPr/>
          <p:nvPr/>
        </p:nvSpPr>
        <p:spPr>
          <a:xfrm>
            <a:off x="1371600" y="4238954"/>
            <a:ext cx="6591300" cy="1200329"/>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Field Team Supervisors, Monitoring Managers, and All AMS personnel (manager/scientists/and technicians) are required to have a SHIRE account.   </a:t>
            </a:r>
          </a:p>
        </p:txBody>
      </p:sp>
    </p:spTree>
    <p:extLst>
      <p:ext uri="{BB962C8B-B14F-4D97-AF65-F5344CB8AC3E}">
        <p14:creationId xmlns:p14="http://schemas.microsoft.com/office/powerpoint/2010/main" val="1449465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RAMS</a:t>
            </a:r>
            <a:endParaRPr lang="en-US" dirty="0"/>
          </a:p>
        </p:txBody>
      </p:sp>
      <p:sp>
        <p:nvSpPr>
          <p:cNvPr id="3" name="Content Placeholder 2"/>
          <p:cNvSpPr>
            <a:spLocks noGrp="1"/>
          </p:cNvSpPr>
          <p:nvPr>
            <p:ph idx="1"/>
          </p:nvPr>
        </p:nvSpPr>
        <p:spPr>
          <a:xfrm>
            <a:off x="457200" y="1600201"/>
            <a:ext cx="8229600" cy="2127736"/>
          </a:xfrm>
        </p:spPr>
        <p:txBody>
          <a:bodyPr>
            <a:normAutofit/>
          </a:bodyPr>
          <a:lstStyle/>
          <a:p>
            <a:pPr lvl="0"/>
            <a:r>
              <a:rPr lang="en-US" sz="3000" dirty="0" smtClean="0"/>
              <a:t>RAMS is the DOE database that stores the monitoring and sampling data for the incident. </a:t>
            </a:r>
          </a:p>
          <a:p>
            <a:pPr lvl="0"/>
            <a:r>
              <a:rPr lang="en-US" sz="3000" dirty="0" smtClean="0"/>
              <a:t>Resides </a:t>
            </a:r>
            <a:r>
              <a:rPr lang="en-US" sz="3000" dirty="0"/>
              <a:t>on the RSL </a:t>
            </a:r>
            <a:r>
              <a:rPr lang="en-US" sz="3000" dirty="0" smtClean="0"/>
              <a:t>Portal.</a:t>
            </a:r>
          </a:p>
          <a:p>
            <a:pPr lvl="0"/>
            <a:r>
              <a:rPr lang="en-US" sz="3000" dirty="0" smtClean="0"/>
              <a:t>Accounts are needed to access the database and.  </a:t>
            </a:r>
          </a:p>
          <a:p>
            <a:pPr lvl="0"/>
            <a:endParaRPr lang="en-US" dirty="0"/>
          </a:p>
          <a:p>
            <a:endParaRPr lang="en-US" dirty="0"/>
          </a:p>
        </p:txBody>
      </p:sp>
      <p:sp>
        <p:nvSpPr>
          <p:cNvPr id="4" name="TextBox 3"/>
          <p:cNvSpPr txBox="1"/>
          <p:nvPr/>
        </p:nvSpPr>
        <p:spPr>
          <a:xfrm>
            <a:off x="2743200" y="5180260"/>
            <a:ext cx="3733800" cy="461665"/>
          </a:xfrm>
          <a:prstGeom prst="rect">
            <a:avLst/>
          </a:prstGeom>
          <a:noFill/>
        </p:spPr>
        <p:txBody>
          <a:bodyPr wrap="square" rtlCol="0">
            <a:spAutoFit/>
          </a:bodyPr>
          <a:lstStyle/>
          <a:p>
            <a:r>
              <a:rPr lang="en-US" sz="2400" dirty="0" smtClean="0">
                <a:hlinkClick r:id="rId3"/>
              </a:rPr>
              <a:t>https</a:t>
            </a:r>
            <a:r>
              <a:rPr lang="en-US" sz="2400" dirty="0">
                <a:hlinkClick r:id="rId3"/>
              </a:rPr>
              <a:t>://rslportal.doerer.us/</a:t>
            </a:r>
            <a:endParaRPr lang="en-US" sz="2400" b="1" dirty="0"/>
          </a:p>
        </p:txBody>
      </p:sp>
      <p:sp>
        <p:nvSpPr>
          <p:cNvPr id="5" name="Rectangle 4"/>
          <p:cNvSpPr/>
          <p:nvPr/>
        </p:nvSpPr>
        <p:spPr>
          <a:xfrm>
            <a:off x="1447800" y="4038600"/>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Field Team Supervisors and Monitoring Managers are required to have </a:t>
            </a:r>
            <a:r>
              <a:rPr lang="en-US" sz="2400" dirty="0" smtClean="0"/>
              <a:t>access to RAMS.   </a:t>
            </a:r>
            <a:endParaRPr lang="en-US" sz="2400" dirty="0"/>
          </a:p>
        </p:txBody>
      </p:sp>
    </p:spTree>
    <p:extLst>
      <p:ext uri="{BB962C8B-B14F-4D97-AF65-F5344CB8AC3E}">
        <p14:creationId xmlns:p14="http://schemas.microsoft.com/office/powerpoint/2010/main" val="2664415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RadResponder</a:t>
            </a:r>
            <a:endParaRPr lang="en-US" dirty="0"/>
          </a:p>
        </p:txBody>
      </p:sp>
      <p:sp>
        <p:nvSpPr>
          <p:cNvPr id="3" name="Content Placeholder 2"/>
          <p:cNvSpPr>
            <a:spLocks noGrp="1"/>
          </p:cNvSpPr>
          <p:nvPr>
            <p:ph idx="1"/>
          </p:nvPr>
        </p:nvSpPr>
        <p:spPr>
          <a:xfrm>
            <a:off x="457200" y="1600201"/>
            <a:ext cx="8229600" cy="2133599"/>
          </a:xfrm>
        </p:spPr>
        <p:txBody>
          <a:bodyPr>
            <a:normAutofit/>
          </a:bodyPr>
          <a:lstStyle/>
          <a:p>
            <a:pPr lvl="0"/>
            <a:r>
              <a:rPr lang="en-US" sz="3000" dirty="0" smtClean="0"/>
              <a:t>RadResponder is the FEMA database that stores the monitoring and sampling data for the incident. Many states and locals use it.  </a:t>
            </a:r>
          </a:p>
          <a:p>
            <a:pPr lvl="0"/>
            <a:r>
              <a:rPr lang="en-US" sz="3000" dirty="0" smtClean="0"/>
              <a:t>Accounts are needed to access the database.  </a:t>
            </a:r>
            <a:endParaRPr lang="en-US" dirty="0"/>
          </a:p>
          <a:p>
            <a:endParaRPr lang="en-US" dirty="0"/>
          </a:p>
        </p:txBody>
      </p:sp>
      <p:sp>
        <p:nvSpPr>
          <p:cNvPr id="4" name="TextBox 3"/>
          <p:cNvSpPr txBox="1"/>
          <p:nvPr/>
        </p:nvSpPr>
        <p:spPr>
          <a:xfrm>
            <a:off x="2343150" y="4818183"/>
            <a:ext cx="5105400" cy="1200329"/>
          </a:xfrm>
          <a:prstGeom prst="rect">
            <a:avLst/>
          </a:prstGeom>
          <a:noFill/>
        </p:spPr>
        <p:txBody>
          <a:bodyPr wrap="square" rtlCol="0">
            <a:spAutoFit/>
          </a:bodyPr>
          <a:lstStyle/>
          <a:p>
            <a:r>
              <a:rPr lang="en-US" sz="2400" dirty="0" smtClean="0">
                <a:hlinkClick r:id="rId3"/>
              </a:rPr>
              <a:t>https</a:t>
            </a:r>
            <a:r>
              <a:rPr lang="en-US" sz="2400" dirty="0">
                <a:hlinkClick r:id="rId3"/>
              </a:rPr>
              <a:t>://www.radresponder.net</a:t>
            </a:r>
            <a:r>
              <a:rPr lang="en-US" sz="2400" dirty="0" smtClean="0">
                <a:hlinkClick r:id="rId3"/>
              </a:rPr>
              <a:t>/</a:t>
            </a:r>
            <a:endParaRPr lang="en-US" sz="2400" dirty="0" smtClean="0"/>
          </a:p>
          <a:p>
            <a:r>
              <a:rPr lang="en-US" sz="2400" dirty="0" smtClean="0"/>
              <a:t>There is also a mobile app for Windows, Apple, and Android devices. </a:t>
            </a:r>
            <a:endParaRPr lang="en-US" sz="2400" dirty="0"/>
          </a:p>
        </p:txBody>
      </p:sp>
      <p:sp>
        <p:nvSpPr>
          <p:cNvPr id="5" name="Rectangle 4"/>
          <p:cNvSpPr/>
          <p:nvPr/>
        </p:nvSpPr>
        <p:spPr>
          <a:xfrm>
            <a:off x="2343150" y="3851701"/>
            <a:ext cx="44577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b="1" dirty="0"/>
              <a:t>ALL</a:t>
            </a:r>
            <a:r>
              <a:rPr lang="en-US" sz="2400" dirty="0"/>
              <a:t> personnel in the Monitoring Division </a:t>
            </a:r>
            <a:r>
              <a:rPr lang="en-US" sz="2400" dirty="0" smtClean="0"/>
              <a:t>need </a:t>
            </a:r>
            <a:r>
              <a:rPr lang="en-US" sz="2400" dirty="0"/>
              <a:t>accounts. </a:t>
            </a:r>
          </a:p>
        </p:txBody>
      </p:sp>
    </p:spTree>
    <p:extLst>
      <p:ext uri="{BB962C8B-B14F-4D97-AF65-F5344CB8AC3E}">
        <p14:creationId xmlns:p14="http://schemas.microsoft.com/office/powerpoint/2010/main" val="322188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AVID</a:t>
            </a:r>
            <a:endParaRPr lang="en-US" dirty="0"/>
          </a:p>
        </p:txBody>
      </p:sp>
      <p:sp>
        <p:nvSpPr>
          <p:cNvPr id="3" name="Content Placeholder 2"/>
          <p:cNvSpPr>
            <a:spLocks noGrp="1"/>
          </p:cNvSpPr>
          <p:nvPr>
            <p:ph idx="1"/>
          </p:nvPr>
        </p:nvSpPr>
        <p:spPr>
          <a:xfrm>
            <a:off x="533400" y="1600201"/>
            <a:ext cx="8153400" cy="2971800"/>
          </a:xfrm>
        </p:spPr>
        <p:txBody>
          <a:bodyPr/>
          <a:lstStyle/>
          <a:p>
            <a:pPr lvl="0"/>
            <a:r>
              <a:rPr lang="en-US" sz="2800" dirty="0" smtClean="0"/>
              <a:t>AVID is the DOE software that visualizes and analyzes mobile data (aerial, vehicle, or backpack). </a:t>
            </a:r>
          </a:p>
          <a:p>
            <a:pPr lvl="0"/>
            <a:r>
              <a:rPr lang="en-US" sz="2800" dirty="0" smtClean="0"/>
              <a:t>Other data, such as the ECAM, is being incorporated into AVID as well.  </a:t>
            </a:r>
          </a:p>
          <a:p>
            <a:pPr lvl="0"/>
            <a:r>
              <a:rPr lang="en-US" sz="2800" dirty="0" smtClean="0"/>
              <a:t>AVID is a stand alone software that needs to be loaded onto your computer.    </a:t>
            </a:r>
          </a:p>
          <a:p>
            <a:pPr lvl="0"/>
            <a:endParaRPr lang="en-US" dirty="0"/>
          </a:p>
          <a:p>
            <a:endParaRPr lang="en-US" dirty="0"/>
          </a:p>
        </p:txBody>
      </p:sp>
      <p:sp>
        <p:nvSpPr>
          <p:cNvPr id="4" name="Rectangle 3"/>
          <p:cNvSpPr/>
          <p:nvPr/>
        </p:nvSpPr>
        <p:spPr>
          <a:xfrm>
            <a:off x="1028700" y="4754564"/>
            <a:ext cx="71628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All AMS personnel (manager/scientists/and technicians) in the Monitoring Division must have AVID. </a:t>
            </a:r>
          </a:p>
        </p:txBody>
      </p:sp>
    </p:spTree>
    <p:extLst>
      <p:ext uri="{BB962C8B-B14F-4D97-AF65-F5344CB8AC3E}">
        <p14:creationId xmlns:p14="http://schemas.microsoft.com/office/powerpoint/2010/main" val="8932143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CMWeb</a:t>
            </a:r>
            <a:endParaRPr lang="en-US" dirty="0"/>
          </a:p>
        </p:txBody>
      </p:sp>
      <p:sp>
        <p:nvSpPr>
          <p:cNvPr id="3" name="Content Placeholder 2"/>
          <p:cNvSpPr>
            <a:spLocks noGrp="1"/>
          </p:cNvSpPr>
          <p:nvPr>
            <p:ph idx="1"/>
          </p:nvPr>
        </p:nvSpPr>
        <p:spPr>
          <a:xfrm>
            <a:off x="457200" y="1600201"/>
            <a:ext cx="8229600" cy="1828799"/>
          </a:xfrm>
        </p:spPr>
        <p:txBody>
          <a:bodyPr/>
          <a:lstStyle/>
          <a:p>
            <a:pPr lvl="0"/>
            <a:r>
              <a:rPr lang="en-US" sz="3000" dirty="0" smtClean="0"/>
              <a:t>CMWeb is where the FRMAC shares data and decision support products to the customer.   </a:t>
            </a:r>
          </a:p>
          <a:p>
            <a:pPr lvl="0"/>
            <a:r>
              <a:rPr lang="en-US" sz="3000" dirty="0" smtClean="0"/>
              <a:t>Accounts are needed to access the database.  </a:t>
            </a:r>
          </a:p>
          <a:p>
            <a:pPr lvl="0"/>
            <a:endParaRPr lang="en-US" dirty="0"/>
          </a:p>
          <a:p>
            <a:endParaRPr lang="en-US" dirty="0"/>
          </a:p>
        </p:txBody>
      </p:sp>
      <p:sp>
        <p:nvSpPr>
          <p:cNvPr id="4" name="TextBox 3"/>
          <p:cNvSpPr txBox="1"/>
          <p:nvPr/>
        </p:nvSpPr>
        <p:spPr>
          <a:xfrm>
            <a:off x="2895600" y="4724400"/>
            <a:ext cx="3657600" cy="461665"/>
          </a:xfrm>
          <a:prstGeom prst="rect">
            <a:avLst/>
          </a:prstGeom>
          <a:noFill/>
        </p:spPr>
        <p:txBody>
          <a:bodyPr wrap="square" rtlCol="0">
            <a:spAutoFit/>
          </a:bodyPr>
          <a:lstStyle/>
          <a:p>
            <a:r>
              <a:rPr lang="en-US" sz="2400">
                <a:hlinkClick r:id="rId3"/>
              </a:rPr>
              <a:t>https://cmweb.llnl.gov/</a:t>
            </a:r>
            <a:endParaRPr lang="en-US" sz="2400" dirty="0"/>
          </a:p>
        </p:txBody>
      </p:sp>
      <p:sp>
        <p:nvSpPr>
          <p:cNvPr id="5" name="Rectangle 4"/>
          <p:cNvSpPr/>
          <p:nvPr/>
        </p:nvSpPr>
        <p:spPr>
          <a:xfrm>
            <a:off x="2133600" y="3429000"/>
            <a:ext cx="4876800" cy="1200329"/>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a:t>
            </a:r>
            <a:r>
              <a:rPr lang="en-US" sz="2400" dirty="0" smtClean="0"/>
              <a:t>Managers, AMS Mission Managers and Data Analysts </a:t>
            </a:r>
            <a:r>
              <a:rPr lang="en-US" sz="2400" dirty="0"/>
              <a:t>are required to have CMWeb accounts. </a:t>
            </a:r>
          </a:p>
        </p:txBody>
      </p:sp>
    </p:spTree>
    <p:extLst>
      <p:ext uri="{BB962C8B-B14F-4D97-AF65-F5344CB8AC3E}">
        <p14:creationId xmlns:p14="http://schemas.microsoft.com/office/powerpoint/2010/main" val="398570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Response team (50-100 people and lots of gear)</a:t>
            </a:r>
          </a:p>
          <a:p>
            <a:r>
              <a:rPr lang="en-US" dirty="0" smtClean="0"/>
              <a:t>Deploys from the Remote </a:t>
            </a:r>
            <a:r>
              <a:rPr lang="en-US" dirty="0"/>
              <a:t>Sensing Lab (RSL) at Nellis Air Force Base. </a:t>
            </a:r>
            <a:endParaRPr lang="en-US" dirty="0" smtClean="0"/>
          </a:p>
          <a:p>
            <a:r>
              <a:rPr lang="en-US" dirty="0" smtClean="0"/>
              <a:t>Ability to deploy within 4-12 hours after notification. </a:t>
            </a:r>
          </a:p>
          <a:p>
            <a:r>
              <a:rPr lang="en-US" dirty="0" smtClean="0"/>
              <a:t>Majority of the team is comprised of NNSS employees. </a:t>
            </a:r>
          </a:p>
          <a:p>
            <a:pPr lvl="1"/>
            <a:r>
              <a:rPr lang="en-US" dirty="0" smtClean="0"/>
              <a:t>Some CMRT divisions have a strong Sandia and Livermore component.  </a:t>
            </a:r>
          </a:p>
          <a:p>
            <a:pPr marL="0" indent="0">
              <a:buNone/>
            </a:pPr>
            <a:r>
              <a:rPr lang="en-US" dirty="0" smtClean="0"/>
              <a:t>  </a:t>
            </a:r>
          </a:p>
          <a:p>
            <a:endParaRPr lang="en-US" dirty="0"/>
          </a:p>
        </p:txBody>
      </p:sp>
    </p:spTree>
    <p:extLst>
      <p:ext uri="{BB962C8B-B14F-4D97-AF65-F5344CB8AC3E}">
        <p14:creationId xmlns:p14="http://schemas.microsoft.com/office/powerpoint/2010/main" val="1877812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COSMOS</a:t>
            </a:r>
            <a:endParaRPr lang="en-US" dirty="0"/>
          </a:p>
        </p:txBody>
      </p:sp>
      <p:sp>
        <p:nvSpPr>
          <p:cNvPr id="3" name="Content Placeholder 2"/>
          <p:cNvSpPr>
            <a:spLocks noGrp="1"/>
          </p:cNvSpPr>
          <p:nvPr>
            <p:ph idx="1"/>
          </p:nvPr>
        </p:nvSpPr>
        <p:spPr>
          <a:xfrm>
            <a:off x="457200" y="1600201"/>
            <a:ext cx="8229600" cy="2209799"/>
          </a:xfrm>
        </p:spPr>
        <p:txBody>
          <a:bodyPr>
            <a:normAutofit/>
          </a:bodyPr>
          <a:lstStyle/>
          <a:p>
            <a:pPr lvl="0"/>
            <a:r>
              <a:rPr lang="en-US" sz="3000" dirty="0" smtClean="0"/>
              <a:t>COSMOS is the software tool the FRMAC uses to track the progress of home team and field team action items.     </a:t>
            </a:r>
          </a:p>
          <a:p>
            <a:pPr lvl="0"/>
            <a:r>
              <a:rPr lang="en-US" sz="3000" dirty="0" smtClean="0"/>
              <a:t>SHIRE accounts are needed to access COSMOS.  </a:t>
            </a:r>
            <a:endParaRPr lang="en-US" dirty="0"/>
          </a:p>
          <a:p>
            <a:endParaRPr lang="en-US" dirty="0"/>
          </a:p>
        </p:txBody>
      </p:sp>
      <p:sp>
        <p:nvSpPr>
          <p:cNvPr id="4" name="TextBox 3"/>
          <p:cNvSpPr txBox="1"/>
          <p:nvPr/>
        </p:nvSpPr>
        <p:spPr>
          <a:xfrm>
            <a:off x="2343150" y="5105400"/>
            <a:ext cx="4457700" cy="461665"/>
          </a:xfrm>
          <a:prstGeom prst="rect">
            <a:avLst/>
          </a:prstGeom>
          <a:noFill/>
        </p:spPr>
        <p:txBody>
          <a:bodyPr wrap="square" rtlCol="0">
            <a:spAutoFit/>
          </a:bodyPr>
          <a:lstStyle/>
          <a:p>
            <a:r>
              <a:rPr lang="en-US" sz="2400" dirty="0">
                <a:hlinkClick r:id="rId3"/>
              </a:rPr>
              <a:t>https://login.microsoftonline.com</a:t>
            </a:r>
            <a:endParaRPr lang="en-US" sz="2400" dirty="0"/>
          </a:p>
        </p:txBody>
      </p:sp>
      <p:sp>
        <p:nvSpPr>
          <p:cNvPr id="5" name="Rectangle 4"/>
          <p:cNvSpPr/>
          <p:nvPr/>
        </p:nvSpPr>
        <p:spPr>
          <a:xfrm>
            <a:off x="2286000" y="3992563"/>
            <a:ext cx="45720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are required to have </a:t>
            </a:r>
            <a:r>
              <a:rPr lang="en-US" sz="2400" dirty="0" smtClean="0"/>
              <a:t>COSMOS </a:t>
            </a:r>
            <a:r>
              <a:rPr lang="en-US" sz="2400" dirty="0"/>
              <a:t>accounts. </a:t>
            </a:r>
          </a:p>
        </p:txBody>
      </p:sp>
    </p:spTree>
    <p:extLst>
      <p:ext uri="{BB962C8B-B14F-4D97-AF65-F5344CB8AC3E}">
        <p14:creationId xmlns:p14="http://schemas.microsoft.com/office/powerpoint/2010/main" val="41988933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CMC</a:t>
            </a:r>
            <a:endParaRPr lang="en-US" dirty="0"/>
          </a:p>
        </p:txBody>
      </p:sp>
      <p:sp>
        <p:nvSpPr>
          <p:cNvPr id="3" name="Content Placeholder 2"/>
          <p:cNvSpPr>
            <a:spLocks noGrp="1"/>
          </p:cNvSpPr>
          <p:nvPr>
            <p:ph idx="1"/>
          </p:nvPr>
        </p:nvSpPr>
        <p:spPr>
          <a:xfrm>
            <a:off x="457200" y="1198351"/>
            <a:ext cx="8229600" cy="3297449"/>
          </a:xfrm>
        </p:spPr>
        <p:txBody>
          <a:bodyPr>
            <a:normAutofit fontScale="92500" lnSpcReduction="10000"/>
          </a:bodyPr>
          <a:lstStyle/>
          <a:p>
            <a:pPr lvl="0"/>
            <a:r>
              <a:rPr lang="en-US" dirty="0" smtClean="0"/>
              <a:t>CMC is software that provides situational awareness for Monitoring Managers and allows them to plan field team activities, interact with teams in the field, and review data.  </a:t>
            </a:r>
          </a:p>
          <a:p>
            <a:pPr lvl="0"/>
            <a:r>
              <a:rPr lang="en-US" dirty="0" smtClean="0"/>
              <a:t>Resides on the RSL Portal.</a:t>
            </a:r>
          </a:p>
          <a:p>
            <a:pPr lvl="0"/>
            <a:r>
              <a:rPr lang="en-US" dirty="0" smtClean="0"/>
              <a:t>MS-260 “CMC </a:t>
            </a:r>
            <a:r>
              <a:rPr lang="en-US" dirty="0"/>
              <a:t>Training” </a:t>
            </a:r>
            <a:r>
              <a:rPr lang="en-US" dirty="0" smtClean="0"/>
              <a:t>is required  </a:t>
            </a:r>
            <a:r>
              <a:rPr lang="en-US" dirty="0"/>
              <a:t>for </a:t>
            </a:r>
            <a:r>
              <a:rPr lang="en-US" dirty="0" smtClean="0"/>
              <a:t>Field </a:t>
            </a:r>
            <a:r>
              <a:rPr lang="en-US" dirty="0"/>
              <a:t>Team Supervisors and Monitoring Managers</a:t>
            </a:r>
            <a:endParaRPr lang="en-US" dirty="0" smtClean="0"/>
          </a:p>
          <a:p>
            <a:pPr lvl="0"/>
            <a:endParaRPr lang="en-US" dirty="0"/>
          </a:p>
          <a:p>
            <a:endParaRPr lang="en-US" dirty="0"/>
          </a:p>
        </p:txBody>
      </p:sp>
      <p:sp>
        <p:nvSpPr>
          <p:cNvPr id="5" name="TextBox 4"/>
          <p:cNvSpPr txBox="1"/>
          <p:nvPr/>
        </p:nvSpPr>
        <p:spPr>
          <a:xfrm>
            <a:off x="2971800" y="5890362"/>
            <a:ext cx="3200400" cy="400110"/>
          </a:xfrm>
          <a:prstGeom prst="rect">
            <a:avLst/>
          </a:prstGeom>
          <a:noFill/>
        </p:spPr>
        <p:txBody>
          <a:bodyPr wrap="square" rtlCol="0">
            <a:spAutoFit/>
          </a:bodyPr>
          <a:lstStyle/>
          <a:p>
            <a:r>
              <a:rPr lang="en-US" sz="2000" dirty="0" smtClean="0">
                <a:hlinkClick r:id="rId3"/>
              </a:rPr>
              <a:t>https</a:t>
            </a:r>
            <a:r>
              <a:rPr lang="en-US" sz="2000" dirty="0">
                <a:hlinkClick r:id="rId3"/>
              </a:rPr>
              <a:t>://rslportal.doerer.us/</a:t>
            </a:r>
            <a:endParaRPr lang="en-US" sz="2000" b="1" dirty="0"/>
          </a:p>
        </p:txBody>
      </p:sp>
      <p:sp>
        <p:nvSpPr>
          <p:cNvPr id="6" name="Rectangle 5"/>
          <p:cNvSpPr/>
          <p:nvPr/>
        </p:nvSpPr>
        <p:spPr>
          <a:xfrm>
            <a:off x="1409700" y="4941463"/>
            <a:ext cx="6324600" cy="830997"/>
          </a:xfrm>
          <a:prstGeom prst="rect">
            <a:avLst/>
          </a:prstGeom>
          <a:solidFill>
            <a:schemeClr val="accent2">
              <a:lumMod val="20000"/>
              <a:lumOff val="80000"/>
            </a:schemeClr>
          </a:solidFill>
          <a:ln>
            <a:solidFill>
              <a:schemeClr val="accent2"/>
            </a:solidFill>
          </a:ln>
        </p:spPr>
        <p:txBody>
          <a:bodyPr wrap="square">
            <a:spAutoFit/>
          </a:bodyPr>
          <a:lstStyle/>
          <a:p>
            <a:r>
              <a:rPr lang="en-US" sz="2400" dirty="0"/>
              <a:t>Monitoring Managers and Field Team Supervisors are required to have </a:t>
            </a:r>
            <a:r>
              <a:rPr lang="en-US" sz="2400" dirty="0" smtClean="0"/>
              <a:t>CMC accounts</a:t>
            </a:r>
            <a:r>
              <a:rPr lang="en-US" sz="2400" dirty="0"/>
              <a:t>. </a:t>
            </a:r>
          </a:p>
        </p:txBody>
      </p:sp>
    </p:spTree>
    <p:extLst>
      <p:ext uri="{BB962C8B-B14F-4D97-AF65-F5344CB8AC3E}">
        <p14:creationId xmlns:p14="http://schemas.microsoft.com/office/powerpoint/2010/main" val="34214479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Digital Field Monitoring (DFM) Tablet</a:t>
            </a:r>
            <a:endParaRPr lang="en-US" dirty="0"/>
          </a:p>
        </p:txBody>
      </p:sp>
      <p:sp>
        <p:nvSpPr>
          <p:cNvPr id="3" name="TextBox 2"/>
          <p:cNvSpPr txBox="1"/>
          <p:nvPr/>
        </p:nvSpPr>
        <p:spPr>
          <a:xfrm>
            <a:off x="762000" y="1417638"/>
            <a:ext cx="76200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Each field team will be given a tablet to use in the field.</a:t>
            </a:r>
          </a:p>
          <a:p>
            <a:pPr marL="285750" indent="-285750">
              <a:buFont typeface="Arial" panose="020B0604020202020204" pitchFamily="34" charset="0"/>
              <a:buChar char="•"/>
            </a:pPr>
            <a:r>
              <a:rPr lang="en-US" sz="2800" dirty="0" smtClean="0"/>
              <a:t>The </a:t>
            </a:r>
            <a:r>
              <a:rPr lang="en-US" sz="2800" dirty="0"/>
              <a:t>primary method of collecting CMRT data is using the DFM tablet which directly inputs data into RAMS</a:t>
            </a:r>
            <a:r>
              <a:rPr lang="en-US" sz="2800" dirty="0" smtClean="0"/>
              <a:t>. </a:t>
            </a:r>
          </a:p>
          <a:p>
            <a:pPr marL="285750" indent="-285750">
              <a:buFont typeface="Arial" panose="020B0604020202020204" pitchFamily="34" charset="0"/>
              <a:buChar char="•"/>
            </a:pPr>
            <a:r>
              <a:rPr lang="en-US" sz="2800" dirty="0" smtClean="0"/>
              <a:t>The DFM software also allows the field to receive field team instructions and chat messages via a CMC interface.  </a:t>
            </a:r>
            <a:endParaRPr lang="en-US" sz="2800" dirty="0"/>
          </a:p>
          <a:p>
            <a:pPr marL="285750" indent="-285750">
              <a:buFont typeface="Arial" panose="020B0604020202020204" pitchFamily="34" charset="0"/>
              <a:buChar char="•"/>
            </a:pPr>
            <a:r>
              <a:rPr lang="en-US" sz="2800" dirty="0" smtClean="0"/>
              <a:t>The tablet also has the RadResponder application for those in other agencies that use it for operations.   </a:t>
            </a:r>
            <a:endParaRPr lang="en-US" sz="2800" dirty="0"/>
          </a:p>
        </p:txBody>
      </p:sp>
    </p:spTree>
    <p:extLst>
      <p:ext uri="{BB962C8B-B14F-4D97-AF65-F5344CB8AC3E}">
        <p14:creationId xmlns:p14="http://schemas.microsoft.com/office/powerpoint/2010/main" val="29572857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848600" cy="1295400"/>
          </a:xfrm>
          <a:solidFill>
            <a:schemeClr val="tx2"/>
          </a:solidFill>
        </p:spPr>
        <p:txBody>
          <a:bodyPr>
            <a:normAutofit/>
          </a:bodyPr>
          <a:lstStyle/>
          <a:p>
            <a:r>
              <a:rPr lang="en-US" dirty="0" smtClean="0">
                <a:solidFill>
                  <a:schemeClr val="bg1"/>
                </a:solidFill>
              </a:rPr>
              <a:t>Conclusion</a:t>
            </a:r>
            <a:endParaRPr lang="en-US" dirty="0">
              <a:solidFill>
                <a:schemeClr val="bg1"/>
              </a:solidFill>
            </a:endParaRPr>
          </a:p>
        </p:txBody>
      </p:sp>
    </p:spTree>
    <p:extLst>
      <p:ext uri="{BB962C8B-B14F-4D97-AF65-F5344CB8AC3E}">
        <p14:creationId xmlns:p14="http://schemas.microsoft.com/office/powerpoint/2010/main" val="12116405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Goals</a:t>
            </a:r>
            <a:endParaRPr lang="en-US" dirty="0"/>
          </a:p>
        </p:txBody>
      </p:sp>
      <p:sp>
        <p:nvSpPr>
          <p:cNvPr id="3" name="Content Placeholder 2"/>
          <p:cNvSpPr>
            <a:spLocks noGrp="1"/>
          </p:cNvSpPr>
          <p:nvPr>
            <p:ph idx="1"/>
          </p:nvPr>
        </p:nvSpPr>
        <p:spPr/>
        <p:txBody>
          <a:bodyPr>
            <a:normAutofit/>
          </a:bodyPr>
          <a:lstStyle/>
          <a:p>
            <a:r>
              <a:rPr lang="en-US" dirty="0" smtClean="0"/>
              <a:t>Safety</a:t>
            </a:r>
          </a:p>
          <a:p>
            <a:pPr lvl="1"/>
            <a:r>
              <a:rPr lang="en-US" dirty="0" smtClean="0"/>
              <a:t>Safely perform work assignments</a:t>
            </a:r>
          </a:p>
          <a:p>
            <a:pPr lvl="1"/>
            <a:r>
              <a:rPr lang="en-US" dirty="0" smtClean="0"/>
              <a:t>Look out for your teammates </a:t>
            </a:r>
          </a:p>
          <a:p>
            <a:r>
              <a:rPr lang="en-US" dirty="0" smtClean="0"/>
              <a:t>Teamwork</a:t>
            </a:r>
          </a:p>
          <a:p>
            <a:pPr lvl="1"/>
            <a:r>
              <a:rPr lang="en-US" dirty="0" smtClean="0"/>
              <a:t>Cooperative, coordinated, professional</a:t>
            </a:r>
          </a:p>
          <a:p>
            <a:r>
              <a:rPr lang="en-US" dirty="0" smtClean="0"/>
              <a:t>Integrity </a:t>
            </a:r>
          </a:p>
          <a:p>
            <a:pPr lvl="1"/>
            <a:r>
              <a:rPr lang="en-US" dirty="0" smtClean="0"/>
              <a:t>Do your best. The data you collect will ultimately determine actions that affect lives and businesses.  </a:t>
            </a:r>
          </a:p>
          <a:p>
            <a:endParaRPr lang="en-US" dirty="0"/>
          </a:p>
          <a:p>
            <a:endParaRPr lang="en-US" dirty="0" smtClean="0"/>
          </a:p>
          <a:p>
            <a:endParaRPr lang="en-US" dirty="0"/>
          </a:p>
        </p:txBody>
      </p:sp>
    </p:spTree>
    <p:extLst>
      <p:ext uri="{BB962C8B-B14F-4D97-AF65-F5344CB8AC3E}">
        <p14:creationId xmlns:p14="http://schemas.microsoft.com/office/powerpoint/2010/main" val="2514916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US" dirty="0" smtClean="0"/>
              <a:t>Thank You!</a:t>
            </a:r>
            <a:endParaRPr lang="en-US" dirty="0"/>
          </a:p>
        </p:txBody>
      </p:sp>
      <p:sp>
        <p:nvSpPr>
          <p:cNvPr id="4" name="Content Placeholder 2"/>
          <p:cNvSpPr>
            <a:spLocks noGrp="1"/>
          </p:cNvSpPr>
          <p:nvPr>
            <p:ph idx="1"/>
          </p:nvPr>
        </p:nvSpPr>
        <p:spPr>
          <a:xfrm>
            <a:off x="609600" y="1905000"/>
            <a:ext cx="7924800" cy="3810000"/>
          </a:xfrm>
        </p:spPr>
        <p:txBody>
          <a:bodyPr>
            <a:normAutofit fontScale="92500" lnSpcReduction="10000"/>
          </a:bodyPr>
          <a:lstStyle/>
          <a:p>
            <a:pPr lvl="0"/>
            <a:r>
              <a:rPr lang="en-US" dirty="0" smtClean="0"/>
              <a:t>If being a responder is not your full time job, then thank you </a:t>
            </a:r>
            <a:r>
              <a:rPr lang="en-US" dirty="0"/>
              <a:t>for </a:t>
            </a:r>
            <a:r>
              <a:rPr lang="en-US" dirty="0" smtClean="0"/>
              <a:t>volunteering!  We look forward to working with you. </a:t>
            </a:r>
            <a:endParaRPr lang="en-US" dirty="0"/>
          </a:p>
          <a:p>
            <a:pPr lvl="0"/>
            <a:r>
              <a:rPr lang="en-US" dirty="0"/>
              <a:t>Your role is important and vital to the success of the FRMAC. </a:t>
            </a:r>
            <a:endParaRPr lang="en-US" dirty="0" smtClean="0"/>
          </a:p>
          <a:p>
            <a:pPr lvl="0"/>
            <a:r>
              <a:rPr lang="en-US" dirty="0" smtClean="0"/>
              <a:t>Feel free to ask questions to current FRMAC and AMS responders or the FRMAC Monitoring and Sampling Working Group Chair.  </a:t>
            </a:r>
          </a:p>
        </p:txBody>
      </p:sp>
      <p:sp>
        <p:nvSpPr>
          <p:cNvPr id="3" name="Rectangle 2"/>
          <p:cNvSpPr/>
          <p:nvPr/>
        </p:nvSpPr>
        <p:spPr>
          <a:xfrm>
            <a:off x="1752600" y="5484167"/>
            <a:ext cx="5943600" cy="461665"/>
          </a:xfrm>
          <a:prstGeom prst="rect">
            <a:avLst/>
          </a:prstGeom>
        </p:spPr>
        <p:txBody>
          <a:bodyPr wrap="square">
            <a:spAutoFit/>
          </a:bodyPr>
          <a:lstStyle/>
          <a:p>
            <a:pPr lvl="0"/>
            <a:r>
              <a:rPr lang="en-US" sz="2400" dirty="0"/>
              <a:t>(Jeremy Gwin, email: </a:t>
            </a:r>
            <a:r>
              <a:rPr lang="en-US" sz="2400" dirty="0">
                <a:hlinkClick r:id="rId2"/>
              </a:rPr>
              <a:t>gwinjs@nv.doe.gov</a:t>
            </a:r>
            <a:r>
              <a:rPr lang="en-US" sz="2400" dirty="0"/>
              <a:t>).</a:t>
            </a:r>
          </a:p>
        </p:txBody>
      </p:sp>
    </p:spTree>
    <p:extLst>
      <p:ext uri="{BB962C8B-B14F-4D97-AF65-F5344CB8AC3E}">
        <p14:creationId xmlns:p14="http://schemas.microsoft.com/office/powerpoint/2010/main" val="344909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295400"/>
          </a:xfrm>
          <a:solidFill>
            <a:schemeClr val="tx2"/>
          </a:solidFill>
        </p:spPr>
        <p:txBody>
          <a:bodyPr>
            <a:normAutofit fontScale="90000"/>
          </a:bodyPr>
          <a:lstStyle/>
          <a:p>
            <a:r>
              <a:rPr lang="en-US" dirty="0">
                <a:solidFill>
                  <a:schemeClr val="bg1"/>
                </a:solidFill>
              </a:rPr>
              <a:t>Command Structure for FRMAC Monitoring Division</a:t>
            </a:r>
          </a:p>
        </p:txBody>
      </p:sp>
    </p:spTree>
    <p:extLst>
      <p:ext uri="{BB962C8B-B14F-4D97-AF65-F5344CB8AC3E}">
        <p14:creationId xmlns:p14="http://schemas.microsoft.com/office/powerpoint/2010/main" val="2448504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FRMAC in the ICS Structure</a:t>
            </a:r>
            <a:endParaRPr lang="en-US" dirty="0"/>
          </a:p>
        </p:txBody>
      </p:sp>
      <p:sp>
        <p:nvSpPr>
          <p:cNvPr id="3" name="Content Placeholder 2"/>
          <p:cNvSpPr>
            <a:spLocks noGrp="1"/>
          </p:cNvSpPr>
          <p:nvPr>
            <p:ph idx="1"/>
          </p:nvPr>
        </p:nvSpPr>
        <p:spPr/>
        <p:txBody>
          <a:bodyPr/>
          <a:lstStyle/>
          <a:p>
            <a:r>
              <a:rPr lang="en-US" dirty="0" smtClean="0"/>
              <a:t>FRMAC fits in the Incident Command System (ICS) however Incident Command would like.</a:t>
            </a:r>
          </a:p>
          <a:p>
            <a:r>
              <a:rPr lang="en-US" dirty="0" smtClean="0"/>
              <a:t>The Monitoring Division will typically be placed in the Operations Section.</a:t>
            </a:r>
          </a:p>
          <a:p>
            <a:r>
              <a:rPr lang="en-US" dirty="0" smtClean="0"/>
              <a:t>The following slides show the organizational charts at the FRMAC level, the Monitoring Division level, and the Health and Safety Division level.  </a:t>
            </a:r>
          </a:p>
          <a:p>
            <a:pPr marL="0" indent="0">
              <a:buNone/>
            </a:pPr>
            <a:endParaRPr lang="en-US" dirty="0"/>
          </a:p>
        </p:txBody>
      </p:sp>
    </p:spTree>
    <p:extLst>
      <p:ext uri="{BB962C8B-B14F-4D97-AF65-F5344CB8AC3E}">
        <p14:creationId xmlns:p14="http://schemas.microsoft.com/office/powerpoint/2010/main" val="2620093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a:xfrm>
            <a:off x="127000" y="2013989"/>
            <a:ext cx="1320800" cy="3291303"/>
          </a:xfrm>
          <a:prstGeom prst="rect">
            <a:avLst/>
          </a:prstGeom>
          <a:solidFill>
            <a:schemeClr val="bg1"/>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7606640" y="2575462"/>
            <a:ext cx="6683" cy="306295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7599815" y="3585326"/>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8112612" y="4542369"/>
            <a:ext cx="0" cy="15438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7601286" y="5638417"/>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7606640" y="2931596"/>
            <a:ext cx="117672" cy="3861"/>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a:off x="2167468" y="1841500"/>
            <a:ext cx="5858259" cy="4233"/>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3927140" y="499687"/>
            <a:ext cx="159282" cy="514809"/>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4854695" y="818152"/>
            <a:ext cx="0" cy="328589"/>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870302" y="1697563"/>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523798" y="1852601"/>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5044248" y="1849445"/>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6142798" y="2575462"/>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6149148"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6149148" y="368503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6149148"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3821238" y="497938"/>
            <a:ext cx="590679" cy="657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4663248" y="2590133"/>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4663248"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4663248" y="368503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4663248"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227822" y="2590133"/>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3227822" y="299522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3759212" y="3275965"/>
            <a:ext cx="0" cy="184226"/>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3227822" y="438824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V="1">
            <a:off x="3759212" y="4668950"/>
            <a:ext cx="0" cy="355605"/>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162938" y="5237560"/>
            <a:ext cx="139028"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219124" y="5237560"/>
            <a:ext cx="136361"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1760972" y="2575462"/>
            <a:ext cx="0" cy="180877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1760972" y="298055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1760972" y="3670367"/>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1760972" y="4373578"/>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3621848" y="1845733"/>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2167467" y="1841500"/>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132080" y="2076446"/>
            <a:ext cx="1326004" cy="307777"/>
          </a:xfrm>
          <a:prstGeom prst="rect">
            <a:avLst/>
          </a:prstGeom>
          <a:noFill/>
        </p:spPr>
        <p:txBody>
          <a:bodyPr wrap="none" rtlCol="0">
            <a:spAutoFit/>
          </a:bodyPr>
          <a:lstStyle/>
          <a:p>
            <a:r>
              <a:rPr lang="en-US" sz="1400" b="1" dirty="0" smtClean="0"/>
              <a:t>Offsite Support</a:t>
            </a:r>
            <a:endParaRPr lang="en-US" sz="1400" b="1" dirty="0"/>
          </a:p>
        </p:txBody>
      </p:sp>
      <p:sp>
        <p:nvSpPr>
          <p:cNvPr id="97" name="Rectangle 96"/>
          <p:cNvSpPr/>
          <p:nvPr/>
        </p:nvSpPr>
        <p:spPr>
          <a:xfrm>
            <a:off x="127601" y="5788039"/>
            <a:ext cx="4917248" cy="943708"/>
          </a:xfrm>
          <a:prstGeom prst="rect">
            <a:avLst/>
          </a:prstGeom>
          <a:solidFill>
            <a:schemeClr val="bg1"/>
          </a:solidFill>
          <a:ln>
            <a:solidFill>
              <a:schemeClr val="bg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TextBox 101"/>
          <p:cNvSpPr txBox="1"/>
          <p:nvPr/>
        </p:nvSpPr>
        <p:spPr>
          <a:xfrm>
            <a:off x="228484" y="5741771"/>
            <a:ext cx="1710725" cy="307777"/>
          </a:xfrm>
          <a:prstGeom prst="rect">
            <a:avLst/>
          </a:prstGeom>
          <a:noFill/>
        </p:spPr>
        <p:txBody>
          <a:bodyPr wrap="none" rtlCol="0">
            <a:spAutoFit/>
          </a:bodyPr>
          <a:lstStyle/>
          <a:p>
            <a:r>
              <a:rPr lang="en-US" sz="1400" b="1" dirty="0" smtClean="0"/>
              <a:t>Interagency Support</a:t>
            </a:r>
            <a:endParaRPr lang="en-US" sz="1400" b="1" dirty="0"/>
          </a:p>
        </p:txBody>
      </p:sp>
      <p:sp>
        <p:nvSpPr>
          <p:cNvPr id="104" name="Rounded Rectangle 103"/>
          <p:cNvSpPr/>
          <p:nvPr/>
        </p:nvSpPr>
        <p:spPr>
          <a:xfrm>
            <a:off x="2786102" y="242588"/>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FRMAC Director</a:t>
            </a:r>
            <a:endParaRPr lang="en-US" sz="1400" b="1" dirty="0">
              <a:solidFill>
                <a:srgbClr val="000000"/>
              </a:solidFill>
            </a:endParaRPr>
          </a:p>
        </p:txBody>
      </p:sp>
      <p:sp>
        <p:nvSpPr>
          <p:cNvPr id="81" name="Rounded Rectangle 80"/>
          <p:cNvSpPr/>
          <p:nvPr/>
        </p:nvSpPr>
        <p:spPr>
          <a:xfrm>
            <a:off x="4314588" y="24864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FRMAC Dep. Director</a:t>
            </a:r>
            <a:endParaRPr lang="en-US" sz="1100" dirty="0">
              <a:solidFill>
                <a:srgbClr val="000000"/>
              </a:solidFill>
            </a:endParaRPr>
          </a:p>
        </p:txBody>
      </p:sp>
      <p:sp>
        <p:nvSpPr>
          <p:cNvPr id="82" name="Rounded Rectangle 81"/>
          <p:cNvSpPr/>
          <p:nvPr/>
        </p:nvSpPr>
        <p:spPr>
          <a:xfrm>
            <a:off x="4326087" y="1162125"/>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Technical Team Leader</a:t>
            </a:r>
            <a:endParaRPr lang="en-US" sz="1100" dirty="0">
              <a:solidFill>
                <a:srgbClr val="000000"/>
              </a:solidFill>
            </a:endParaRPr>
          </a:p>
        </p:txBody>
      </p:sp>
      <p:sp>
        <p:nvSpPr>
          <p:cNvPr id="84" name="Rounded Rectangle 83"/>
          <p:cNvSpPr/>
          <p:nvPr/>
        </p:nvSpPr>
        <p:spPr>
          <a:xfrm>
            <a:off x="3127624" y="939097"/>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Senior Scientific Advisor</a:t>
            </a:r>
            <a:endParaRPr lang="en-US" sz="1100" dirty="0">
              <a:solidFill>
                <a:srgbClr val="000000"/>
              </a:solidFill>
            </a:endParaRPr>
          </a:p>
        </p:txBody>
      </p:sp>
      <p:sp>
        <p:nvSpPr>
          <p:cNvPr id="85" name="Rounded Rectangle 84"/>
          <p:cNvSpPr/>
          <p:nvPr/>
        </p:nvSpPr>
        <p:spPr>
          <a:xfrm>
            <a:off x="7451633" y="1962829"/>
            <a:ext cx="1082842" cy="612117"/>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Laboratory </a:t>
            </a:r>
            <a:r>
              <a:rPr lang="en-US" sz="1200" dirty="0">
                <a:solidFill>
                  <a:srgbClr val="000000"/>
                </a:solidFill>
              </a:rPr>
              <a:t>Analysis </a:t>
            </a:r>
            <a:r>
              <a:rPr lang="en-US" sz="1200" dirty="0" smtClean="0">
                <a:solidFill>
                  <a:srgbClr val="000000"/>
                </a:solidFill>
              </a:rPr>
              <a:t>Manager</a:t>
            </a:r>
            <a:endParaRPr lang="en-US" sz="1200" dirty="0">
              <a:solidFill>
                <a:srgbClr val="000000"/>
              </a:solidFill>
            </a:endParaRPr>
          </a:p>
        </p:txBody>
      </p:sp>
      <p:sp>
        <p:nvSpPr>
          <p:cNvPr id="98" name="Rounded Rectangle 97"/>
          <p:cNvSpPr/>
          <p:nvPr/>
        </p:nvSpPr>
        <p:spPr>
          <a:xfrm>
            <a:off x="7695869" y="3983159"/>
            <a:ext cx="95451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FAL Supervisor</a:t>
            </a:r>
            <a:endParaRPr lang="en-US" sz="1100" dirty="0">
              <a:solidFill>
                <a:srgbClr val="000000"/>
              </a:solidFill>
            </a:endParaRPr>
          </a:p>
        </p:txBody>
      </p:sp>
      <p:sp>
        <p:nvSpPr>
          <p:cNvPr id="105" name="Rounded Rectangle 104"/>
          <p:cNvSpPr/>
          <p:nvPr/>
        </p:nvSpPr>
        <p:spPr>
          <a:xfrm>
            <a:off x="7707687" y="534410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Lab     QA/QC</a:t>
            </a:r>
            <a:endParaRPr lang="en-US" sz="1100" dirty="0">
              <a:solidFill>
                <a:srgbClr val="000000"/>
              </a:solidFill>
            </a:endParaRPr>
          </a:p>
        </p:txBody>
      </p:sp>
      <p:sp>
        <p:nvSpPr>
          <p:cNvPr id="106" name="Rounded Rectangle 105"/>
          <p:cNvSpPr/>
          <p:nvPr/>
        </p:nvSpPr>
        <p:spPr>
          <a:xfrm>
            <a:off x="7702035" y="4664043"/>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FAL Analyst</a:t>
            </a:r>
            <a:endParaRPr lang="en-US" sz="1100" dirty="0">
              <a:solidFill>
                <a:srgbClr val="000000"/>
              </a:solidFill>
            </a:endParaRPr>
          </a:p>
        </p:txBody>
      </p:sp>
      <p:sp>
        <p:nvSpPr>
          <p:cNvPr id="107" name="Rounded Rectangle 106"/>
          <p:cNvSpPr/>
          <p:nvPr/>
        </p:nvSpPr>
        <p:spPr>
          <a:xfrm>
            <a:off x="7724285" y="265903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Sample Control</a:t>
            </a:r>
            <a:endParaRPr lang="en-US" sz="1100" dirty="0">
              <a:solidFill>
                <a:srgbClr val="000000"/>
              </a:solidFill>
            </a:endParaRPr>
          </a:p>
        </p:txBody>
      </p:sp>
      <p:sp>
        <p:nvSpPr>
          <p:cNvPr id="108" name="Rounded Rectangle 107"/>
          <p:cNvSpPr/>
          <p:nvPr/>
        </p:nvSpPr>
        <p:spPr>
          <a:xfrm>
            <a:off x="7718932" y="3304590"/>
            <a:ext cx="899349"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Shipping Specialist</a:t>
            </a:r>
            <a:endParaRPr lang="en-US" sz="1100" dirty="0">
              <a:solidFill>
                <a:srgbClr val="000000"/>
              </a:solidFill>
            </a:endParaRPr>
          </a:p>
        </p:txBody>
      </p:sp>
      <p:sp>
        <p:nvSpPr>
          <p:cNvPr id="109" name="Rounded Rectangle 108"/>
          <p:cNvSpPr/>
          <p:nvPr/>
        </p:nvSpPr>
        <p:spPr>
          <a:xfrm>
            <a:off x="6266794" y="4109775"/>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REACTS</a:t>
            </a:r>
            <a:endParaRPr lang="en-US" sz="1100" dirty="0">
              <a:solidFill>
                <a:srgbClr val="000000"/>
              </a:solidFill>
            </a:endParaRPr>
          </a:p>
        </p:txBody>
      </p:sp>
      <p:sp>
        <p:nvSpPr>
          <p:cNvPr id="110" name="Rounded Rectangle 109"/>
          <p:cNvSpPr/>
          <p:nvPr/>
        </p:nvSpPr>
        <p:spPr>
          <a:xfrm>
            <a:off x="6275855" y="3401949"/>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H&amp;S Tech</a:t>
            </a:r>
            <a:endParaRPr lang="en-US" sz="1100" dirty="0">
              <a:solidFill>
                <a:srgbClr val="000000"/>
              </a:solidFill>
            </a:endParaRPr>
          </a:p>
        </p:txBody>
      </p:sp>
      <p:sp>
        <p:nvSpPr>
          <p:cNvPr id="111" name="Rounded Rectangle 110"/>
          <p:cNvSpPr/>
          <p:nvPr/>
        </p:nvSpPr>
        <p:spPr>
          <a:xfrm>
            <a:off x="6266794" y="2716755"/>
            <a:ext cx="101132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H&amp;S Supervisor</a:t>
            </a:r>
            <a:endParaRPr lang="en-US" sz="1100" dirty="0">
              <a:solidFill>
                <a:srgbClr val="000000"/>
              </a:solidFill>
            </a:endParaRPr>
          </a:p>
        </p:txBody>
      </p:sp>
      <p:sp>
        <p:nvSpPr>
          <p:cNvPr id="112" name="Rounded Rectangle 111"/>
          <p:cNvSpPr/>
          <p:nvPr/>
        </p:nvSpPr>
        <p:spPr>
          <a:xfrm>
            <a:off x="4780894" y="4103503"/>
            <a:ext cx="92241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GIS Specialist</a:t>
            </a:r>
            <a:endParaRPr lang="en-US" sz="1100" dirty="0">
              <a:solidFill>
                <a:srgbClr val="000000"/>
              </a:solidFill>
            </a:endParaRPr>
          </a:p>
        </p:txBody>
      </p:sp>
      <p:sp>
        <p:nvSpPr>
          <p:cNvPr id="113" name="Rounded Rectangle 112"/>
          <p:cNvSpPr/>
          <p:nvPr/>
        </p:nvSpPr>
        <p:spPr>
          <a:xfrm>
            <a:off x="4789286" y="340430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Product Scientist</a:t>
            </a:r>
            <a:endParaRPr lang="en-US" sz="1100" dirty="0">
              <a:solidFill>
                <a:srgbClr val="000000"/>
              </a:solidFill>
            </a:endParaRPr>
          </a:p>
        </p:txBody>
      </p:sp>
      <p:sp>
        <p:nvSpPr>
          <p:cNvPr id="114" name="Rounded Rectangle 113"/>
          <p:cNvSpPr/>
          <p:nvPr/>
        </p:nvSpPr>
        <p:spPr>
          <a:xfrm>
            <a:off x="4789286" y="2716755"/>
            <a:ext cx="105340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Assessment Scientist</a:t>
            </a:r>
            <a:endParaRPr lang="en-US" sz="1100" dirty="0">
              <a:solidFill>
                <a:srgbClr val="000000"/>
              </a:solidFill>
            </a:endParaRPr>
          </a:p>
        </p:txBody>
      </p:sp>
      <p:sp>
        <p:nvSpPr>
          <p:cNvPr id="115" name="Rounded Rectangle 114"/>
          <p:cNvSpPr/>
          <p:nvPr/>
        </p:nvSpPr>
        <p:spPr>
          <a:xfrm>
            <a:off x="3355485" y="4101151"/>
            <a:ext cx="97060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Mission Manager</a:t>
            </a:r>
            <a:endParaRPr lang="en-US" sz="1100" dirty="0">
              <a:solidFill>
                <a:srgbClr val="000000"/>
              </a:solidFill>
            </a:endParaRPr>
          </a:p>
        </p:txBody>
      </p:sp>
      <p:sp>
        <p:nvSpPr>
          <p:cNvPr id="116" name="Rounded Rectangle 115"/>
          <p:cNvSpPr/>
          <p:nvPr/>
        </p:nvSpPr>
        <p:spPr>
          <a:xfrm>
            <a:off x="4301965" y="4954471"/>
            <a:ext cx="99326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Technician</a:t>
            </a:r>
            <a:endParaRPr lang="en-US" sz="1100" dirty="0">
              <a:solidFill>
                <a:srgbClr val="000000"/>
              </a:solidFill>
            </a:endParaRPr>
          </a:p>
        </p:txBody>
      </p:sp>
      <p:sp>
        <p:nvSpPr>
          <p:cNvPr id="117" name="Rounded Rectangle 116"/>
          <p:cNvSpPr/>
          <p:nvPr/>
        </p:nvSpPr>
        <p:spPr>
          <a:xfrm>
            <a:off x="3359505" y="495447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Data Analyst</a:t>
            </a:r>
            <a:endParaRPr lang="en-US" sz="1100" dirty="0">
              <a:solidFill>
                <a:srgbClr val="000000"/>
              </a:solidFill>
            </a:endParaRPr>
          </a:p>
        </p:txBody>
      </p:sp>
      <p:sp>
        <p:nvSpPr>
          <p:cNvPr id="118" name="Rounded Rectangle 117"/>
          <p:cNvSpPr/>
          <p:nvPr/>
        </p:nvSpPr>
        <p:spPr>
          <a:xfrm>
            <a:off x="2411671" y="4954471"/>
            <a:ext cx="807453"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AMS Team Scientist</a:t>
            </a:r>
            <a:endParaRPr lang="en-US" sz="1100" dirty="0">
              <a:solidFill>
                <a:srgbClr val="000000"/>
              </a:solidFill>
            </a:endParaRPr>
          </a:p>
        </p:txBody>
      </p:sp>
      <p:sp>
        <p:nvSpPr>
          <p:cNvPr id="119" name="Rounded Rectangle 118"/>
          <p:cNvSpPr/>
          <p:nvPr/>
        </p:nvSpPr>
        <p:spPr>
          <a:xfrm>
            <a:off x="3345467" y="3401949"/>
            <a:ext cx="1030371"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Field Monitoring Specialist</a:t>
            </a:r>
            <a:endParaRPr lang="en-US" sz="1100" dirty="0">
              <a:solidFill>
                <a:srgbClr val="000000"/>
              </a:solidFill>
            </a:endParaRPr>
          </a:p>
        </p:txBody>
      </p:sp>
      <p:sp>
        <p:nvSpPr>
          <p:cNvPr id="120" name="Rounded Rectangle 119"/>
          <p:cNvSpPr/>
          <p:nvPr/>
        </p:nvSpPr>
        <p:spPr>
          <a:xfrm>
            <a:off x="3345468" y="2716755"/>
            <a:ext cx="956498"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Field Team Supervisor</a:t>
            </a:r>
            <a:endParaRPr lang="en-US" sz="1100" dirty="0">
              <a:solidFill>
                <a:srgbClr val="000000"/>
              </a:solidFill>
            </a:endParaRPr>
          </a:p>
        </p:txBody>
      </p:sp>
      <p:sp>
        <p:nvSpPr>
          <p:cNvPr id="121" name="Rounded Rectangle 120"/>
          <p:cNvSpPr/>
          <p:nvPr/>
        </p:nvSpPr>
        <p:spPr>
          <a:xfrm>
            <a:off x="1886095" y="2714492"/>
            <a:ext cx="807453"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err="1" smtClean="0">
                <a:solidFill>
                  <a:srgbClr val="000000"/>
                </a:solidFill>
              </a:rPr>
              <a:t>Comms</a:t>
            </a:r>
            <a:endParaRPr lang="en-US" sz="1100" dirty="0">
              <a:solidFill>
                <a:srgbClr val="000000"/>
              </a:solidFill>
            </a:endParaRPr>
          </a:p>
        </p:txBody>
      </p:sp>
      <p:sp>
        <p:nvSpPr>
          <p:cNvPr id="122" name="Rounded Rectangle 121"/>
          <p:cNvSpPr/>
          <p:nvPr/>
        </p:nvSpPr>
        <p:spPr>
          <a:xfrm>
            <a:off x="1886095" y="3401949"/>
            <a:ext cx="870811"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Logistics</a:t>
            </a:r>
            <a:endParaRPr lang="en-US" sz="1100" dirty="0">
              <a:solidFill>
                <a:srgbClr val="000000"/>
              </a:solidFill>
            </a:endParaRPr>
          </a:p>
        </p:txBody>
      </p:sp>
      <p:sp>
        <p:nvSpPr>
          <p:cNvPr id="123" name="Rounded Rectangle 122"/>
          <p:cNvSpPr/>
          <p:nvPr/>
        </p:nvSpPr>
        <p:spPr>
          <a:xfrm>
            <a:off x="1886095" y="4103503"/>
            <a:ext cx="941669"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Document Control</a:t>
            </a:r>
            <a:endParaRPr lang="en-US" sz="1100" dirty="0">
              <a:solidFill>
                <a:srgbClr val="000000"/>
              </a:solidFill>
            </a:endParaRPr>
          </a:p>
        </p:txBody>
      </p:sp>
      <p:sp>
        <p:nvSpPr>
          <p:cNvPr id="124" name="Rounded Rectangle 123"/>
          <p:cNvSpPr/>
          <p:nvPr/>
        </p:nvSpPr>
        <p:spPr>
          <a:xfrm>
            <a:off x="5991405" y="1962829"/>
            <a:ext cx="1082842" cy="612116"/>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Health &amp; </a:t>
            </a:r>
            <a:r>
              <a:rPr lang="en-US" sz="1200" dirty="0">
                <a:solidFill>
                  <a:srgbClr val="000000"/>
                </a:solidFill>
              </a:rPr>
              <a:t>Safety </a:t>
            </a:r>
            <a:r>
              <a:rPr lang="en-US" sz="1200" dirty="0" smtClean="0">
                <a:solidFill>
                  <a:srgbClr val="000000"/>
                </a:solidFill>
              </a:rPr>
              <a:t>Manager</a:t>
            </a:r>
            <a:endParaRPr lang="en-US" sz="1200" dirty="0">
              <a:solidFill>
                <a:srgbClr val="000000"/>
              </a:solidFill>
            </a:endParaRPr>
          </a:p>
        </p:txBody>
      </p:sp>
      <p:sp>
        <p:nvSpPr>
          <p:cNvPr id="125" name="Rounded Rectangle 124"/>
          <p:cNvSpPr/>
          <p:nvPr/>
        </p:nvSpPr>
        <p:spPr>
          <a:xfrm>
            <a:off x="4501619"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200" dirty="0">
                <a:solidFill>
                  <a:srgbClr val="000000"/>
                </a:solidFill>
              </a:rPr>
              <a:t>Assessment </a:t>
            </a:r>
            <a:r>
              <a:rPr lang="en-US" sz="1200" dirty="0" smtClean="0">
                <a:solidFill>
                  <a:srgbClr val="000000"/>
                </a:solidFill>
              </a:rPr>
              <a:t>Manager</a:t>
            </a:r>
            <a:endParaRPr lang="en-US" sz="1200" dirty="0">
              <a:solidFill>
                <a:srgbClr val="000000"/>
              </a:solidFill>
            </a:endParaRPr>
          </a:p>
        </p:txBody>
      </p:sp>
      <p:sp>
        <p:nvSpPr>
          <p:cNvPr id="126" name="Rounded Rectangle 125"/>
          <p:cNvSpPr/>
          <p:nvPr/>
        </p:nvSpPr>
        <p:spPr>
          <a:xfrm>
            <a:off x="3080096"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Monitoring Manager</a:t>
            </a:r>
            <a:endParaRPr lang="en-US" sz="1200" dirty="0">
              <a:solidFill>
                <a:srgbClr val="000000"/>
              </a:solidFill>
            </a:endParaRPr>
          </a:p>
        </p:txBody>
      </p:sp>
      <p:sp>
        <p:nvSpPr>
          <p:cNvPr id="127" name="Rounded Rectangle 126"/>
          <p:cNvSpPr/>
          <p:nvPr/>
        </p:nvSpPr>
        <p:spPr>
          <a:xfrm>
            <a:off x="1609571" y="2013472"/>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Support Manager</a:t>
            </a:r>
            <a:endParaRPr lang="en-US" sz="1200" dirty="0">
              <a:solidFill>
                <a:srgbClr val="000000"/>
              </a:solidFill>
            </a:endParaRPr>
          </a:p>
        </p:txBody>
      </p:sp>
      <p:sp>
        <p:nvSpPr>
          <p:cNvPr id="128" name="Rounded Rectangle 127"/>
          <p:cNvSpPr/>
          <p:nvPr/>
        </p:nvSpPr>
        <p:spPr>
          <a:xfrm>
            <a:off x="238639" y="2467845"/>
            <a:ext cx="1082842" cy="561473"/>
          </a:xfrm>
          <a:prstGeom prst="roundRect">
            <a:avLst/>
          </a:prstGeom>
          <a:solidFill>
            <a:schemeClr val="accent3"/>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FRMAC Liaison</a:t>
            </a:r>
            <a:endParaRPr lang="en-US" sz="1100" dirty="0">
              <a:solidFill>
                <a:srgbClr val="000000"/>
              </a:solidFill>
            </a:endParaRPr>
          </a:p>
        </p:txBody>
      </p:sp>
      <p:sp>
        <p:nvSpPr>
          <p:cNvPr id="129" name="Rounded Rectangle 128"/>
          <p:cNvSpPr/>
          <p:nvPr/>
        </p:nvSpPr>
        <p:spPr>
          <a:xfrm>
            <a:off x="238639" y="3181718"/>
            <a:ext cx="1082842" cy="561473"/>
          </a:xfrm>
          <a:prstGeom prst="round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CMHT</a:t>
            </a:r>
            <a:endParaRPr lang="en-US" sz="1100" dirty="0">
              <a:solidFill>
                <a:srgbClr val="000000"/>
              </a:solidFill>
            </a:endParaRPr>
          </a:p>
        </p:txBody>
      </p:sp>
      <p:sp>
        <p:nvSpPr>
          <p:cNvPr id="130" name="Rounded Rectangle 129"/>
          <p:cNvSpPr/>
          <p:nvPr/>
        </p:nvSpPr>
        <p:spPr>
          <a:xfrm>
            <a:off x="238639" y="3900938"/>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NARAC</a:t>
            </a:r>
            <a:endParaRPr lang="en-US" sz="1100" dirty="0">
              <a:solidFill>
                <a:srgbClr val="000000"/>
              </a:solidFill>
            </a:endParaRPr>
          </a:p>
        </p:txBody>
      </p:sp>
      <p:sp>
        <p:nvSpPr>
          <p:cNvPr id="131" name="Rounded Rectangle 130"/>
          <p:cNvSpPr/>
          <p:nvPr/>
        </p:nvSpPr>
        <p:spPr>
          <a:xfrm>
            <a:off x="243681" y="4614811"/>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Public Information</a:t>
            </a:r>
            <a:endParaRPr lang="en-US" sz="1100" dirty="0">
              <a:solidFill>
                <a:srgbClr val="000000"/>
              </a:solidFill>
            </a:endParaRPr>
          </a:p>
        </p:txBody>
      </p:sp>
      <p:sp>
        <p:nvSpPr>
          <p:cNvPr id="132" name="Rounded Rectangle 131"/>
          <p:cNvSpPr/>
          <p:nvPr/>
        </p:nvSpPr>
        <p:spPr>
          <a:xfrm>
            <a:off x="287022"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Advisory Team</a:t>
            </a:r>
            <a:endParaRPr lang="en-US" sz="1100" dirty="0">
              <a:solidFill>
                <a:srgbClr val="000000"/>
              </a:solidFill>
            </a:endParaRPr>
          </a:p>
        </p:txBody>
      </p:sp>
      <p:sp>
        <p:nvSpPr>
          <p:cNvPr id="133" name="Rounded Rectangle 132"/>
          <p:cNvSpPr/>
          <p:nvPr/>
        </p:nvSpPr>
        <p:spPr>
          <a:xfrm>
            <a:off x="1498092"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EPA</a:t>
            </a:r>
            <a:endParaRPr lang="en-US" sz="1100" dirty="0">
              <a:solidFill>
                <a:srgbClr val="000000"/>
              </a:solidFill>
            </a:endParaRPr>
          </a:p>
        </p:txBody>
      </p:sp>
      <p:sp>
        <p:nvSpPr>
          <p:cNvPr id="134" name="Rounded Rectangle 133"/>
          <p:cNvSpPr/>
          <p:nvPr/>
        </p:nvSpPr>
        <p:spPr>
          <a:xfrm>
            <a:off x="2712781"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NRC</a:t>
            </a:r>
            <a:endParaRPr lang="en-US" sz="1100" dirty="0">
              <a:solidFill>
                <a:srgbClr val="000000"/>
              </a:solidFill>
            </a:endParaRPr>
          </a:p>
        </p:txBody>
      </p:sp>
      <p:sp>
        <p:nvSpPr>
          <p:cNvPr id="135" name="Rounded Rectangle 134"/>
          <p:cNvSpPr/>
          <p:nvPr/>
        </p:nvSpPr>
        <p:spPr>
          <a:xfrm>
            <a:off x="3916620" y="6076947"/>
            <a:ext cx="1082842" cy="561473"/>
          </a:xfrm>
          <a:prstGeom prst="roundRect">
            <a:avLst/>
          </a:prstGeom>
          <a:solidFill>
            <a:srgbClr val="F2F2F2"/>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rgbClr val="000000"/>
                </a:solidFill>
              </a:rPr>
              <a:t>State</a:t>
            </a:r>
            <a:endParaRPr lang="en-US" sz="1100" dirty="0">
              <a:solidFill>
                <a:srgbClr val="000000"/>
              </a:solidFill>
            </a:endParaRPr>
          </a:p>
        </p:txBody>
      </p:sp>
      <p:sp>
        <p:nvSpPr>
          <p:cNvPr id="2" name="TextBox 1"/>
          <p:cNvSpPr txBox="1"/>
          <p:nvPr/>
        </p:nvSpPr>
        <p:spPr>
          <a:xfrm>
            <a:off x="163411" y="227508"/>
            <a:ext cx="2195940" cy="954107"/>
          </a:xfrm>
          <a:prstGeom prst="rect">
            <a:avLst/>
          </a:prstGeom>
          <a:noFill/>
        </p:spPr>
        <p:txBody>
          <a:bodyPr wrap="square" rtlCol="0">
            <a:spAutoFit/>
          </a:bodyPr>
          <a:lstStyle/>
          <a:p>
            <a:r>
              <a:rPr lang="en-US" sz="2800" b="1" dirty="0" smtClean="0"/>
              <a:t>Structure of the FRMAC</a:t>
            </a:r>
            <a:endParaRPr lang="en-US" sz="2800" b="1" dirty="0"/>
          </a:p>
        </p:txBody>
      </p:sp>
      <p:cxnSp>
        <p:nvCxnSpPr>
          <p:cNvPr id="99" name="Straight Connector 98"/>
          <p:cNvCxnSpPr/>
          <p:nvPr/>
        </p:nvCxnSpPr>
        <p:spPr>
          <a:xfrm flipH="1">
            <a:off x="7597790" y="4240259"/>
            <a:ext cx="11764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8025727" y="1852601"/>
            <a:ext cx="0" cy="155038"/>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948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3674</TotalTime>
  <Words>6924</Words>
  <Application>Microsoft Office PowerPoint</Application>
  <PresentationFormat>On-screen Show (4:3)</PresentationFormat>
  <Paragraphs>560</Paragraphs>
  <Slides>65</Slides>
  <Notes>61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Century Gothic</vt:lpstr>
      <vt:lpstr>Times New Roman</vt:lpstr>
      <vt:lpstr>Office Theme</vt:lpstr>
      <vt:lpstr>Introduction to the FRMAC Monitoring Division</vt:lpstr>
      <vt:lpstr>Outline</vt:lpstr>
      <vt:lpstr>What is FRMAC?</vt:lpstr>
      <vt:lpstr>What is FRMAC?</vt:lpstr>
      <vt:lpstr>FRMAC and CMRT </vt:lpstr>
      <vt:lpstr>CMRT</vt:lpstr>
      <vt:lpstr>Command Structure for FRMAC Monitoring Division</vt:lpstr>
      <vt:lpstr>FRMAC in the ICS Structure</vt:lpstr>
      <vt:lpstr>PowerPoint Presentation</vt:lpstr>
      <vt:lpstr>Monitoring Organization Charts </vt:lpstr>
      <vt:lpstr>Health &amp; Safety Organization Charts </vt:lpstr>
      <vt:lpstr>Role of the Monitoring Division</vt:lpstr>
      <vt:lpstr>Role of the Monitoring Division</vt:lpstr>
      <vt:lpstr>Role of the Monitoring Division</vt:lpstr>
      <vt:lpstr>Role of the Monitoring Division</vt:lpstr>
      <vt:lpstr>Role of the Monitoring Division</vt:lpstr>
      <vt:lpstr>Major Roles within the FRMAC Monitoring Division</vt:lpstr>
      <vt:lpstr>Monitoring Manager and Deputy Roles</vt:lpstr>
      <vt:lpstr>Field Team Supervisor Roles</vt:lpstr>
      <vt:lpstr>Field Monitoring Specialist Roles</vt:lpstr>
      <vt:lpstr>Aerial Measuring System (AMS) Mission Manager/Scientist</vt:lpstr>
      <vt:lpstr>Monitoring Division Training Overview</vt:lpstr>
      <vt:lpstr>Training Courses </vt:lpstr>
      <vt:lpstr>Monitoring Division Core Training Overview</vt:lpstr>
      <vt:lpstr>Monitoring Division Core Training Overview</vt:lpstr>
      <vt:lpstr>Equipment and Instruments</vt:lpstr>
      <vt:lpstr>Equipment and Instruments</vt:lpstr>
      <vt:lpstr>Monitoring Equipment</vt:lpstr>
      <vt:lpstr>Instruments</vt:lpstr>
      <vt:lpstr>Instruments (cont.)</vt:lpstr>
      <vt:lpstr>Instruments (cont.)</vt:lpstr>
      <vt:lpstr>Instruments (cont.)</vt:lpstr>
      <vt:lpstr>Instruments (cont.)</vt:lpstr>
      <vt:lpstr>Instruments (cont.)</vt:lpstr>
      <vt:lpstr>Instruments (cont.)</vt:lpstr>
      <vt:lpstr>Associated Assets</vt:lpstr>
      <vt:lpstr>Aerial Measuring System (AMS)</vt:lpstr>
      <vt:lpstr>AMS (cont.)</vt:lpstr>
      <vt:lpstr>Consequence Management Home Team (CMHT)</vt:lpstr>
      <vt:lpstr>CMHT (cont.)</vt:lpstr>
      <vt:lpstr>Workflow</vt:lpstr>
      <vt:lpstr>Default Guidance</vt:lpstr>
      <vt:lpstr>Ideal Workflow</vt:lpstr>
      <vt:lpstr>ICS-204FRMAC Field Team Instructions</vt:lpstr>
      <vt:lpstr>AMS Instructions</vt:lpstr>
      <vt:lpstr>Common ICS Forms for the  Monitoring Division</vt:lpstr>
      <vt:lpstr>Deployment Interactions</vt:lpstr>
      <vt:lpstr>Interactions with the public</vt:lpstr>
      <vt:lpstr>Deployment Interactions for the Monitoring Manager</vt:lpstr>
      <vt:lpstr>Deployment Interactions for the Field Team Supervisor</vt:lpstr>
      <vt:lpstr>Deployment Interactions for the Field Monitoring Specialist</vt:lpstr>
      <vt:lpstr>Deployment Interactions for the AMS Mission Manager</vt:lpstr>
      <vt:lpstr>Software Tools</vt:lpstr>
      <vt:lpstr>CMRT/FRMAC Software Tools</vt:lpstr>
      <vt:lpstr>SHIRE</vt:lpstr>
      <vt:lpstr>RAMS</vt:lpstr>
      <vt:lpstr>RadResponder</vt:lpstr>
      <vt:lpstr>AVID</vt:lpstr>
      <vt:lpstr>CMWeb</vt:lpstr>
      <vt:lpstr>COSMOS</vt:lpstr>
      <vt:lpstr>CMC</vt:lpstr>
      <vt:lpstr>Digital Field Monitoring (DFM) Tablet</vt:lpstr>
      <vt:lpstr>Conclusion</vt:lpstr>
      <vt:lpstr>Division Goals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Advanced Monitoring Manager Training 2015</dc:title>
  <dc:creator>Jeremy Gwin</dc:creator>
  <cp:lastModifiedBy>Gwin, Jeremy</cp:lastModifiedBy>
  <cp:revision>292</cp:revision>
  <dcterms:created xsi:type="dcterms:W3CDTF">2015-01-07T20:30:29Z</dcterms:created>
  <dcterms:modified xsi:type="dcterms:W3CDTF">2020-10-21T21:36:11Z</dcterms:modified>
</cp:coreProperties>
</file>