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392" r:id="rId3"/>
    <p:sldId id="394" r:id="rId4"/>
    <p:sldId id="393" r:id="rId5"/>
    <p:sldId id="257" r:id="rId6"/>
    <p:sldId id="399" r:id="rId7"/>
    <p:sldId id="400" r:id="rId8"/>
    <p:sldId id="401" r:id="rId9"/>
    <p:sldId id="402" r:id="rId10"/>
    <p:sldId id="404" r:id="rId11"/>
    <p:sldId id="407" r:id="rId12"/>
    <p:sldId id="403" r:id="rId13"/>
    <p:sldId id="408" r:id="rId14"/>
    <p:sldId id="409" r:id="rId15"/>
    <p:sldId id="423" r:id="rId16"/>
    <p:sldId id="424" r:id="rId17"/>
    <p:sldId id="425" r:id="rId18"/>
    <p:sldId id="426" r:id="rId19"/>
    <p:sldId id="414" r:id="rId20"/>
    <p:sldId id="428" r:id="rId21"/>
    <p:sldId id="429" r:id="rId22"/>
    <p:sldId id="395" r:id="rId23"/>
    <p:sldId id="427" r:id="rId24"/>
    <p:sldId id="276" r:id="rId25"/>
    <p:sldId id="396" r:id="rId26"/>
    <p:sldId id="430" r:id="rId27"/>
    <p:sldId id="416" r:id="rId28"/>
    <p:sldId id="431" r:id="rId29"/>
    <p:sldId id="432" r:id="rId30"/>
    <p:sldId id="419" r:id="rId31"/>
    <p:sldId id="298" r:id="rId32"/>
    <p:sldId id="420" r:id="rId33"/>
    <p:sldId id="297" r:id="rId34"/>
    <p:sldId id="433" r:id="rId35"/>
    <p:sldId id="421" r:id="rId36"/>
    <p:sldId id="356" r:id="rId37"/>
    <p:sldId id="434" r:id="rId38"/>
    <p:sldId id="435" r:id="rId39"/>
    <p:sldId id="436" r:id="rId40"/>
    <p:sldId id="437" r:id="rId41"/>
    <p:sldId id="438" r:id="rId42"/>
    <p:sldId id="439" r:id="rId43"/>
    <p:sldId id="440" r:id="rId44"/>
    <p:sldId id="441" r:id="rId45"/>
    <p:sldId id="422"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21" autoAdjust="0"/>
  </p:normalViewPr>
  <p:slideViewPr>
    <p:cSldViewPr>
      <p:cViewPr varScale="1">
        <p:scale>
          <a:sx n="66" d="100"/>
          <a:sy n="66" d="100"/>
        </p:scale>
        <p:origin x="193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955F3-D519-4F48-86CA-6855E9CE7A95}"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1ED67355-E52C-4C17-BF97-862CF94CD59C}">
      <dgm:prSet phldrT="[Text]"/>
      <dgm:spPr>
        <a:solidFill>
          <a:schemeClr val="accent2"/>
        </a:solidFill>
      </dgm:spPr>
      <dgm:t>
        <a:bodyPr/>
        <a:lstStyle/>
        <a:p>
          <a:r>
            <a:rPr lang="en-US" dirty="0"/>
            <a:t>Monitoring Manager</a:t>
          </a:r>
        </a:p>
      </dgm:t>
    </dgm:pt>
    <dgm:pt modelId="{2C6E6934-B0F2-4CDC-BA80-53010DBC3405}" type="parTrans" cxnId="{1474D616-B540-45F7-B84F-30310CFD3CB7}">
      <dgm:prSet/>
      <dgm:spPr/>
      <dgm:t>
        <a:bodyPr/>
        <a:lstStyle/>
        <a:p>
          <a:endParaRPr lang="en-US"/>
        </a:p>
      </dgm:t>
    </dgm:pt>
    <dgm:pt modelId="{6066CD30-6AFC-4FED-9A6D-85CFA4358F26}" type="sibTrans" cxnId="{1474D616-B540-45F7-B84F-30310CFD3CB7}">
      <dgm:prSet/>
      <dgm:spPr/>
      <dgm:t>
        <a:bodyPr/>
        <a:lstStyle/>
        <a:p>
          <a:endParaRPr lang="en-US"/>
        </a:p>
      </dgm:t>
    </dgm:pt>
    <dgm:pt modelId="{0F52ECEA-B9A5-4507-8EB0-C4AB14194520}" type="asst">
      <dgm:prSet phldrT="[Text]"/>
      <dgm:spPr>
        <a:solidFill>
          <a:schemeClr val="accent2"/>
        </a:solidFill>
      </dgm:spPr>
      <dgm:t>
        <a:bodyPr/>
        <a:lstStyle/>
        <a:p>
          <a:r>
            <a:rPr lang="en-US"/>
            <a:t>Deputy Monitoring Manager</a:t>
          </a:r>
          <a:endParaRPr lang="en-US" dirty="0"/>
        </a:p>
      </dgm:t>
    </dgm:pt>
    <dgm:pt modelId="{A2692576-E8AA-41BC-8754-B468057262F2}" type="parTrans" cxnId="{2990C6BB-08C5-4485-B9E4-1D45B428F993}">
      <dgm:prSet/>
      <dgm:spPr/>
      <dgm:t>
        <a:bodyPr/>
        <a:lstStyle/>
        <a:p>
          <a:endParaRPr lang="en-US"/>
        </a:p>
      </dgm:t>
    </dgm:pt>
    <dgm:pt modelId="{66967242-CB28-48E9-B524-CC3F7B915EFB}" type="sibTrans" cxnId="{2990C6BB-08C5-4485-B9E4-1D45B428F993}">
      <dgm:prSet/>
      <dgm:spPr/>
      <dgm:t>
        <a:bodyPr/>
        <a:lstStyle/>
        <a:p>
          <a:endParaRPr lang="en-US"/>
        </a:p>
      </dgm:t>
    </dgm:pt>
    <dgm:pt modelId="{66C1073D-CB80-4AA5-87F4-04FABFA65030}">
      <dgm:prSet phldrT="[Text]"/>
      <dgm:spPr>
        <a:solidFill>
          <a:schemeClr val="accent2"/>
        </a:solidFill>
      </dgm:spPr>
      <dgm:t>
        <a:bodyPr/>
        <a:lstStyle/>
        <a:p>
          <a:r>
            <a:rPr lang="en-US" dirty="0"/>
            <a:t>Field Team Supervisor</a:t>
          </a:r>
        </a:p>
      </dgm:t>
    </dgm:pt>
    <dgm:pt modelId="{CB92F70B-3D5C-4BD8-AD9D-5D3F1D46E289}" type="parTrans" cxnId="{CFFAC024-D4FA-465E-9F36-61E07716D9BE}">
      <dgm:prSet/>
      <dgm:spPr/>
      <dgm:t>
        <a:bodyPr/>
        <a:lstStyle/>
        <a:p>
          <a:endParaRPr lang="en-US"/>
        </a:p>
      </dgm:t>
    </dgm:pt>
    <dgm:pt modelId="{A0388218-7AD4-4D3D-8090-356D693E75E4}" type="sibTrans" cxnId="{CFFAC024-D4FA-465E-9F36-61E07716D9BE}">
      <dgm:prSet/>
      <dgm:spPr/>
      <dgm:t>
        <a:bodyPr/>
        <a:lstStyle/>
        <a:p>
          <a:endParaRPr lang="en-US"/>
        </a:p>
      </dgm:t>
    </dgm:pt>
    <dgm:pt modelId="{417A6662-FB7B-482F-8A9F-42D423A1A4AF}">
      <dgm:prSet phldrT="[Text]"/>
      <dgm:spPr>
        <a:solidFill>
          <a:srgbClr val="00B050"/>
        </a:solidFill>
      </dgm:spPr>
      <dgm:t>
        <a:bodyPr/>
        <a:lstStyle/>
        <a:p>
          <a:r>
            <a:rPr lang="en-US" dirty="0"/>
            <a:t>AMS Mission Manager</a:t>
          </a:r>
        </a:p>
      </dgm:t>
    </dgm:pt>
    <dgm:pt modelId="{5D59B599-1562-4211-A000-F53BF0C41E72}" type="parTrans" cxnId="{DD1C70D1-98CC-494E-994E-50BB2941F493}">
      <dgm:prSet/>
      <dgm:spPr/>
      <dgm:t>
        <a:bodyPr/>
        <a:lstStyle/>
        <a:p>
          <a:endParaRPr lang="en-US"/>
        </a:p>
      </dgm:t>
    </dgm:pt>
    <dgm:pt modelId="{6B92B252-4A45-4E88-863D-F8D242C8B4B5}" type="sibTrans" cxnId="{DD1C70D1-98CC-494E-994E-50BB2941F493}">
      <dgm:prSet/>
      <dgm:spPr/>
      <dgm:t>
        <a:bodyPr/>
        <a:lstStyle/>
        <a:p>
          <a:endParaRPr lang="en-US"/>
        </a:p>
      </dgm:t>
    </dgm:pt>
    <dgm:pt modelId="{DBCFC5CB-805C-4CFF-B127-D9D38B7CFF9E}">
      <dgm:prSet/>
      <dgm:spPr>
        <a:solidFill>
          <a:schemeClr val="accent2"/>
        </a:solidFill>
      </dgm:spPr>
      <dgm:t>
        <a:bodyPr/>
        <a:lstStyle/>
        <a:p>
          <a:r>
            <a:rPr lang="en-US"/>
            <a:t>Field Monitoring Specialist</a:t>
          </a:r>
          <a:endParaRPr lang="en-US" dirty="0"/>
        </a:p>
      </dgm:t>
    </dgm:pt>
    <dgm:pt modelId="{24713FF9-8D76-4530-972E-7A35662F5A1D}" type="parTrans" cxnId="{46BF8028-F4CA-4934-A04C-86A2C00ED1DD}">
      <dgm:prSet/>
      <dgm:spPr/>
      <dgm:t>
        <a:bodyPr/>
        <a:lstStyle/>
        <a:p>
          <a:endParaRPr lang="en-US"/>
        </a:p>
      </dgm:t>
    </dgm:pt>
    <dgm:pt modelId="{F74D67EC-C860-4E57-9D01-5A9A4AD8B038}" type="sibTrans" cxnId="{46BF8028-F4CA-4934-A04C-86A2C00ED1DD}">
      <dgm:prSet/>
      <dgm:spPr/>
      <dgm:t>
        <a:bodyPr/>
        <a:lstStyle/>
        <a:p>
          <a:endParaRPr lang="en-US"/>
        </a:p>
      </dgm:t>
    </dgm:pt>
    <dgm:pt modelId="{482623D1-9A9E-4259-972E-0F697101D7B1}">
      <dgm:prSet/>
      <dgm:spPr>
        <a:solidFill>
          <a:schemeClr val="accent2"/>
        </a:solidFill>
      </dgm:spPr>
      <dgm:t>
        <a:bodyPr/>
        <a:lstStyle/>
        <a:p>
          <a:r>
            <a:rPr lang="en-US" dirty="0"/>
            <a:t>Specialists (In-Situ, ECAM)</a:t>
          </a:r>
        </a:p>
      </dgm:t>
    </dgm:pt>
    <dgm:pt modelId="{3F21E8E3-66D6-4F86-91B5-6BFA45240E92}" type="parTrans" cxnId="{8DE54FAF-E009-4B4E-BC62-DC006E2BF48D}">
      <dgm:prSet/>
      <dgm:spPr/>
      <dgm:t>
        <a:bodyPr/>
        <a:lstStyle/>
        <a:p>
          <a:endParaRPr lang="en-US"/>
        </a:p>
      </dgm:t>
    </dgm:pt>
    <dgm:pt modelId="{E1D019D9-2D9F-4982-89D6-D1A67FB5EF37}" type="sibTrans" cxnId="{8DE54FAF-E009-4B4E-BC62-DC006E2BF48D}">
      <dgm:prSet/>
      <dgm:spPr/>
      <dgm:t>
        <a:bodyPr/>
        <a:lstStyle/>
        <a:p>
          <a:endParaRPr lang="en-US"/>
        </a:p>
      </dgm:t>
    </dgm:pt>
    <dgm:pt modelId="{D3F70029-E4C4-4D05-B348-85FD153F8770}">
      <dgm:prSet/>
      <dgm:spPr>
        <a:solidFill>
          <a:srgbClr val="00B050"/>
        </a:solidFill>
      </dgm:spPr>
      <dgm:t>
        <a:bodyPr/>
        <a:lstStyle/>
        <a:p>
          <a:r>
            <a:rPr lang="en-US" dirty="0"/>
            <a:t>AMS Scientists and Technicians</a:t>
          </a:r>
        </a:p>
      </dgm:t>
    </dgm:pt>
    <dgm:pt modelId="{0F5DD67C-DF33-478A-BA1E-1C6C31E7B881}" type="parTrans" cxnId="{ABE0E2F0-9553-4410-A599-0BCBA5D685B1}">
      <dgm:prSet/>
      <dgm:spPr/>
      <dgm:t>
        <a:bodyPr/>
        <a:lstStyle/>
        <a:p>
          <a:endParaRPr lang="en-US"/>
        </a:p>
      </dgm:t>
    </dgm:pt>
    <dgm:pt modelId="{807CD250-1FC8-49AD-9F0E-4D4D5626DD54}" type="sibTrans" cxnId="{ABE0E2F0-9553-4410-A599-0BCBA5D685B1}">
      <dgm:prSet/>
      <dgm:spPr/>
      <dgm:t>
        <a:bodyPr/>
        <a:lstStyle/>
        <a:p>
          <a:endParaRPr lang="en-US"/>
        </a:p>
      </dgm:t>
    </dgm:pt>
    <dgm:pt modelId="{8DB9A7B1-87C2-4D88-B682-D3DF34C73F16}">
      <dgm:prSet phldrT="[Text]"/>
      <dgm:spPr>
        <a:solidFill>
          <a:srgbClr val="00B050"/>
        </a:solidFill>
      </dgm:spPr>
      <dgm:t>
        <a:bodyPr/>
        <a:lstStyle/>
        <a:p>
          <a:r>
            <a:rPr lang="en-US" dirty="0"/>
            <a:t>Rotary and Fixed Wing Crews</a:t>
          </a:r>
        </a:p>
      </dgm:t>
    </dgm:pt>
    <dgm:pt modelId="{16D5B029-8D9C-48F5-BC9C-BD712671A7C5}" type="parTrans" cxnId="{8BAA2C3A-342B-4715-9734-F5511BDBC72A}">
      <dgm:prSet/>
      <dgm:spPr/>
      <dgm:t>
        <a:bodyPr/>
        <a:lstStyle/>
        <a:p>
          <a:endParaRPr lang="en-US"/>
        </a:p>
      </dgm:t>
    </dgm:pt>
    <dgm:pt modelId="{46C80B50-4CC6-445B-B8C5-46D7AF92C56F}" type="sibTrans" cxnId="{8BAA2C3A-342B-4715-9734-F5511BDBC72A}">
      <dgm:prSet/>
      <dgm:spPr/>
      <dgm:t>
        <a:bodyPr/>
        <a:lstStyle/>
        <a:p>
          <a:endParaRPr lang="en-US"/>
        </a:p>
      </dgm:t>
    </dgm:pt>
    <dgm:pt modelId="{DB91348C-53C7-461A-A250-6E38483D2990}" type="pres">
      <dgm:prSet presAssocID="{E64955F3-D519-4F48-86CA-6855E9CE7A95}" presName="hierChild1" presStyleCnt="0">
        <dgm:presLayoutVars>
          <dgm:orgChart val="1"/>
          <dgm:chPref val="1"/>
          <dgm:dir/>
          <dgm:animOne val="branch"/>
          <dgm:animLvl val="lvl"/>
          <dgm:resizeHandles/>
        </dgm:presLayoutVars>
      </dgm:prSet>
      <dgm:spPr/>
    </dgm:pt>
    <dgm:pt modelId="{7C27D3C9-1D4C-440C-9F09-0ABAC83118D6}" type="pres">
      <dgm:prSet presAssocID="{1ED67355-E52C-4C17-BF97-862CF94CD59C}" presName="hierRoot1" presStyleCnt="0">
        <dgm:presLayoutVars>
          <dgm:hierBranch val="init"/>
        </dgm:presLayoutVars>
      </dgm:prSet>
      <dgm:spPr/>
    </dgm:pt>
    <dgm:pt modelId="{2C78E3BE-3C8D-4BDD-BD1E-AF57CDE4BBB1}" type="pres">
      <dgm:prSet presAssocID="{1ED67355-E52C-4C17-BF97-862CF94CD59C}" presName="rootComposite1" presStyleCnt="0"/>
      <dgm:spPr/>
    </dgm:pt>
    <dgm:pt modelId="{371AD184-CC86-43EF-A32D-F3FA0982E2FD}" type="pres">
      <dgm:prSet presAssocID="{1ED67355-E52C-4C17-BF97-862CF94CD59C}" presName="rootText1" presStyleLbl="node0" presStyleIdx="0" presStyleCnt="1">
        <dgm:presLayoutVars>
          <dgm:chPref val="3"/>
        </dgm:presLayoutVars>
      </dgm:prSet>
      <dgm:spPr/>
    </dgm:pt>
    <dgm:pt modelId="{9D539D1D-D2CF-4C65-A6B8-2257BD8B451C}" type="pres">
      <dgm:prSet presAssocID="{1ED67355-E52C-4C17-BF97-862CF94CD59C}" presName="rootConnector1" presStyleLbl="node1" presStyleIdx="0" presStyleCnt="0"/>
      <dgm:spPr/>
    </dgm:pt>
    <dgm:pt modelId="{34BE1715-48F5-4642-862E-1C78E15359B5}" type="pres">
      <dgm:prSet presAssocID="{1ED67355-E52C-4C17-BF97-862CF94CD59C}" presName="hierChild2" presStyleCnt="0"/>
      <dgm:spPr/>
    </dgm:pt>
    <dgm:pt modelId="{929530AC-CE6C-44B1-BF45-B3AD2E527D4E}" type="pres">
      <dgm:prSet presAssocID="{CB92F70B-3D5C-4BD8-AD9D-5D3F1D46E289}" presName="Name37" presStyleLbl="parChTrans1D2" presStyleIdx="0" presStyleCnt="3"/>
      <dgm:spPr/>
    </dgm:pt>
    <dgm:pt modelId="{FA43DFB7-ADEB-495F-8389-AB3C7EC71814}" type="pres">
      <dgm:prSet presAssocID="{66C1073D-CB80-4AA5-87F4-04FABFA65030}" presName="hierRoot2" presStyleCnt="0">
        <dgm:presLayoutVars>
          <dgm:hierBranch val="init"/>
        </dgm:presLayoutVars>
      </dgm:prSet>
      <dgm:spPr/>
    </dgm:pt>
    <dgm:pt modelId="{2AC02453-5DC3-41A8-880E-7A69CD8077EB}" type="pres">
      <dgm:prSet presAssocID="{66C1073D-CB80-4AA5-87F4-04FABFA65030}" presName="rootComposite" presStyleCnt="0"/>
      <dgm:spPr/>
    </dgm:pt>
    <dgm:pt modelId="{207B616C-9EDD-492D-9494-37685FE301CF}" type="pres">
      <dgm:prSet presAssocID="{66C1073D-CB80-4AA5-87F4-04FABFA65030}" presName="rootText" presStyleLbl="node2" presStyleIdx="0" presStyleCnt="2" custLinFactNeighborX="-64796">
        <dgm:presLayoutVars>
          <dgm:chPref val="3"/>
        </dgm:presLayoutVars>
      </dgm:prSet>
      <dgm:spPr/>
    </dgm:pt>
    <dgm:pt modelId="{978FC9EF-8D8C-45CD-A490-8C13A3818D46}" type="pres">
      <dgm:prSet presAssocID="{66C1073D-CB80-4AA5-87F4-04FABFA65030}" presName="rootConnector" presStyleLbl="node2" presStyleIdx="0" presStyleCnt="2"/>
      <dgm:spPr/>
    </dgm:pt>
    <dgm:pt modelId="{4E4C2D89-1006-4BF0-B8C9-48D0F9F01F98}" type="pres">
      <dgm:prSet presAssocID="{66C1073D-CB80-4AA5-87F4-04FABFA65030}" presName="hierChild4" presStyleCnt="0"/>
      <dgm:spPr/>
    </dgm:pt>
    <dgm:pt modelId="{2F62B7E5-A53F-49B1-8A13-104208AD5C2C}" type="pres">
      <dgm:prSet presAssocID="{24713FF9-8D76-4530-972E-7A35662F5A1D}" presName="Name37" presStyleLbl="parChTrans1D3" presStyleIdx="0" presStyleCnt="4"/>
      <dgm:spPr/>
    </dgm:pt>
    <dgm:pt modelId="{0474EEF1-2170-4951-BD23-6C97EB905439}" type="pres">
      <dgm:prSet presAssocID="{DBCFC5CB-805C-4CFF-B127-D9D38B7CFF9E}" presName="hierRoot2" presStyleCnt="0">
        <dgm:presLayoutVars>
          <dgm:hierBranch val="init"/>
        </dgm:presLayoutVars>
      </dgm:prSet>
      <dgm:spPr/>
    </dgm:pt>
    <dgm:pt modelId="{5C607A3F-F5A2-4605-9844-222036432377}" type="pres">
      <dgm:prSet presAssocID="{DBCFC5CB-805C-4CFF-B127-D9D38B7CFF9E}" presName="rootComposite" presStyleCnt="0"/>
      <dgm:spPr/>
    </dgm:pt>
    <dgm:pt modelId="{CCDD9756-E893-4FB4-B284-68495EE17296}" type="pres">
      <dgm:prSet presAssocID="{DBCFC5CB-805C-4CFF-B127-D9D38B7CFF9E}" presName="rootText" presStyleLbl="node3" presStyleIdx="0" presStyleCnt="4" custLinFactNeighborX="-64796">
        <dgm:presLayoutVars>
          <dgm:chPref val="3"/>
        </dgm:presLayoutVars>
      </dgm:prSet>
      <dgm:spPr/>
    </dgm:pt>
    <dgm:pt modelId="{6AD9373B-253B-4FD0-9518-F67DB53BC9A2}" type="pres">
      <dgm:prSet presAssocID="{DBCFC5CB-805C-4CFF-B127-D9D38B7CFF9E}" presName="rootConnector" presStyleLbl="node3" presStyleIdx="0" presStyleCnt="4"/>
      <dgm:spPr/>
    </dgm:pt>
    <dgm:pt modelId="{2E13DB7D-21CA-4379-AD11-D340B930C355}" type="pres">
      <dgm:prSet presAssocID="{DBCFC5CB-805C-4CFF-B127-D9D38B7CFF9E}" presName="hierChild4" presStyleCnt="0"/>
      <dgm:spPr/>
    </dgm:pt>
    <dgm:pt modelId="{EE94DB74-1A70-4BD2-B5D9-35E80D6234FB}" type="pres">
      <dgm:prSet presAssocID="{DBCFC5CB-805C-4CFF-B127-D9D38B7CFF9E}" presName="hierChild5" presStyleCnt="0"/>
      <dgm:spPr/>
    </dgm:pt>
    <dgm:pt modelId="{4E714713-AF3B-4CC3-870D-8FC9057EF813}" type="pres">
      <dgm:prSet presAssocID="{3F21E8E3-66D6-4F86-91B5-6BFA45240E92}" presName="Name37" presStyleLbl="parChTrans1D3" presStyleIdx="1" presStyleCnt="4"/>
      <dgm:spPr/>
    </dgm:pt>
    <dgm:pt modelId="{9C58D51C-D9DA-40E7-BAF3-BBE9CA35779F}" type="pres">
      <dgm:prSet presAssocID="{482623D1-9A9E-4259-972E-0F697101D7B1}" presName="hierRoot2" presStyleCnt="0">
        <dgm:presLayoutVars>
          <dgm:hierBranch val="init"/>
        </dgm:presLayoutVars>
      </dgm:prSet>
      <dgm:spPr/>
    </dgm:pt>
    <dgm:pt modelId="{3B6127D1-5443-43C5-AA7E-F33972252E11}" type="pres">
      <dgm:prSet presAssocID="{482623D1-9A9E-4259-972E-0F697101D7B1}" presName="rootComposite" presStyleCnt="0"/>
      <dgm:spPr/>
    </dgm:pt>
    <dgm:pt modelId="{52B9F14E-81D0-4487-A4E5-26C2638A18EC}" type="pres">
      <dgm:prSet presAssocID="{482623D1-9A9E-4259-972E-0F697101D7B1}" presName="rootText" presStyleLbl="node3" presStyleIdx="1" presStyleCnt="4" custLinFactNeighborX="-64796">
        <dgm:presLayoutVars>
          <dgm:chPref val="3"/>
        </dgm:presLayoutVars>
      </dgm:prSet>
      <dgm:spPr/>
    </dgm:pt>
    <dgm:pt modelId="{8C7A3FE9-AC43-46EB-93FD-D40E164F9BE4}" type="pres">
      <dgm:prSet presAssocID="{482623D1-9A9E-4259-972E-0F697101D7B1}" presName="rootConnector" presStyleLbl="node3" presStyleIdx="1" presStyleCnt="4"/>
      <dgm:spPr/>
    </dgm:pt>
    <dgm:pt modelId="{CA6468EC-E431-41B0-BAE0-4F29B03DC51E}" type="pres">
      <dgm:prSet presAssocID="{482623D1-9A9E-4259-972E-0F697101D7B1}" presName="hierChild4" presStyleCnt="0"/>
      <dgm:spPr/>
    </dgm:pt>
    <dgm:pt modelId="{1D8B50D8-E9D7-49B6-8CB2-DB9321D0A9D4}" type="pres">
      <dgm:prSet presAssocID="{482623D1-9A9E-4259-972E-0F697101D7B1}" presName="hierChild5" presStyleCnt="0"/>
      <dgm:spPr/>
    </dgm:pt>
    <dgm:pt modelId="{9C5BA433-CEAE-4CC0-A928-58905813C47B}" type="pres">
      <dgm:prSet presAssocID="{66C1073D-CB80-4AA5-87F4-04FABFA65030}" presName="hierChild5" presStyleCnt="0"/>
      <dgm:spPr/>
    </dgm:pt>
    <dgm:pt modelId="{22A70867-3EBE-4010-B45E-859D61B9D92D}" type="pres">
      <dgm:prSet presAssocID="{5D59B599-1562-4211-A000-F53BF0C41E72}" presName="Name37" presStyleLbl="parChTrans1D2" presStyleIdx="1" presStyleCnt="3"/>
      <dgm:spPr/>
    </dgm:pt>
    <dgm:pt modelId="{601F26B0-D24F-4470-AB0D-9C58F0BC92B3}" type="pres">
      <dgm:prSet presAssocID="{417A6662-FB7B-482F-8A9F-42D423A1A4AF}" presName="hierRoot2" presStyleCnt="0">
        <dgm:presLayoutVars>
          <dgm:hierBranch val="init"/>
        </dgm:presLayoutVars>
      </dgm:prSet>
      <dgm:spPr/>
    </dgm:pt>
    <dgm:pt modelId="{31F39E77-5A24-4D76-AA73-B5344165E134}" type="pres">
      <dgm:prSet presAssocID="{417A6662-FB7B-482F-8A9F-42D423A1A4AF}" presName="rootComposite" presStyleCnt="0"/>
      <dgm:spPr/>
    </dgm:pt>
    <dgm:pt modelId="{6C47924D-F313-44CA-9CEF-DA290CDBE0EE}" type="pres">
      <dgm:prSet presAssocID="{417A6662-FB7B-482F-8A9F-42D423A1A4AF}" presName="rootText" presStyleLbl="node2" presStyleIdx="1" presStyleCnt="2" custLinFactNeighborX="91830" custLinFactNeighborY="-14877">
        <dgm:presLayoutVars>
          <dgm:chPref val="3"/>
        </dgm:presLayoutVars>
      </dgm:prSet>
      <dgm:spPr/>
    </dgm:pt>
    <dgm:pt modelId="{1D79839A-F6A7-492E-83FD-C4E3BB6299A1}" type="pres">
      <dgm:prSet presAssocID="{417A6662-FB7B-482F-8A9F-42D423A1A4AF}" presName="rootConnector" presStyleLbl="node2" presStyleIdx="1" presStyleCnt="2"/>
      <dgm:spPr/>
    </dgm:pt>
    <dgm:pt modelId="{F338193C-130E-4206-9A31-567311E99347}" type="pres">
      <dgm:prSet presAssocID="{417A6662-FB7B-482F-8A9F-42D423A1A4AF}" presName="hierChild4" presStyleCnt="0"/>
      <dgm:spPr/>
    </dgm:pt>
    <dgm:pt modelId="{0458D259-C915-45AE-9E08-1B636A5D8435}" type="pres">
      <dgm:prSet presAssocID="{0F5DD67C-DF33-478A-BA1E-1C6C31E7B881}" presName="Name37" presStyleLbl="parChTrans1D3" presStyleIdx="2" presStyleCnt="4"/>
      <dgm:spPr/>
    </dgm:pt>
    <dgm:pt modelId="{66B94201-21AE-4F13-AD8F-0E4AD9308AF4}" type="pres">
      <dgm:prSet presAssocID="{D3F70029-E4C4-4D05-B348-85FD153F8770}" presName="hierRoot2" presStyleCnt="0">
        <dgm:presLayoutVars>
          <dgm:hierBranch val="init"/>
        </dgm:presLayoutVars>
      </dgm:prSet>
      <dgm:spPr/>
    </dgm:pt>
    <dgm:pt modelId="{B8F58D16-4F7E-421A-B1A1-AED56C58C023}" type="pres">
      <dgm:prSet presAssocID="{D3F70029-E4C4-4D05-B348-85FD153F8770}" presName="rootComposite" presStyleCnt="0"/>
      <dgm:spPr/>
    </dgm:pt>
    <dgm:pt modelId="{0E9839F6-E1A2-4DA7-82E1-0EADD4F5F489}" type="pres">
      <dgm:prSet presAssocID="{D3F70029-E4C4-4D05-B348-85FD153F8770}" presName="rootText" presStyleLbl="node3" presStyleIdx="2" presStyleCnt="4" custLinFactNeighborX="96773" custLinFactNeighborY="-27123">
        <dgm:presLayoutVars>
          <dgm:chPref val="3"/>
        </dgm:presLayoutVars>
      </dgm:prSet>
      <dgm:spPr/>
    </dgm:pt>
    <dgm:pt modelId="{0A6C3BA6-23D7-4753-9F18-F3D97E6D046D}" type="pres">
      <dgm:prSet presAssocID="{D3F70029-E4C4-4D05-B348-85FD153F8770}" presName="rootConnector" presStyleLbl="node3" presStyleIdx="2" presStyleCnt="4"/>
      <dgm:spPr/>
    </dgm:pt>
    <dgm:pt modelId="{6C06B720-232D-4A32-8A62-0A059785F508}" type="pres">
      <dgm:prSet presAssocID="{D3F70029-E4C4-4D05-B348-85FD153F8770}" presName="hierChild4" presStyleCnt="0"/>
      <dgm:spPr/>
    </dgm:pt>
    <dgm:pt modelId="{50C99537-125F-4C22-B5C1-01ABB68DA4CA}" type="pres">
      <dgm:prSet presAssocID="{D3F70029-E4C4-4D05-B348-85FD153F8770}" presName="hierChild5" presStyleCnt="0"/>
      <dgm:spPr/>
    </dgm:pt>
    <dgm:pt modelId="{52A33023-B403-48A5-81E8-92F3A527BA7B}" type="pres">
      <dgm:prSet presAssocID="{16D5B029-8D9C-48F5-BC9C-BD712671A7C5}" presName="Name37" presStyleLbl="parChTrans1D3" presStyleIdx="3" presStyleCnt="4"/>
      <dgm:spPr/>
    </dgm:pt>
    <dgm:pt modelId="{E49425D4-AA5B-4458-A474-06444F5DE552}" type="pres">
      <dgm:prSet presAssocID="{8DB9A7B1-87C2-4D88-B682-D3DF34C73F16}" presName="hierRoot2" presStyleCnt="0">
        <dgm:presLayoutVars>
          <dgm:hierBranch val="init"/>
        </dgm:presLayoutVars>
      </dgm:prSet>
      <dgm:spPr/>
    </dgm:pt>
    <dgm:pt modelId="{3C879D05-729F-48BC-BFEC-6F4004BE4F36}" type="pres">
      <dgm:prSet presAssocID="{8DB9A7B1-87C2-4D88-B682-D3DF34C73F16}" presName="rootComposite" presStyleCnt="0"/>
      <dgm:spPr/>
    </dgm:pt>
    <dgm:pt modelId="{A84D1500-3A5A-4DF3-8A0A-5A1C6A931670}" type="pres">
      <dgm:prSet presAssocID="{8DB9A7B1-87C2-4D88-B682-D3DF34C73F16}" presName="rootText" presStyleLbl="node3" presStyleIdx="3" presStyleCnt="4" custLinFactX="1764" custLinFactNeighborX="100000" custLinFactNeighborY="-29387">
        <dgm:presLayoutVars>
          <dgm:chPref val="3"/>
        </dgm:presLayoutVars>
      </dgm:prSet>
      <dgm:spPr/>
    </dgm:pt>
    <dgm:pt modelId="{D00FC5CE-FC81-459A-AC44-E8E33CB6830A}" type="pres">
      <dgm:prSet presAssocID="{8DB9A7B1-87C2-4D88-B682-D3DF34C73F16}" presName="rootConnector" presStyleLbl="node3" presStyleIdx="3" presStyleCnt="4"/>
      <dgm:spPr/>
    </dgm:pt>
    <dgm:pt modelId="{FA8D17C1-37B4-4959-8E02-1FD6CBCA1D3D}" type="pres">
      <dgm:prSet presAssocID="{8DB9A7B1-87C2-4D88-B682-D3DF34C73F16}" presName="hierChild4" presStyleCnt="0"/>
      <dgm:spPr/>
    </dgm:pt>
    <dgm:pt modelId="{089A383F-3C26-48F9-8219-7ECFE49EB709}" type="pres">
      <dgm:prSet presAssocID="{8DB9A7B1-87C2-4D88-B682-D3DF34C73F16}" presName="hierChild5" presStyleCnt="0"/>
      <dgm:spPr/>
    </dgm:pt>
    <dgm:pt modelId="{24C7BF6C-6C7F-4009-BBC1-D387F0F87B0D}" type="pres">
      <dgm:prSet presAssocID="{417A6662-FB7B-482F-8A9F-42D423A1A4AF}" presName="hierChild5" presStyleCnt="0"/>
      <dgm:spPr/>
    </dgm:pt>
    <dgm:pt modelId="{9046B40B-A067-4C42-A34A-444B453C804A}" type="pres">
      <dgm:prSet presAssocID="{1ED67355-E52C-4C17-BF97-862CF94CD59C}" presName="hierChild3" presStyleCnt="0"/>
      <dgm:spPr/>
    </dgm:pt>
    <dgm:pt modelId="{2E648F98-68E5-4A37-9499-5F94642A24AB}" type="pres">
      <dgm:prSet presAssocID="{A2692576-E8AA-41BC-8754-B468057262F2}" presName="Name111" presStyleLbl="parChTrans1D2" presStyleIdx="2" presStyleCnt="3"/>
      <dgm:spPr/>
    </dgm:pt>
    <dgm:pt modelId="{701395B7-258D-4A59-8D6F-0B870C92B299}" type="pres">
      <dgm:prSet presAssocID="{0F52ECEA-B9A5-4507-8EB0-C4AB14194520}" presName="hierRoot3" presStyleCnt="0">
        <dgm:presLayoutVars>
          <dgm:hierBranch val="init"/>
        </dgm:presLayoutVars>
      </dgm:prSet>
      <dgm:spPr/>
    </dgm:pt>
    <dgm:pt modelId="{C332E7FA-7486-4672-9D8B-FB54B590922A}" type="pres">
      <dgm:prSet presAssocID="{0F52ECEA-B9A5-4507-8EB0-C4AB14194520}" presName="rootComposite3" presStyleCnt="0"/>
      <dgm:spPr/>
    </dgm:pt>
    <dgm:pt modelId="{E09EEDAD-8A94-4F33-A619-D38B5EC637B4}" type="pres">
      <dgm:prSet presAssocID="{0F52ECEA-B9A5-4507-8EB0-C4AB14194520}" presName="rootText3" presStyleLbl="asst1" presStyleIdx="0" presStyleCnt="1">
        <dgm:presLayoutVars>
          <dgm:chPref val="3"/>
        </dgm:presLayoutVars>
      </dgm:prSet>
      <dgm:spPr/>
    </dgm:pt>
    <dgm:pt modelId="{CC243834-D04F-43F1-B84A-76076117CF8C}" type="pres">
      <dgm:prSet presAssocID="{0F52ECEA-B9A5-4507-8EB0-C4AB14194520}" presName="rootConnector3" presStyleLbl="asst1" presStyleIdx="0" presStyleCnt="1"/>
      <dgm:spPr/>
    </dgm:pt>
    <dgm:pt modelId="{D7571686-742D-4A65-9660-8400C1F5A9BC}" type="pres">
      <dgm:prSet presAssocID="{0F52ECEA-B9A5-4507-8EB0-C4AB14194520}" presName="hierChild6" presStyleCnt="0"/>
      <dgm:spPr/>
    </dgm:pt>
    <dgm:pt modelId="{5F3006C8-220C-4324-BD68-26C4AE2CCFCD}" type="pres">
      <dgm:prSet presAssocID="{0F52ECEA-B9A5-4507-8EB0-C4AB14194520}" presName="hierChild7" presStyleCnt="0"/>
      <dgm:spPr/>
    </dgm:pt>
  </dgm:ptLst>
  <dgm:cxnLst>
    <dgm:cxn modelId="{9176EC0D-3C8D-4477-9233-174383F0350D}" type="presOf" srcId="{DBCFC5CB-805C-4CFF-B127-D9D38B7CFF9E}" destId="{6AD9373B-253B-4FD0-9518-F67DB53BC9A2}" srcOrd="1" destOrd="0" presId="urn:microsoft.com/office/officeart/2005/8/layout/orgChart1"/>
    <dgm:cxn modelId="{1020D711-339B-4F1F-9149-33BA94F9372C}" type="presOf" srcId="{0F5DD67C-DF33-478A-BA1E-1C6C31E7B881}" destId="{0458D259-C915-45AE-9E08-1B636A5D8435}" srcOrd="0" destOrd="0" presId="urn:microsoft.com/office/officeart/2005/8/layout/orgChart1"/>
    <dgm:cxn modelId="{1474D616-B540-45F7-B84F-30310CFD3CB7}" srcId="{E64955F3-D519-4F48-86CA-6855E9CE7A95}" destId="{1ED67355-E52C-4C17-BF97-862CF94CD59C}" srcOrd="0" destOrd="0" parTransId="{2C6E6934-B0F2-4CDC-BA80-53010DBC3405}" sibTransId="{6066CD30-6AFC-4FED-9A6D-85CFA4358F26}"/>
    <dgm:cxn modelId="{1128131B-A300-4591-B299-D0846074EFC6}" type="presOf" srcId="{417A6662-FB7B-482F-8A9F-42D423A1A4AF}" destId="{1D79839A-F6A7-492E-83FD-C4E3BB6299A1}" srcOrd="1" destOrd="0" presId="urn:microsoft.com/office/officeart/2005/8/layout/orgChart1"/>
    <dgm:cxn modelId="{884B9D1D-0979-4510-9FF5-E889AC22C669}" type="presOf" srcId="{482623D1-9A9E-4259-972E-0F697101D7B1}" destId="{8C7A3FE9-AC43-46EB-93FD-D40E164F9BE4}" srcOrd="1" destOrd="0" presId="urn:microsoft.com/office/officeart/2005/8/layout/orgChart1"/>
    <dgm:cxn modelId="{CFFAC024-D4FA-465E-9F36-61E07716D9BE}" srcId="{1ED67355-E52C-4C17-BF97-862CF94CD59C}" destId="{66C1073D-CB80-4AA5-87F4-04FABFA65030}" srcOrd="1" destOrd="0" parTransId="{CB92F70B-3D5C-4BD8-AD9D-5D3F1D46E289}" sibTransId="{A0388218-7AD4-4D3D-8090-356D693E75E4}"/>
    <dgm:cxn modelId="{46BF8028-F4CA-4934-A04C-86A2C00ED1DD}" srcId="{66C1073D-CB80-4AA5-87F4-04FABFA65030}" destId="{DBCFC5CB-805C-4CFF-B127-D9D38B7CFF9E}" srcOrd="0" destOrd="0" parTransId="{24713FF9-8D76-4530-972E-7A35662F5A1D}" sibTransId="{F74D67EC-C860-4E57-9D01-5A9A4AD8B038}"/>
    <dgm:cxn modelId="{8BAA2C3A-342B-4715-9734-F5511BDBC72A}" srcId="{417A6662-FB7B-482F-8A9F-42D423A1A4AF}" destId="{8DB9A7B1-87C2-4D88-B682-D3DF34C73F16}" srcOrd="1" destOrd="0" parTransId="{16D5B029-8D9C-48F5-BC9C-BD712671A7C5}" sibTransId="{46C80B50-4CC6-445B-B8C5-46D7AF92C56F}"/>
    <dgm:cxn modelId="{A40C583E-8B35-4280-BCD4-0656010CBED4}" type="presOf" srcId="{5D59B599-1562-4211-A000-F53BF0C41E72}" destId="{22A70867-3EBE-4010-B45E-859D61B9D92D}" srcOrd="0" destOrd="0" presId="urn:microsoft.com/office/officeart/2005/8/layout/orgChart1"/>
    <dgm:cxn modelId="{25FBF569-0E26-4ECB-A2B8-7CB4CE919DC5}" type="presOf" srcId="{8DB9A7B1-87C2-4D88-B682-D3DF34C73F16}" destId="{A84D1500-3A5A-4DF3-8A0A-5A1C6A931670}" srcOrd="0" destOrd="0" presId="urn:microsoft.com/office/officeart/2005/8/layout/orgChart1"/>
    <dgm:cxn modelId="{9EEA3C6C-A440-49DB-929F-B0A8F1D96135}" type="presOf" srcId="{16D5B029-8D9C-48F5-BC9C-BD712671A7C5}" destId="{52A33023-B403-48A5-81E8-92F3A527BA7B}" srcOrd="0" destOrd="0" presId="urn:microsoft.com/office/officeart/2005/8/layout/orgChart1"/>
    <dgm:cxn modelId="{F96F576D-3A90-4CD5-8204-0587AC9CFF33}" type="presOf" srcId="{CB92F70B-3D5C-4BD8-AD9D-5D3F1D46E289}" destId="{929530AC-CE6C-44B1-BF45-B3AD2E527D4E}" srcOrd="0" destOrd="0" presId="urn:microsoft.com/office/officeart/2005/8/layout/orgChart1"/>
    <dgm:cxn modelId="{EF4EF06E-D74B-4665-9D12-117C8AB3C964}" type="presOf" srcId="{482623D1-9A9E-4259-972E-0F697101D7B1}" destId="{52B9F14E-81D0-4487-A4E5-26C2638A18EC}" srcOrd="0" destOrd="0" presId="urn:microsoft.com/office/officeart/2005/8/layout/orgChart1"/>
    <dgm:cxn modelId="{8960AF54-D9A0-429A-AE00-89E1DD0F0FC4}" type="presOf" srcId="{1ED67355-E52C-4C17-BF97-862CF94CD59C}" destId="{9D539D1D-D2CF-4C65-A6B8-2257BD8B451C}" srcOrd="1" destOrd="0" presId="urn:microsoft.com/office/officeart/2005/8/layout/orgChart1"/>
    <dgm:cxn modelId="{97684879-65E6-4DAD-A507-8EF2EA935CC8}" type="presOf" srcId="{DBCFC5CB-805C-4CFF-B127-D9D38B7CFF9E}" destId="{CCDD9756-E893-4FB4-B284-68495EE17296}" srcOrd="0" destOrd="0" presId="urn:microsoft.com/office/officeart/2005/8/layout/orgChart1"/>
    <dgm:cxn modelId="{64884885-11D8-4276-9C43-07B1CBB00780}" type="presOf" srcId="{A2692576-E8AA-41BC-8754-B468057262F2}" destId="{2E648F98-68E5-4A37-9499-5F94642A24AB}" srcOrd="0" destOrd="0" presId="urn:microsoft.com/office/officeart/2005/8/layout/orgChart1"/>
    <dgm:cxn modelId="{92092FA4-F9AE-4F00-96F9-66A0A65225F2}" type="presOf" srcId="{D3F70029-E4C4-4D05-B348-85FD153F8770}" destId="{0E9839F6-E1A2-4DA7-82E1-0EADD4F5F489}" srcOrd="0" destOrd="0" presId="urn:microsoft.com/office/officeart/2005/8/layout/orgChart1"/>
    <dgm:cxn modelId="{9898B5AA-43DA-4681-B675-865769B35455}" type="presOf" srcId="{0F52ECEA-B9A5-4507-8EB0-C4AB14194520}" destId="{CC243834-D04F-43F1-B84A-76076117CF8C}" srcOrd="1" destOrd="0" presId="urn:microsoft.com/office/officeart/2005/8/layout/orgChart1"/>
    <dgm:cxn modelId="{8DE54FAF-E009-4B4E-BC62-DC006E2BF48D}" srcId="{66C1073D-CB80-4AA5-87F4-04FABFA65030}" destId="{482623D1-9A9E-4259-972E-0F697101D7B1}" srcOrd="1" destOrd="0" parTransId="{3F21E8E3-66D6-4F86-91B5-6BFA45240E92}" sibTransId="{E1D019D9-2D9F-4982-89D6-D1A67FB5EF37}"/>
    <dgm:cxn modelId="{DF3B16B9-8F05-4B2F-ADF0-C32BB28AB3D0}" type="presOf" srcId="{66C1073D-CB80-4AA5-87F4-04FABFA65030}" destId="{978FC9EF-8D8C-45CD-A490-8C13A3818D46}" srcOrd="1" destOrd="0" presId="urn:microsoft.com/office/officeart/2005/8/layout/orgChart1"/>
    <dgm:cxn modelId="{2990C6BB-08C5-4485-B9E4-1D45B428F993}" srcId="{1ED67355-E52C-4C17-BF97-862CF94CD59C}" destId="{0F52ECEA-B9A5-4507-8EB0-C4AB14194520}" srcOrd="0" destOrd="0" parTransId="{A2692576-E8AA-41BC-8754-B468057262F2}" sibTransId="{66967242-CB28-48E9-B524-CC3F7B915EFB}"/>
    <dgm:cxn modelId="{A8D3D2BE-0694-48F0-8F77-FDDAF57496F9}" type="presOf" srcId="{0F52ECEA-B9A5-4507-8EB0-C4AB14194520}" destId="{E09EEDAD-8A94-4F33-A619-D38B5EC637B4}" srcOrd="0" destOrd="0" presId="urn:microsoft.com/office/officeart/2005/8/layout/orgChart1"/>
    <dgm:cxn modelId="{C31822C7-A2BF-41BD-8CCC-017A8141EE7C}" type="presOf" srcId="{1ED67355-E52C-4C17-BF97-862CF94CD59C}" destId="{371AD184-CC86-43EF-A32D-F3FA0982E2FD}" srcOrd="0" destOrd="0" presId="urn:microsoft.com/office/officeart/2005/8/layout/orgChart1"/>
    <dgm:cxn modelId="{DD1C70D1-98CC-494E-994E-50BB2941F493}" srcId="{1ED67355-E52C-4C17-BF97-862CF94CD59C}" destId="{417A6662-FB7B-482F-8A9F-42D423A1A4AF}" srcOrd="2" destOrd="0" parTransId="{5D59B599-1562-4211-A000-F53BF0C41E72}" sibTransId="{6B92B252-4A45-4E88-863D-F8D242C8B4B5}"/>
    <dgm:cxn modelId="{360F14DB-6D38-4945-9936-E2DC135A097C}" type="presOf" srcId="{66C1073D-CB80-4AA5-87F4-04FABFA65030}" destId="{207B616C-9EDD-492D-9494-37685FE301CF}" srcOrd="0" destOrd="0" presId="urn:microsoft.com/office/officeart/2005/8/layout/orgChart1"/>
    <dgm:cxn modelId="{A8F05EDC-82D0-461C-AFD7-4C74336139D2}" type="presOf" srcId="{3F21E8E3-66D6-4F86-91B5-6BFA45240E92}" destId="{4E714713-AF3B-4CC3-870D-8FC9057EF813}" srcOrd="0" destOrd="0" presId="urn:microsoft.com/office/officeart/2005/8/layout/orgChart1"/>
    <dgm:cxn modelId="{542877E0-1F13-4B1A-AD33-1B8BF310ECC6}" type="presOf" srcId="{8DB9A7B1-87C2-4D88-B682-D3DF34C73F16}" destId="{D00FC5CE-FC81-459A-AC44-E8E33CB6830A}" srcOrd="1" destOrd="0" presId="urn:microsoft.com/office/officeart/2005/8/layout/orgChart1"/>
    <dgm:cxn modelId="{6A0AEBE2-CB03-4C39-BF84-16A45D6693F8}" type="presOf" srcId="{E64955F3-D519-4F48-86CA-6855E9CE7A95}" destId="{DB91348C-53C7-461A-A250-6E38483D2990}" srcOrd="0" destOrd="0" presId="urn:microsoft.com/office/officeart/2005/8/layout/orgChart1"/>
    <dgm:cxn modelId="{5EDB1CE3-5006-4BB0-8E86-22734F35A08E}" type="presOf" srcId="{24713FF9-8D76-4530-972E-7A35662F5A1D}" destId="{2F62B7E5-A53F-49B1-8A13-104208AD5C2C}" srcOrd="0" destOrd="0" presId="urn:microsoft.com/office/officeart/2005/8/layout/orgChart1"/>
    <dgm:cxn modelId="{8CD12AE4-EDC7-4843-B98E-7552B5F9D4EE}" type="presOf" srcId="{417A6662-FB7B-482F-8A9F-42D423A1A4AF}" destId="{6C47924D-F313-44CA-9CEF-DA290CDBE0EE}" srcOrd="0" destOrd="0" presId="urn:microsoft.com/office/officeart/2005/8/layout/orgChart1"/>
    <dgm:cxn modelId="{9FF313F0-7C6B-4B3E-B14A-E766113364FA}" type="presOf" srcId="{D3F70029-E4C4-4D05-B348-85FD153F8770}" destId="{0A6C3BA6-23D7-4753-9F18-F3D97E6D046D}" srcOrd="1" destOrd="0" presId="urn:microsoft.com/office/officeart/2005/8/layout/orgChart1"/>
    <dgm:cxn modelId="{ABE0E2F0-9553-4410-A599-0BCBA5D685B1}" srcId="{417A6662-FB7B-482F-8A9F-42D423A1A4AF}" destId="{D3F70029-E4C4-4D05-B348-85FD153F8770}" srcOrd="0" destOrd="0" parTransId="{0F5DD67C-DF33-478A-BA1E-1C6C31E7B881}" sibTransId="{807CD250-1FC8-49AD-9F0E-4D4D5626DD54}"/>
    <dgm:cxn modelId="{84A6E279-9B21-4DA2-97E5-64C94187760A}" type="presParOf" srcId="{DB91348C-53C7-461A-A250-6E38483D2990}" destId="{7C27D3C9-1D4C-440C-9F09-0ABAC83118D6}" srcOrd="0" destOrd="0" presId="urn:microsoft.com/office/officeart/2005/8/layout/orgChart1"/>
    <dgm:cxn modelId="{419F7E72-E9C1-47C9-B6D7-627DC2B07B61}" type="presParOf" srcId="{7C27D3C9-1D4C-440C-9F09-0ABAC83118D6}" destId="{2C78E3BE-3C8D-4BDD-BD1E-AF57CDE4BBB1}" srcOrd="0" destOrd="0" presId="urn:microsoft.com/office/officeart/2005/8/layout/orgChart1"/>
    <dgm:cxn modelId="{E7A65677-18CF-41BE-B155-E511D5C7CF26}" type="presParOf" srcId="{2C78E3BE-3C8D-4BDD-BD1E-AF57CDE4BBB1}" destId="{371AD184-CC86-43EF-A32D-F3FA0982E2FD}" srcOrd="0" destOrd="0" presId="urn:microsoft.com/office/officeart/2005/8/layout/orgChart1"/>
    <dgm:cxn modelId="{132B9B10-3AEC-4E68-9927-9A6FF2F8119F}" type="presParOf" srcId="{2C78E3BE-3C8D-4BDD-BD1E-AF57CDE4BBB1}" destId="{9D539D1D-D2CF-4C65-A6B8-2257BD8B451C}" srcOrd="1" destOrd="0" presId="urn:microsoft.com/office/officeart/2005/8/layout/orgChart1"/>
    <dgm:cxn modelId="{70C30248-197C-433E-B23E-E4FB3B12DFEF}" type="presParOf" srcId="{7C27D3C9-1D4C-440C-9F09-0ABAC83118D6}" destId="{34BE1715-48F5-4642-862E-1C78E15359B5}" srcOrd="1" destOrd="0" presId="urn:microsoft.com/office/officeart/2005/8/layout/orgChart1"/>
    <dgm:cxn modelId="{0DED58DF-D5C9-40BB-9CA6-AC9F7C7AFBC2}" type="presParOf" srcId="{34BE1715-48F5-4642-862E-1C78E15359B5}" destId="{929530AC-CE6C-44B1-BF45-B3AD2E527D4E}" srcOrd="0" destOrd="0" presId="urn:microsoft.com/office/officeart/2005/8/layout/orgChart1"/>
    <dgm:cxn modelId="{492E9165-89FF-4502-8249-E6AFA052115E}" type="presParOf" srcId="{34BE1715-48F5-4642-862E-1C78E15359B5}" destId="{FA43DFB7-ADEB-495F-8389-AB3C7EC71814}" srcOrd="1" destOrd="0" presId="urn:microsoft.com/office/officeart/2005/8/layout/orgChart1"/>
    <dgm:cxn modelId="{49360D8C-39B8-4888-82C6-A15818D232BD}" type="presParOf" srcId="{FA43DFB7-ADEB-495F-8389-AB3C7EC71814}" destId="{2AC02453-5DC3-41A8-880E-7A69CD8077EB}" srcOrd="0" destOrd="0" presId="urn:microsoft.com/office/officeart/2005/8/layout/orgChart1"/>
    <dgm:cxn modelId="{D9B357C3-5DE8-497F-B555-733C1A11F265}" type="presParOf" srcId="{2AC02453-5DC3-41A8-880E-7A69CD8077EB}" destId="{207B616C-9EDD-492D-9494-37685FE301CF}" srcOrd="0" destOrd="0" presId="urn:microsoft.com/office/officeart/2005/8/layout/orgChart1"/>
    <dgm:cxn modelId="{445128FE-D253-445D-B67F-D1A6E726B7FD}" type="presParOf" srcId="{2AC02453-5DC3-41A8-880E-7A69CD8077EB}" destId="{978FC9EF-8D8C-45CD-A490-8C13A3818D46}" srcOrd="1" destOrd="0" presId="urn:microsoft.com/office/officeart/2005/8/layout/orgChart1"/>
    <dgm:cxn modelId="{0C12457A-01F6-4AD6-B4F2-50612A0B9429}" type="presParOf" srcId="{FA43DFB7-ADEB-495F-8389-AB3C7EC71814}" destId="{4E4C2D89-1006-4BF0-B8C9-48D0F9F01F98}" srcOrd="1" destOrd="0" presId="urn:microsoft.com/office/officeart/2005/8/layout/orgChart1"/>
    <dgm:cxn modelId="{BA88814F-2F6D-49DF-988F-B50031573231}" type="presParOf" srcId="{4E4C2D89-1006-4BF0-B8C9-48D0F9F01F98}" destId="{2F62B7E5-A53F-49B1-8A13-104208AD5C2C}" srcOrd="0" destOrd="0" presId="urn:microsoft.com/office/officeart/2005/8/layout/orgChart1"/>
    <dgm:cxn modelId="{FBF0258B-5C49-4D2A-A0BF-5A4F0D7DB3EF}" type="presParOf" srcId="{4E4C2D89-1006-4BF0-B8C9-48D0F9F01F98}" destId="{0474EEF1-2170-4951-BD23-6C97EB905439}" srcOrd="1" destOrd="0" presId="urn:microsoft.com/office/officeart/2005/8/layout/orgChart1"/>
    <dgm:cxn modelId="{A1B36AB4-CB88-47A2-859F-31A7F49EC6CE}" type="presParOf" srcId="{0474EEF1-2170-4951-BD23-6C97EB905439}" destId="{5C607A3F-F5A2-4605-9844-222036432377}" srcOrd="0" destOrd="0" presId="urn:microsoft.com/office/officeart/2005/8/layout/orgChart1"/>
    <dgm:cxn modelId="{5DF0528A-6151-4186-93BC-459950D0DD52}" type="presParOf" srcId="{5C607A3F-F5A2-4605-9844-222036432377}" destId="{CCDD9756-E893-4FB4-B284-68495EE17296}" srcOrd="0" destOrd="0" presId="urn:microsoft.com/office/officeart/2005/8/layout/orgChart1"/>
    <dgm:cxn modelId="{EA899234-F73A-43B9-BCCB-4062ECE050C6}" type="presParOf" srcId="{5C607A3F-F5A2-4605-9844-222036432377}" destId="{6AD9373B-253B-4FD0-9518-F67DB53BC9A2}" srcOrd="1" destOrd="0" presId="urn:microsoft.com/office/officeart/2005/8/layout/orgChart1"/>
    <dgm:cxn modelId="{BB5B67A1-7834-4687-982C-58697DAC03F7}" type="presParOf" srcId="{0474EEF1-2170-4951-BD23-6C97EB905439}" destId="{2E13DB7D-21CA-4379-AD11-D340B930C355}" srcOrd="1" destOrd="0" presId="urn:microsoft.com/office/officeart/2005/8/layout/orgChart1"/>
    <dgm:cxn modelId="{2CC5FE35-B194-4D8F-8CAF-6BE818EACD7F}" type="presParOf" srcId="{0474EEF1-2170-4951-BD23-6C97EB905439}" destId="{EE94DB74-1A70-4BD2-B5D9-35E80D6234FB}" srcOrd="2" destOrd="0" presId="urn:microsoft.com/office/officeart/2005/8/layout/orgChart1"/>
    <dgm:cxn modelId="{E98DE9E0-8A56-4F96-AC38-32E045C181B4}" type="presParOf" srcId="{4E4C2D89-1006-4BF0-B8C9-48D0F9F01F98}" destId="{4E714713-AF3B-4CC3-870D-8FC9057EF813}" srcOrd="2" destOrd="0" presId="urn:microsoft.com/office/officeart/2005/8/layout/orgChart1"/>
    <dgm:cxn modelId="{BE46CF69-8B37-42AE-871D-A953E144A69C}" type="presParOf" srcId="{4E4C2D89-1006-4BF0-B8C9-48D0F9F01F98}" destId="{9C58D51C-D9DA-40E7-BAF3-BBE9CA35779F}" srcOrd="3" destOrd="0" presId="urn:microsoft.com/office/officeart/2005/8/layout/orgChart1"/>
    <dgm:cxn modelId="{0F9BD57B-0559-4294-80BB-B9874147A8DD}" type="presParOf" srcId="{9C58D51C-D9DA-40E7-BAF3-BBE9CA35779F}" destId="{3B6127D1-5443-43C5-AA7E-F33972252E11}" srcOrd="0" destOrd="0" presId="urn:microsoft.com/office/officeart/2005/8/layout/orgChart1"/>
    <dgm:cxn modelId="{B7F5FC2D-8456-42B1-B0BB-7A81755A86A9}" type="presParOf" srcId="{3B6127D1-5443-43C5-AA7E-F33972252E11}" destId="{52B9F14E-81D0-4487-A4E5-26C2638A18EC}" srcOrd="0" destOrd="0" presId="urn:microsoft.com/office/officeart/2005/8/layout/orgChart1"/>
    <dgm:cxn modelId="{01579061-A94A-45E9-995A-391332D4EFF9}" type="presParOf" srcId="{3B6127D1-5443-43C5-AA7E-F33972252E11}" destId="{8C7A3FE9-AC43-46EB-93FD-D40E164F9BE4}" srcOrd="1" destOrd="0" presId="urn:microsoft.com/office/officeart/2005/8/layout/orgChart1"/>
    <dgm:cxn modelId="{1E8D2D90-D68A-4440-8357-F49818CDAB23}" type="presParOf" srcId="{9C58D51C-D9DA-40E7-BAF3-BBE9CA35779F}" destId="{CA6468EC-E431-41B0-BAE0-4F29B03DC51E}" srcOrd="1" destOrd="0" presId="urn:microsoft.com/office/officeart/2005/8/layout/orgChart1"/>
    <dgm:cxn modelId="{E8137A4D-58BE-4423-86AA-3E8A723C2CA1}" type="presParOf" srcId="{9C58D51C-D9DA-40E7-BAF3-BBE9CA35779F}" destId="{1D8B50D8-E9D7-49B6-8CB2-DB9321D0A9D4}" srcOrd="2" destOrd="0" presId="urn:microsoft.com/office/officeart/2005/8/layout/orgChart1"/>
    <dgm:cxn modelId="{E9503D54-5D00-4D06-A2A8-9B05708120F8}" type="presParOf" srcId="{FA43DFB7-ADEB-495F-8389-AB3C7EC71814}" destId="{9C5BA433-CEAE-4CC0-A928-58905813C47B}" srcOrd="2" destOrd="0" presId="urn:microsoft.com/office/officeart/2005/8/layout/orgChart1"/>
    <dgm:cxn modelId="{898F505D-37B0-4BBA-ABDA-9FA23F900CF9}" type="presParOf" srcId="{34BE1715-48F5-4642-862E-1C78E15359B5}" destId="{22A70867-3EBE-4010-B45E-859D61B9D92D}" srcOrd="2" destOrd="0" presId="urn:microsoft.com/office/officeart/2005/8/layout/orgChart1"/>
    <dgm:cxn modelId="{2ECABAB7-FE6C-4BD8-995C-981E612AA77B}" type="presParOf" srcId="{34BE1715-48F5-4642-862E-1C78E15359B5}" destId="{601F26B0-D24F-4470-AB0D-9C58F0BC92B3}" srcOrd="3" destOrd="0" presId="urn:microsoft.com/office/officeart/2005/8/layout/orgChart1"/>
    <dgm:cxn modelId="{78C80232-64CD-4F38-AEA3-17B58EE696C4}" type="presParOf" srcId="{601F26B0-D24F-4470-AB0D-9C58F0BC92B3}" destId="{31F39E77-5A24-4D76-AA73-B5344165E134}" srcOrd="0" destOrd="0" presId="urn:microsoft.com/office/officeart/2005/8/layout/orgChart1"/>
    <dgm:cxn modelId="{71848A76-9668-4ECF-BC4E-2BA8791CDE17}" type="presParOf" srcId="{31F39E77-5A24-4D76-AA73-B5344165E134}" destId="{6C47924D-F313-44CA-9CEF-DA290CDBE0EE}" srcOrd="0" destOrd="0" presId="urn:microsoft.com/office/officeart/2005/8/layout/orgChart1"/>
    <dgm:cxn modelId="{72212346-8A61-4B0F-8BC0-240F95553E4E}" type="presParOf" srcId="{31F39E77-5A24-4D76-AA73-B5344165E134}" destId="{1D79839A-F6A7-492E-83FD-C4E3BB6299A1}" srcOrd="1" destOrd="0" presId="urn:microsoft.com/office/officeart/2005/8/layout/orgChart1"/>
    <dgm:cxn modelId="{3BFB9C31-4382-4004-BF87-414A0DC86AEB}" type="presParOf" srcId="{601F26B0-D24F-4470-AB0D-9C58F0BC92B3}" destId="{F338193C-130E-4206-9A31-567311E99347}" srcOrd="1" destOrd="0" presId="urn:microsoft.com/office/officeart/2005/8/layout/orgChart1"/>
    <dgm:cxn modelId="{7EA7DF4D-D3DD-42D5-8FAB-81048C5DD753}" type="presParOf" srcId="{F338193C-130E-4206-9A31-567311E99347}" destId="{0458D259-C915-45AE-9E08-1B636A5D8435}" srcOrd="0" destOrd="0" presId="urn:microsoft.com/office/officeart/2005/8/layout/orgChart1"/>
    <dgm:cxn modelId="{D8083650-4DD1-4380-B944-93447B2FE3E7}" type="presParOf" srcId="{F338193C-130E-4206-9A31-567311E99347}" destId="{66B94201-21AE-4F13-AD8F-0E4AD9308AF4}" srcOrd="1" destOrd="0" presId="urn:microsoft.com/office/officeart/2005/8/layout/orgChart1"/>
    <dgm:cxn modelId="{B7C2F516-008E-4BEA-B934-3884C5FDFAE5}" type="presParOf" srcId="{66B94201-21AE-4F13-AD8F-0E4AD9308AF4}" destId="{B8F58D16-4F7E-421A-B1A1-AED56C58C023}" srcOrd="0" destOrd="0" presId="urn:microsoft.com/office/officeart/2005/8/layout/orgChart1"/>
    <dgm:cxn modelId="{A160A124-EE89-4F28-AABF-6B5C6DD41B6B}" type="presParOf" srcId="{B8F58D16-4F7E-421A-B1A1-AED56C58C023}" destId="{0E9839F6-E1A2-4DA7-82E1-0EADD4F5F489}" srcOrd="0" destOrd="0" presId="urn:microsoft.com/office/officeart/2005/8/layout/orgChart1"/>
    <dgm:cxn modelId="{71EB7E7A-0DE2-4EBD-A006-851B56CA29B9}" type="presParOf" srcId="{B8F58D16-4F7E-421A-B1A1-AED56C58C023}" destId="{0A6C3BA6-23D7-4753-9F18-F3D97E6D046D}" srcOrd="1" destOrd="0" presId="urn:microsoft.com/office/officeart/2005/8/layout/orgChart1"/>
    <dgm:cxn modelId="{123B45E0-1BAB-48B3-8EA0-909C6278A3D7}" type="presParOf" srcId="{66B94201-21AE-4F13-AD8F-0E4AD9308AF4}" destId="{6C06B720-232D-4A32-8A62-0A059785F508}" srcOrd="1" destOrd="0" presId="urn:microsoft.com/office/officeart/2005/8/layout/orgChart1"/>
    <dgm:cxn modelId="{C1AEC854-ADF0-44E8-8781-8DC4434C2538}" type="presParOf" srcId="{66B94201-21AE-4F13-AD8F-0E4AD9308AF4}" destId="{50C99537-125F-4C22-B5C1-01ABB68DA4CA}" srcOrd="2" destOrd="0" presId="urn:microsoft.com/office/officeart/2005/8/layout/orgChart1"/>
    <dgm:cxn modelId="{4F85A529-24AD-4BD3-8970-A0874AD0D7D8}" type="presParOf" srcId="{F338193C-130E-4206-9A31-567311E99347}" destId="{52A33023-B403-48A5-81E8-92F3A527BA7B}" srcOrd="2" destOrd="0" presId="urn:microsoft.com/office/officeart/2005/8/layout/orgChart1"/>
    <dgm:cxn modelId="{154136F0-CA35-4E99-B1C9-95BEE492F781}" type="presParOf" srcId="{F338193C-130E-4206-9A31-567311E99347}" destId="{E49425D4-AA5B-4458-A474-06444F5DE552}" srcOrd="3" destOrd="0" presId="urn:microsoft.com/office/officeart/2005/8/layout/orgChart1"/>
    <dgm:cxn modelId="{EC7A9E24-1BE3-49AE-BA95-70734F4F71F7}" type="presParOf" srcId="{E49425D4-AA5B-4458-A474-06444F5DE552}" destId="{3C879D05-729F-48BC-BFEC-6F4004BE4F36}" srcOrd="0" destOrd="0" presId="urn:microsoft.com/office/officeart/2005/8/layout/orgChart1"/>
    <dgm:cxn modelId="{C04C325A-ECA6-46A9-89BC-2D6E8C353417}" type="presParOf" srcId="{3C879D05-729F-48BC-BFEC-6F4004BE4F36}" destId="{A84D1500-3A5A-4DF3-8A0A-5A1C6A931670}" srcOrd="0" destOrd="0" presId="urn:microsoft.com/office/officeart/2005/8/layout/orgChart1"/>
    <dgm:cxn modelId="{CF731091-3ED7-4B4C-968C-BFCBD53559FA}" type="presParOf" srcId="{3C879D05-729F-48BC-BFEC-6F4004BE4F36}" destId="{D00FC5CE-FC81-459A-AC44-E8E33CB6830A}" srcOrd="1" destOrd="0" presId="urn:microsoft.com/office/officeart/2005/8/layout/orgChart1"/>
    <dgm:cxn modelId="{1D3869C4-F01E-401D-9E83-8709875F6C3E}" type="presParOf" srcId="{E49425D4-AA5B-4458-A474-06444F5DE552}" destId="{FA8D17C1-37B4-4959-8E02-1FD6CBCA1D3D}" srcOrd="1" destOrd="0" presId="urn:microsoft.com/office/officeart/2005/8/layout/orgChart1"/>
    <dgm:cxn modelId="{31A7DE5E-4E5D-4D6F-804E-173372ACBAC9}" type="presParOf" srcId="{E49425D4-AA5B-4458-A474-06444F5DE552}" destId="{089A383F-3C26-48F9-8219-7ECFE49EB709}" srcOrd="2" destOrd="0" presId="urn:microsoft.com/office/officeart/2005/8/layout/orgChart1"/>
    <dgm:cxn modelId="{F5BD3239-79E4-4863-ACE5-C893DC7C8953}" type="presParOf" srcId="{601F26B0-D24F-4470-AB0D-9C58F0BC92B3}" destId="{24C7BF6C-6C7F-4009-BBC1-D387F0F87B0D}" srcOrd="2" destOrd="0" presId="urn:microsoft.com/office/officeart/2005/8/layout/orgChart1"/>
    <dgm:cxn modelId="{489E3595-535D-4879-9FE2-7FD49D13C712}" type="presParOf" srcId="{7C27D3C9-1D4C-440C-9F09-0ABAC83118D6}" destId="{9046B40B-A067-4C42-A34A-444B453C804A}" srcOrd="2" destOrd="0" presId="urn:microsoft.com/office/officeart/2005/8/layout/orgChart1"/>
    <dgm:cxn modelId="{01E49B4F-F409-472A-8081-6EDF6F2466B0}" type="presParOf" srcId="{9046B40B-A067-4C42-A34A-444B453C804A}" destId="{2E648F98-68E5-4A37-9499-5F94642A24AB}" srcOrd="0" destOrd="0" presId="urn:microsoft.com/office/officeart/2005/8/layout/orgChart1"/>
    <dgm:cxn modelId="{54377B45-1A27-451B-AF60-599D257BE15D}" type="presParOf" srcId="{9046B40B-A067-4C42-A34A-444B453C804A}" destId="{701395B7-258D-4A59-8D6F-0B870C92B299}" srcOrd="1" destOrd="0" presId="urn:microsoft.com/office/officeart/2005/8/layout/orgChart1"/>
    <dgm:cxn modelId="{C1CF4C76-9147-47AC-9106-D63A65E7A35F}" type="presParOf" srcId="{701395B7-258D-4A59-8D6F-0B870C92B299}" destId="{C332E7FA-7486-4672-9D8B-FB54B590922A}" srcOrd="0" destOrd="0" presId="urn:microsoft.com/office/officeart/2005/8/layout/orgChart1"/>
    <dgm:cxn modelId="{9CA01E83-A6E7-4649-978B-EE5A1FCB4BFC}" type="presParOf" srcId="{C332E7FA-7486-4672-9D8B-FB54B590922A}" destId="{E09EEDAD-8A94-4F33-A619-D38B5EC637B4}" srcOrd="0" destOrd="0" presId="urn:microsoft.com/office/officeart/2005/8/layout/orgChart1"/>
    <dgm:cxn modelId="{9F7BE62B-D7C1-4A5F-BC15-9AB1AF986705}" type="presParOf" srcId="{C332E7FA-7486-4672-9D8B-FB54B590922A}" destId="{CC243834-D04F-43F1-B84A-76076117CF8C}" srcOrd="1" destOrd="0" presId="urn:microsoft.com/office/officeart/2005/8/layout/orgChart1"/>
    <dgm:cxn modelId="{9B33E4DB-2B73-4918-A29E-733A8B307FF9}" type="presParOf" srcId="{701395B7-258D-4A59-8D6F-0B870C92B299}" destId="{D7571686-742D-4A65-9660-8400C1F5A9BC}" srcOrd="1" destOrd="0" presId="urn:microsoft.com/office/officeart/2005/8/layout/orgChart1"/>
    <dgm:cxn modelId="{F962F3B5-008E-4438-9453-AF4E79C42FF0}" type="presParOf" srcId="{701395B7-258D-4A59-8D6F-0B870C92B299}" destId="{5F3006C8-220C-4324-BD68-26C4AE2CCF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955F3-D519-4F48-86CA-6855E9CE7A95}"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1ED67355-E52C-4C17-BF97-862CF94CD59C}">
      <dgm:prSet phldrT="[Text]"/>
      <dgm:spPr>
        <a:solidFill>
          <a:srgbClr val="00B050"/>
        </a:solidFill>
      </dgm:spPr>
      <dgm:t>
        <a:bodyPr/>
        <a:lstStyle/>
        <a:p>
          <a:r>
            <a:rPr lang="en-US" dirty="0"/>
            <a:t>H&amp;S Manager</a:t>
          </a:r>
        </a:p>
      </dgm:t>
    </dgm:pt>
    <dgm:pt modelId="{2C6E6934-B0F2-4CDC-BA80-53010DBC3405}" type="parTrans" cxnId="{1474D616-B540-45F7-B84F-30310CFD3CB7}">
      <dgm:prSet/>
      <dgm:spPr/>
      <dgm:t>
        <a:bodyPr/>
        <a:lstStyle/>
        <a:p>
          <a:endParaRPr lang="en-US"/>
        </a:p>
      </dgm:t>
    </dgm:pt>
    <dgm:pt modelId="{6066CD30-6AFC-4FED-9A6D-85CFA4358F26}" type="sibTrans" cxnId="{1474D616-B540-45F7-B84F-30310CFD3CB7}">
      <dgm:prSet/>
      <dgm:spPr/>
      <dgm:t>
        <a:bodyPr/>
        <a:lstStyle/>
        <a:p>
          <a:endParaRPr lang="en-US"/>
        </a:p>
      </dgm:t>
    </dgm:pt>
    <dgm:pt modelId="{0F52ECEA-B9A5-4507-8EB0-C4AB14194520}" type="asst">
      <dgm:prSet phldrT="[Text]"/>
      <dgm:spPr>
        <a:solidFill>
          <a:srgbClr val="00B050"/>
        </a:solidFill>
      </dgm:spPr>
      <dgm:t>
        <a:bodyPr/>
        <a:lstStyle/>
        <a:p>
          <a:r>
            <a:rPr lang="en-US" dirty="0"/>
            <a:t>Deputy</a:t>
          </a:r>
        </a:p>
      </dgm:t>
    </dgm:pt>
    <dgm:pt modelId="{A2692576-E8AA-41BC-8754-B468057262F2}" type="parTrans" cxnId="{2990C6BB-08C5-4485-B9E4-1D45B428F993}">
      <dgm:prSet/>
      <dgm:spPr/>
      <dgm:t>
        <a:bodyPr/>
        <a:lstStyle/>
        <a:p>
          <a:endParaRPr lang="en-US"/>
        </a:p>
      </dgm:t>
    </dgm:pt>
    <dgm:pt modelId="{66967242-CB28-48E9-B524-CC3F7B915EFB}" type="sibTrans" cxnId="{2990C6BB-08C5-4485-B9E4-1D45B428F993}">
      <dgm:prSet/>
      <dgm:spPr/>
      <dgm:t>
        <a:bodyPr/>
        <a:lstStyle/>
        <a:p>
          <a:endParaRPr lang="en-US"/>
        </a:p>
      </dgm:t>
    </dgm:pt>
    <dgm:pt modelId="{66C1073D-CB80-4AA5-87F4-04FABFA65030}">
      <dgm:prSet phldrT="[Text]"/>
      <dgm:spPr>
        <a:solidFill>
          <a:srgbClr val="00B050"/>
        </a:solidFill>
      </dgm:spPr>
      <dgm:t>
        <a:bodyPr/>
        <a:lstStyle/>
        <a:p>
          <a:r>
            <a:rPr lang="en-US" dirty="0"/>
            <a:t>Dose Analyst/Safety/IH</a:t>
          </a:r>
        </a:p>
      </dgm:t>
    </dgm:pt>
    <dgm:pt modelId="{CB92F70B-3D5C-4BD8-AD9D-5D3F1D46E289}" type="parTrans" cxnId="{CFFAC024-D4FA-465E-9F36-61E07716D9BE}">
      <dgm:prSet/>
      <dgm:spPr/>
      <dgm:t>
        <a:bodyPr/>
        <a:lstStyle/>
        <a:p>
          <a:endParaRPr lang="en-US"/>
        </a:p>
      </dgm:t>
    </dgm:pt>
    <dgm:pt modelId="{A0388218-7AD4-4D3D-8090-356D693E75E4}" type="sibTrans" cxnId="{CFFAC024-D4FA-465E-9F36-61E07716D9BE}">
      <dgm:prSet/>
      <dgm:spPr/>
      <dgm:t>
        <a:bodyPr/>
        <a:lstStyle/>
        <a:p>
          <a:endParaRPr lang="en-US"/>
        </a:p>
      </dgm:t>
    </dgm:pt>
    <dgm:pt modelId="{417A6662-FB7B-482F-8A9F-42D423A1A4AF}">
      <dgm:prSet phldrT="[Text]"/>
      <dgm:spPr>
        <a:solidFill>
          <a:schemeClr val="accent2"/>
        </a:solidFill>
      </dgm:spPr>
      <dgm:t>
        <a:bodyPr/>
        <a:lstStyle/>
        <a:p>
          <a:r>
            <a:rPr lang="en-US" dirty="0"/>
            <a:t>Hotline Manager</a:t>
          </a:r>
        </a:p>
      </dgm:t>
    </dgm:pt>
    <dgm:pt modelId="{5D59B599-1562-4211-A000-F53BF0C41E72}" type="parTrans" cxnId="{DD1C70D1-98CC-494E-994E-50BB2941F493}">
      <dgm:prSet/>
      <dgm:spPr/>
      <dgm:t>
        <a:bodyPr/>
        <a:lstStyle/>
        <a:p>
          <a:endParaRPr lang="en-US"/>
        </a:p>
      </dgm:t>
    </dgm:pt>
    <dgm:pt modelId="{6B92B252-4A45-4E88-863D-F8D242C8B4B5}" type="sibTrans" cxnId="{DD1C70D1-98CC-494E-994E-50BB2941F493}">
      <dgm:prSet/>
      <dgm:spPr/>
      <dgm:t>
        <a:bodyPr/>
        <a:lstStyle/>
        <a:p>
          <a:endParaRPr lang="en-US"/>
        </a:p>
      </dgm:t>
    </dgm:pt>
    <dgm:pt modelId="{DBCFC5CB-805C-4CFF-B127-D9D38B7CFF9E}">
      <dgm:prSet/>
      <dgm:spPr>
        <a:solidFill>
          <a:schemeClr val="accent2"/>
        </a:solidFill>
      </dgm:spPr>
      <dgm:t>
        <a:bodyPr/>
        <a:lstStyle/>
        <a:p>
          <a:r>
            <a:rPr lang="en-US" dirty="0"/>
            <a:t>Dosimetry Technician</a:t>
          </a:r>
        </a:p>
      </dgm:t>
    </dgm:pt>
    <dgm:pt modelId="{24713FF9-8D76-4530-972E-7A35662F5A1D}" type="parTrans" cxnId="{46BF8028-F4CA-4934-A04C-86A2C00ED1DD}">
      <dgm:prSet/>
      <dgm:spPr/>
      <dgm:t>
        <a:bodyPr/>
        <a:lstStyle/>
        <a:p>
          <a:endParaRPr lang="en-US"/>
        </a:p>
      </dgm:t>
    </dgm:pt>
    <dgm:pt modelId="{F74D67EC-C860-4E57-9D01-5A9A4AD8B038}" type="sibTrans" cxnId="{46BF8028-F4CA-4934-A04C-86A2C00ED1DD}">
      <dgm:prSet/>
      <dgm:spPr/>
      <dgm:t>
        <a:bodyPr/>
        <a:lstStyle/>
        <a:p>
          <a:endParaRPr lang="en-US"/>
        </a:p>
      </dgm:t>
    </dgm:pt>
    <dgm:pt modelId="{482623D1-9A9E-4259-972E-0F697101D7B1}">
      <dgm:prSet/>
      <dgm:spPr>
        <a:solidFill>
          <a:schemeClr val="accent2"/>
        </a:solidFill>
      </dgm:spPr>
      <dgm:t>
        <a:bodyPr/>
        <a:lstStyle/>
        <a:p>
          <a:r>
            <a:rPr lang="en-US" dirty="0"/>
            <a:t>Site Survey Technician</a:t>
          </a:r>
        </a:p>
      </dgm:t>
    </dgm:pt>
    <dgm:pt modelId="{3F21E8E3-66D6-4F86-91B5-6BFA45240E92}" type="parTrans" cxnId="{8DE54FAF-E009-4B4E-BC62-DC006E2BF48D}">
      <dgm:prSet/>
      <dgm:spPr/>
      <dgm:t>
        <a:bodyPr/>
        <a:lstStyle/>
        <a:p>
          <a:endParaRPr lang="en-US"/>
        </a:p>
      </dgm:t>
    </dgm:pt>
    <dgm:pt modelId="{E1D019D9-2D9F-4982-89D6-D1A67FB5EF37}" type="sibTrans" cxnId="{8DE54FAF-E009-4B4E-BC62-DC006E2BF48D}">
      <dgm:prSet/>
      <dgm:spPr/>
      <dgm:t>
        <a:bodyPr/>
        <a:lstStyle/>
        <a:p>
          <a:endParaRPr lang="en-US"/>
        </a:p>
      </dgm:t>
    </dgm:pt>
    <dgm:pt modelId="{D3F70029-E4C4-4D05-B348-85FD153F8770}">
      <dgm:prSet/>
      <dgm:spPr>
        <a:solidFill>
          <a:schemeClr val="accent2"/>
        </a:solidFill>
      </dgm:spPr>
      <dgm:t>
        <a:bodyPr/>
        <a:lstStyle/>
        <a:p>
          <a:r>
            <a:rPr lang="en-US" dirty="0"/>
            <a:t>Hotline Technician</a:t>
          </a:r>
        </a:p>
      </dgm:t>
    </dgm:pt>
    <dgm:pt modelId="{0F5DD67C-DF33-478A-BA1E-1C6C31E7B881}" type="parTrans" cxnId="{ABE0E2F0-9553-4410-A599-0BCBA5D685B1}">
      <dgm:prSet/>
      <dgm:spPr/>
      <dgm:t>
        <a:bodyPr/>
        <a:lstStyle/>
        <a:p>
          <a:endParaRPr lang="en-US"/>
        </a:p>
      </dgm:t>
    </dgm:pt>
    <dgm:pt modelId="{807CD250-1FC8-49AD-9F0E-4D4D5626DD54}" type="sibTrans" cxnId="{ABE0E2F0-9553-4410-A599-0BCBA5D685B1}">
      <dgm:prSet/>
      <dgm:spPr/>
      <dgm:t>
        <a:bodyPr/>
        <a:lstStyle/>
        <a:p>
          <a:endParaRPr lang="en-US"/>
        </a:p>
      </dgm:t>
    </dgm:pt>
    <dgm:pt modelId="{DB91348C-53C7-461A-A250-6E38483D2990}" type="pres">
      <dgm:prSet presAssocID="{E64955F3-D519-4F48-86CA-6855E9CE7A95}" presName="hierChild1" presStyleCnt="0">
        <dgm:presLayoutVars>
          <dgm:orgChart val="1"/>
          <dgm:chPref val="1"/>
          <dgm:dir/>
          <dgm:animOne val="branch"/>
          <dgm:animLvl val="lvl"/>
          <dgm:resizeHandles/>
        </dgm:presLayoutVars>
      </dgm:prSet>
      <dgm:spPr/>
    </dgm:pt>
    <dgm:pt modelId="{7C27D3C9-1D4C-440C-9F09-0ABAC83118D6}" type="pres">
      <dgm:prSet presAssocID="{1ED67355-E52C-4C17-BF97-862CF94CD59C}" presName="hierRoot1" presStyleCnt="0">
        <dgm:presLayoutVars>
          <dgm:hierBranch val="init"/>
        </dgm:presLayoutVars>
      </dgm:prSet>
      <dgm:spPr/>
    </dgm:pt>
    <dgm:pt modelId="{2C78E3BE-3C8D-4BDD-BD1E-AF57CDE4BBB1}" type="pres">
      <dgm:prSet presAssocID="{1ED67355-E52C-4C17-BF97-862CF94CD59C}" presName="rootComposite1" presStyleCnt="0"/>
      <dgm:spPr/>
    </dgm:pt>
    <dgm:pt modelId="{371AD184-CC86-43EF-A32D-F3FA0982E2FD}" type="pres">
      <dgm:prSet presAssocID="{1ED67355-E52C-4C17-BF97-862CF94CD59C}" presName="rootText1" presStyleLbl="node0" presStyleIdx="0" presStyleCnt="1">
        <dgm:presLayoutVars>
          <dgm:chPref val="3"/>
        </dgm:presLayoutVars>
      </dgm:prSet>
      <dgm:spPr/>
    </dgm:pt>
    <dgm:pt modelId="{9D539D1D-D2CF-4C65-A6B8-2257BD8B451C}" type="pres">
      <dgm:prSet presAssocID="{1ED67355-E52C-4C17-BF97-862CF94CD59C}" presName="rootConnector1" presStyleLbl="node1" presStyleIdx="0" presStyleCnt="0"/>
      <dgm:spPr/>
    </dgm:pt>
    <dgm:pt modelId="{34BE1715-48F5-4642-862E-1C78E15359B5}" type="pres">
      <dgm:prSet presAssocID="{1ED67355-E52C-4C17-BF97-862CF94CD59C}" presName="hierChild2" presStyleCnt="0"/>
      <dgm:spPr/>
    </dgm:pt>
    <dgm:pt modelId="{929530AC-CE6C-44B1-BF45-B3AD2E527D4E}" type="pres">
      <dgm:prSet presAssocID="{CB92F70B-3D5C-4BD8-AD9D-5D3F1D46E289}" presName="Name37" presStyleLbl="parChTrans1D2" presStyleIdx="0" presStyleCnt="3"/>
      <dgm:spPr/>
    </dgm:pt>
    <dgm:pt modelId="{FA43DFB7-ADEB-495F-8389-AB3C7EC71814}" type="pres">
      <dgm:prSet presAssocID="{66C1073D-CB80-4AA5-87F4-04FABFA65030}" presName="hierRoot2" presStyleCnt="0">
        <dgm:presLayoutVars>
          <dgm:hierBranch val="init"/>
        </dgm:presLayoutVars>
      </dgm:prSet>
      <dgm:spPr/>
    </dgm:pt>
    <dgm:pt modelId="{2AC02453-5DC3-41A8-880E-7A69CD8077EB}" type="pres">
      <dgm:prSet presAssocID="{66C1073D-CB80-4AA5-87F4-04FABFA65030}" presName="rootComposite" presStyleCnt="0"/>
      <dgm:spPr/>
    </dgm:pt>
    <dgm:pt modelId="{207B616C-9EDD-492D-9494-37685FE301CF}" type="pres">
      <dgm:prSet presAssocID="{66C1073D-CB80-4AA5-87F4-04FABFA65030}" presName="rootText" presStyleLbl="node2" presStyleIdx="0" presStyleCnt="2" custLinFactNeighborX="-64796">
        <dgm:presLayoutVars>
          <dgm:chPref val="3"/>
        </dgm:presLayoutVars>
      </dgm:prSet>
      <dgm:spPr/>
    </dgm:pt>
    <dgm:pt modelId="{978FC9EF-8D8C-45CD-A490-8C13A3818D46}" type="pres">
      <dgm:prSet presAssocID="{66C1073D-CB80-4AA5-87F4-04FABFA65030}" presName="rootConnector" presStyleLbl="node2" presStyleIdx="0" presStyleCnt="2"/>
      <dgm:spPr/>
    </dgm:pt>
    <dgm:pt modelId="{4E4C2D89-1006-4BF0-B8C9-48D0F9F01F98}" type="pres">
      <dgm:prSet presAssocID="{66C1073D-CB80-4AA5-87F4-04FABFA65030}" presName="hierChild4" presStyleCnt="0"/>
      <dgm:spPr/>
    </dgm:pt>
    <dgm:pt modelId="{2F62B7E5-A53F-49B1-8A13-104208AD5C2C}" type="pres">
      <dgm:prSet presAssocID="{24713FF9-8D76-4530-972E-7A35662F5A1D}" presName="Name37" presStyleLbl="parChTrans1D3" presStyleIdx="0" presStyleCnt="3"/>
      <dgm:spPr/>
    </dgm:pt>
    <dgm:pt modelId="{0474EEF1-2170-4951-BD23-6C97EB905439}" type="pres">
      <dgm:prSet presAssocID="{DBCFC5CB-805C-4CFF-B127-D9D38B7CFF9E}" presName="hierRoot2" presStyleCnt="0">
        <dgm:presLayoutVars>
          <dgm:hierBranch val="init"/>
        </dgm:presLayoutVars>
      </dgm:prSet>
      <dgm:spPr/>
    </dgm:pt>
    <dgm:pt modelId="{5C607A3F-F5A2-4605-9844-222036432377}" type="pres">
      <dgm:prSet presAssocID="{DBCFC5CB-805C-4CFF-B127-D9D38B7CFF9E}" presName="rootComposite" presStyleCnt="0"/>
      <dgm:spPr/>
    </dgm:pt>
    <dgm:pt modelId="{CCDD9756-E893-4FB4-B284-68495EE17296}" type="pres">
      <dgm:prSet presAssocID="{DBCFC5CB-805C-4CFF-B127-D9D38B7CFF9E}" presName="rootText" presStyleLbl="node3" presStyleIdx="0" presStyleCnt="3" custLinFactNeighborX="-64796">
        <dgm:presLayoutVars>
          <dgm:chPref val="3"/>
        </dgm:presLayoutVars>
      </dgm:prSet>
      <dgm:spPr/>
    </dgm:pt>
    <dgm:pt modelId="{6AD9373B-253B-4FD0-9518-F67DB53BC9A2}" type="pres">
      <dgm:prSet presAssocID="{DBCFC5CB-805C-4CFF-B127-D9D38B7CFF9E}" presName="rootConnector" presStyleLbl="node3" presStyleIdx="0" presStyleCnt="3"/>
      <dgm:spPr/>
    </dgm:pt>
    <dgm:pt modelId="{2E13DB7D-21CA-4379-AD11-D340B930C355}" type="pres">
      <dgm:prSet presAssocID="{DBCFC5CB-805C-4CFF-B127-D9D38B7CFF9E}" presName="hierChild4" presStyleCnt="0"/>
      <dgm:spPr/>
    </dgm:pt>
    <dgm:pt modelId="{EE94DB74-1A70-4BD2-B5D9-35E80D6234FB}" type="pres">
      <dgm:prSet presAssocID="{DBCFC5CB-805C-4CFF-B127-D9D38B7CFF9E}" presName="hierChild5" presStyleCnt="0"/>
      <dgm:spPr/>
    </dgm:pt>
    <dgm:pt modelId="{4E714713-AF3B-4CC3-870D-8FC9057EF813}" type="pres">
      <dgm:prSet presAssocID="{3F21E8E3-66D6-4F86-91B5-6BFA45240E92}" presName="Name37" presStyleLbl="parChTrans1D3" presStyleIdx="1" presStyleCnt="3"/>
      <dgm:spPr/>
    </dgm:pt>
    <dgm:pt modelId="{9C58D51C-D9DA-40E7-BAF3-BBE9CA35779F}" type="pres">
      <dgm:prSet presAssocID="{482623D1-9A9E-4259-972E-0F697101D7B1}" presName="hierRoot2" presStyleCnt="0">
        <dgm:presLayoutVars>
          <dgm:hierBranch val="init"/>
        </dgm:presLayoutVars>
      </dgm:prSet>
      <dgm:spPr/>
    </dgm:pt>
    <dgm:pt modelId="{3B6127D1-5443-43C5-AA7E-F33972252E11}" type="pres">
      <dgm:prSet presAssocID="{482623D1-9A9E-4259-972E-0F697101D7B1}" presName="rootComposite" presStyleCnt="0"/>
      <dgm:spPr/>
    </dgm:pt>
    <dgm:pt modelId="{52B9F14E-81D0-4487-A4E5-26C2638A18EC}" type="pres">
      <dgm:prSet presAssocID="{482623D1-9A9E-4259-972E-0F697101D7B1}" presName="rootText" presStyleLbl="node3" presStyleIdx="1" presStyleCnt="3" custLinFactNeighborX="-64796">
        <dgm:presLayoutVars>
          <dgm:chPref val="3"/>
        </dgm:presLayoutVars>
      </dgm:prSet>
      <dgm:spPr/>
    </dgm:pt>
    <dgm:pt modelId="{8C7A3FE9-AC43-46EB-93FD-D40E164F9BE4}" type="pres">
      <dgm:prSet presAssocID="{482623D1-9A9E-4259-972E-0F697101D7B1}" presName="rootConnector" presStyleLbl="node3" presStyleIdx="1" presStyleCnt="3"/>
      <dgm:spPr/>
    </dgm:pt>
    <dgm:pt modelId="{CA6468EC-E431-41B0-BAE0-4F29B03DC51E}" type="pres">
      <dgm:prSet presAssocID="{482623D1-9A9E-4259-972E-0F697101D7B1}" presName="hierChild4" presStyleCnt="0"/>
      <dgm:spPr/>
    </dgm:pt>
    <dgm:pt modelId="{1D8B50D8-E9D7-49B6-8CB2-DB9321D0A9D4}" type="pres">
      <dgm:prSet presAssocID="{482623D1-9A9E-4259-972E-0F697101D7B1}" presName="hierChild5" presStyleCnt="0"/>
      <dgm:spPr/>
    </dgm:pt>
    <dgm:pt modelId="{9C5BA433-CEAE-4CC0-A928-58905813C47B}" type="pres">
      <dgm:prSet presAssocID="{66C1073D-CB80-4AA5-87F4-04FABFA65030}" presName="hierChild5" presStyleCnt="0"/>
      <dgm:spPr/>
    </dgm:pt>
    <dgm:pt modelId="{22A70867-3EBE-4010-B45E-859D61B9D92D}" type="pres">
      <dgm:prSet presAssocID="{5D59B599-1562-4211-A000-F53BF0C41E72}" presName="Name37" presStyleLbl="parChTrans1D2" presStyleIdx="1" presStyleCnt="3"/>
      <dgm:spPr/>
    </dgm:pt>
    <dgm:pt modelId="{601F26B0-D24F-4470-AB0D-9C58F0BC92B3}" type="pres">
      <dgm:prSet presAssocID="{417A6662-FB7B-482F-8A9F-42D423A1A4AF}" presName="hierRoot2" presStyleCnt="0">
        <dgm:presLayoutVars>
          <dgm:hierBranch val="init"/>
        </dgm:presLayoutVars>
      </dgm:prSet>
      <dgm:spPr/>
    </dgm:pt>
    <dgm:pt modelId="{31F39E77-5A24-4D76-AA73-B5344165E134}" type="pres">
      <dgm:prSet presAssocID="{417A6662-FB7B-482F-8A9F-42D423A1A4AF}" presName="rootComposite" presStyleCnt="0"/>
      <dgm:spPr/>
    </dgm:pt>
    <dgm:pt modelId="{6C47924D-F313-44CA-9CEF-DA290CDBE0EE}" type="pres">
      <dgm:prSet presAssocID="{417A6662-FB7B-482F-8A9F-42D423A1A4AF}" presName="rootText" presStyleLbl="node2" presStyleIdx="1" presStyleCnt="2">
        <dgm:presLayoutVars>
          <dgm:chPref val="3"/>
        </dgm:presLayoutVars>
      </dgm:prSet>
      <dgm:spPr/>
    </dgm:pt>
    <dgm:pt modelId="{1D79839A-F6A7-492E-83FD-C4E3BB6299A1}" type="pres">
      <dgm:prSet presAssocID="{417A6662-FB7B-482F-8A9F-42D423A1A4AF}" presName="rootConnector" presStyleLbl="node2" presStyleIdx="1" presStyleCnt="2"/>
      <dgm:spPr/>
    </dgm:pt>
    <dgm:pt modelId="{F338193C-130E-4206-9A31-567311E99347}" type="pres">
      <dgm:prSet presAssocID="{417A6662-FB7B-482F-8A9F-42D423A1A4AF}" presName="hierChild4" presStyleCnt="0"/>
      <dgm:spPr/>
    </dgm:pt>
    <dgm:pt modelId="{0458D259-C915-45AE-9E08-1B636A5D8435}" type="pres">
      <dgm:prSet presAssocID="{0F5DD67C-DF33-478A-BA1E-1C6C31E7B881}" presName="Name37" presStyleLbl="parChTrans1D3" presStyleIdx="2" presStyleCnt="3"/>
      <dgm:spPr/>
    </dgm:pt>
    <dgm:pt modelId="{66B94201-21AE-4F13-AD8F-0E4AD9308AF4}" type="pres">
      <dgm:prSet presAssocID="{D3F70029-E4C4-4D05-B348-85FD153F8770}" presName="hierRoot2" presStyleCnt="0">
        <dgm:presLayoutVars>
          <dgm:hierBranch val="init"/>
        </dgm:presLayoutVars>
      </dgm:prSet>
      <dgm:spPr/>
    </dgm:pt>
    <dgm:pt modelId="{B8F58D16-4F7E-421A-B1A1-AED56C58C023}" type="pres">
      <dgm:prSet presAssocID="{D3F70029-E4C4-4D05-B348-85FD153F8770}" presName="rootComposite" presStyleCnt="0"/>
      <dgm:spPr/>
    </dgm:pt>
    <dgm:pt modelId="{0E9839F6-E1A2-4DA7-82E1-0EADD4F5F489}" type="pres">
      <dgm:prSet presAssocID="{D3F70029-E4C4-4D05-B348-85FD153F8770}" presName="rootText" presStyleLbl="node3" presStyleIdx="2" presStyleCnt="3">
        <dgm:presLayoutVars>
          <dgm:chPref val="3"/>
        </dgm:presLayoutVars>
      </dgm:prSet>
      <dgm:spPr/>
    </dgm:pt>
    <dgm:pt modelId="{0A6C3BA6-23D7-4753-9F18-F3D97E6D046D}" type="pres">
      <dgm:prSet presAssocID="{D3F70029-E4C4-4D05-B348-85FD153F8770}" presName="rootConnector" presStyleLbl="node3" presStyleIdx="2" presStyleCnt="3"/>
      <dgm:spPr/>
    </dgm:pt>
    <dgm:pt modelId="{6C06B720-232D-4A32-8A62-0A059785F508}" type="pres">
      <dgm:prSet presAssocID="{D3F70029-E4C4-4D05-B348-85FD153F8770}" presName="hierChild4" presStyleCnt="0"/>
      <dgm:spPr/>
    </dgm:pt>
    <dgm:pt modelId="{50C99537-125F-4C22-B5C1-01ABB68DA4CA}" type="pres">
      <dgm:prSet presAssocID="{D3F70029-E4C4-4D05-B348-85FD153F8770}" presName="hierChild5" presStyleCnt="0"/>
      <dgm:spPr/>
    </dgm:pt>
    <dgm:pt modelId="{24C7BF6C-6C7F-4009-BBC1-D387F0F87B0D}" type="pres">
      <dgm:prSet presAssocID="{417A6662-FB7B-482F-8A9F-42D423A1A4AF}" presName="hierChild5" presStyleCnt="0"/>
      <dgm:spPr/>
    </dgm:pt>
    <dgm:pt modelId="{9046B40B-A067-4C42-A34A-444B453C804A}" type="pres">
      <dgm:prSet presAssocID="{1ED67355-E52C-4C17-BF97-862CF94CD59C}" presName="hierChild3" presStyleCnt="0"/>
      <dgm:spPr/>
    </dgm:pt>
    <dgm:pt modelId="{2E648F98-68E5-4A37-9499-5F94642A24AB}" type="pres">
      <dgm:prSet presAssocID="{A2692576-E8AA-41BC-8754-B468057262F2}" presName="Name111" presStyleLbl="parChTrans1D2" presStyleIdx="2" presStyleCnt="3"/>
      <dgm:spPr/>
    </dgm:pt>
    <dgm:pt modelId="{701395B7-258D-4A59-8D6F-0B870C92B299}" type="pres">
      <dgm:prSet presAssocID="{0F52ECEA-B9A5-4507-8EB0-C4AB14194520}" presName="hierRoot3" presStyleCnt="0">
        <dgm:presLayoutVars>
          <dgm:hierBranch val="init"/>
        </dgm:presLayoutVars>
      </dgm:prSet>
      <dgm:spPr/>
    </dgm:pt>
    <dgm:pt modelId="{C332E7FA-7486-4672-9D8B-FB54B590922A}" type="pres">
      <dgm:prSet presAssocID="{0F52ECEA-B9A5-4507-8EB0-C4AB14194520}" presName="rootComposite3" presStyleCnt="0"/>
      <dgm:spPr/>
    </dgm:pt>
    <dgm:pt modelId="{E09EEDAD-8A94-4F33-A619-D38B5EC637B4}" type="pres">
      <dgm:prSet presAssocID="{0F52ECEA-B9A5-4507-8EB0-C4AB14194520}" presName="rootText3" presStyleLbl="asst1" presStyleIdx="0" presStyleCnt="1">
        <dgm:presLayoutVars>
          <dgm:chPref val="3"/>
        </dgm:presLayoutVars>
      </dgm:prSet>
      <dgm:spPr/>
    </dgm:pt>
    <dgm:pt modelId="{CC243834-D04F-43F1-B84A-76076117CF8C}" type="pres">
      <dgm:prSet presAssocID="{0F52ECEA-B9A5-4507-8EB0-C4AB14194520}" presName="rootConnector3" presStyleLbl="asst1" presStyleIdx="0" presStyleCnt="1"/>
      <dgm:spPr/>
    </dgm:pt>
    <dgm:pt modelId="{D7571686-742D-4A65-9660-8400C1F5A9BC}" type="pres">
      <dgm:prSet presAssocID="{0F52ECEA-B9A5-4507-8EB0-C4AB14194520}" presName="hierChild6" presStyleCnt="0"/>
      <dgm:spPr/>
    </dgm:pt>
    <dgm:pt modelId="{5F3006C8-220C-4324-BD68-26C4AE2CCFCD}" type="pres">
      <dgm:prSet presAssocID="{0F52ECEA-B9A5-4507-8EB0-C4AB14194520}" presName="hierChild7" presStyleCnt="0"/>
      <dgm:spPr/>
    </dgm:pt>
  </dgm:ptLst>
  <dgm:cxnLst>
    <dgm:cxn modelId="{758BF700-4F22-4211-996D-9CB9EB6A5658}" type="presOf" srcId="{417A6662-FB7B-482F-8A9F-42D423A1A4AF}" destId="{1D79839A-F6A7-492E-83FD-C4E3BB6299A1}" srcOrd="1" destOrd="0" presId="urn:microsoft.com/office/officeart/2005/8/layout/orgChart1"/>
    <dgm:cxn modelId="{632F620C-04B0-4AD0-9493-6DF827EC8AEF}" type="presOf" srcId="{1ED67355-E52C-4C17-BF97-862CF94CD59C}" destId="{9D539D1D-D2CF-4C65-A6B8-2257BD8B451C}" srcOrd="1" destOrd="0" presId="urn:microsoft.com/office/officeart/2005/8/layout/orgChart1"/>
    <dgm:cxn modelId="{8194FA0F-AD1E-444D-9035-CA2390A1C184}" type="presOf" srcId="{D3F70029-E4C4-4D05-B348-85FD153F8770}" destId="{0A6C3BA6-23D7-4753-9F18-F3D97E6D046D}" srcOrd="1" destOrd="0" presId="urn:microsoft.com/office/officeart/2005/8/layout/orgChart1"/>
    <dgm:cxn modelId="{1474D616-B540-45F7-B84F-30310CFD3CB7}" srcId="{E64955F3-D519-4F48-86CA-6855E9CE7A95}" destId="{1ED67355-E52C-4C17-BF97-862CF94CD59C}" srcOrd="0" destOrd="0" parTransId="{2C6E6934-B0F2-4CDC-BA80-53010DBC3405}" sibTransId="{6066CD30-6AFC-4FED-9A6D-85CFA4358F26}"/>
    <dgm:cxn modelId="{CFFAC024-D4FA-465E-9F36-61E07716D9BE}" srcId="{1ED67355-E52C-4C17-BF97-862CF94CD59C}" destId="{66C1073D-CB80-4AA5-87F4-04FABFA65030}" srcOrd="1" destOrd="0" parTransId="{CB92F70B-3D5C-4BD8-AD9D-5D3F1D46E289}" sibTransId="{A0388218-7AD4-4D3D-8090-356D693E75E4}"/>
    <dgm:cxn modelId="{46BF8028-F4CA-4934-A04C-86A2C00ED1DD}" srcId="{66C1073D-CB80-4AA5-87F4-04FABFA65030}" destId="{DBCFC5CB-805C-4CFF-B127-D9D38B7CFF9E}" srcOrd="0" destOrd="0" parTransId="{24713FF9-8D76-4530-972E-7A35662F5A1D}" sibTransId="{F74D67EC-C860-4E57-9D01-5A9A4AD8B038}"/>
    <dgm:cxn modelId="{5912125D-F538-4CE0-8DFF-5D04CCAA9BCD}" type="presOf" srcId="{0F52ECEA-B9A5-4507-8EB0-C4AB14194520}" destId="{E09EEDAD-8A94-4F33-A619-D38B5EC637B4}" srcOrd="0" destOrd="0" presId="urn:microsoft.com/office/officeart/2005/8/layout/orgChart1"/>
    <dgm:cxn modelId="{77E70147-0201-45F0-9789-C8AB87458ADD}" type="presOf" srcId="{E64955F3-D519-4F48-86CA-6855E9CE7A95}" destId="{DB91348C-53C7-461A-A250-6E38483D2990}" srcOrd="0" destOrd="0" presId="urn:microsoft.com/office/officeart/2005/8/layout/orgChart1"/>
    <dgm:cxn modelId="{3CED7C67-1AEC-427D-8D75-169188D0C56B}" type="presOf" srcId="{5D59B599-1562-4211-A000-F53BF0C41E72}" destId="{22A70867-3EBE-4010-B45E-859D61B9D92D}" srcOrd="0" destOrd="0" presId="urn:microsoft.com/office/officeart/2005/8/layout/orgChart1"/>
    <dgm:cxn modelId="{BE49E54E-F7BB-4480-82A7-3B9902A6395E}" type="presOf" srcId="{0F52ECEA-B9A5-4507-8EB0-C4AB14194520}" destId="{CC243834-D04F-43F1-B84A-76076117CF8C}" srcOrd="1" destOrd="0" presId="urn:microsoft.com/office/officeart/2005/8/layout/orgChart1"/>
    <dgm:cxn modelId="{4B0D8C53-B169-4A21-9514-A85B6072F0CE}" type="presOf" srcId="{482623D1-9A9E-4259-972E-0F697101D7B1}" destId="{8C7A3FE9-AC43-46EB-93FD-D40E164F9BE4}" srcOrd="1" destOrd="0" presId="urn:microsoft.com/office/officeart/2005/8/layout/orgChart1"/>
    <dgm:cxn modelId="{85C4B353-FE94-4462-AC20-9656D86AB10A}" type="presOf" srcId="{3F21E8E3-66D6-4F86-91B5-6BFA45240E92}" destId="{4E714713-AF3B-4CC3-870D-8FC9057EF813}" srcOrd="0" destOrd="0" presId="urn:microsoft.com/office/officeart/2005/8/layout/orgChart1"/>
    <dgm:cxn modelId="{430ADF55-D011-41A4-8859-9980B89EDD8A}" type="presOf" srcId="{66C1073D-CB80-4AA5-87F4-04FABFA65030}" destId="{207B616C-9EDD-492D-9494-37685FE301CF}" srcOrd="0" destOrd="0" presId="urn:microsoft.com/office/officeart/2005/8/layout/orgChart1"/>
    <dgm:cxn modelId="{E458C779-931A-4704-912B-B524B6E48FCB}" type="presOf" srcId="{482623D1-9A9E-4259-972E-0F697101D7B1}" destId="{52B9F14E-81D0-4487-A4E5-26C2638A18EC}" srcOrd="0" destOrd="0" presId="urn:microsoft.com/office/officeart/2005/8/layout/orgChart1"/>
    <dgm:cxn modelId="{A8FB6C82-0570-4D60-A743-C63079952588}" type="presOf" srcId="{417A6662-FB7B-482F-8A9F-42D423A1A4AF}" destId="{6C47924D-F313-44CA-9CEF-DA290CDBE0EE}" srcOrd="0" destOrd="0" presId="urn:microsoft.com/office/officeart/2005/8/layout/orgChart1"/>
    <dgm:cxn modelId="{D59F3884-EAB4-4016-A9CB-DBA8A098FA11}" type="presOf" srcId="{D3F70029-E4C4-4D05-B348-85FD153F8770}" destId="{0E9839F6-E1A2-4DA7-82E1-0EADD4F5F489}" srcOrd="0" destOrd="0" presId="urn:microsoft.com/office/officeart/2005/8/layout/orgChart1"/>
    <dgm:cxn modelId="{719F8586-9FC0-4506-B5FA-10B2FD4346C4}" type="presOf" srcId="{CB92F70B-3D5C-4BD8-AD9D-5D3F1D46E289}" destId="{929530AC-CE6C-44B1-BF45-B3AD2E527D4E}" srcOrd="0" destOrd="0" presId="urn:microsoft.com/office/officeart/2005/8/layout/orgChart1"/>
    <dgm:cxn modelId="{A9133699-7850-48E9-8FAE-EA15CDE632E0}" type="presOf" srcId="{DBCFC5CB-805C-4CFF-B127-D9D38B7CFF9E}" destId="{6AD9373B-253B-4FD0-9518-F67DB53BC9A2}" srcOrd="1" destOrd="0" presId="urn:microsoft.com/office/officeart/2005/8/layout/orgChart1"/>
    <dgm:cxn modelId="{35AAEFA2-9F6A-48D8-8901-ECE965880DB9}" type="presOf" srcId="{24713FF9-8D76-4530-972E-7A35662F5A1D}" destId="{2F62B7E5-A53F-49B1-8A13-104208AD5C2C}" srcOrd="0" destOrd="0" presId="urn:microsoft.com/office/officeart/2005/8/layout/orgChart1"/>
    <dgm:cxn modelId="{8DE54FAF-E009-4B4E-BC62-DC006E2BF48D}" srcId="{66C1073D-CB80-4AA5-87F4-04FABFA65030}" destId="{482623D1-9A9E-4259-972E-0F697101D7B1}" srcOrd="1" destOrd="0" parTransId="{3F21E8E3-66D6-4F86-91B5-6BFA45240E92}" sibTransId="{E1D019D9-2D9F-4982-89D6-D1A67FB5EF37}"/>
    <dgm:cxn modelId="{86BD2EB5-A970-42A3-AB6E-5E5DB53C3EB5}" type="presOf" srcId="{66C1073D-CB80-4AA5-87F4-04FABFA65030}" destId="{978FC9EF-8D8C-45CD-A490-8C13A3818D46}" srcOrd="1" destOrd="0" presId="urn:microsoft.com/office/officeart/2005/8/layout/orgChart1"/>
    <dgm:cxn modelId="{2990C6BB-08C5-4485-B9E4-1D45B428F993}" srcId="{1ED67355-E52C-4C17-BF97-862CF94CD59C}" destId="{0F52ECEA-B9A5-4507-8EB0-C4AB14194520}" srcOrd="0" destOrd="0" parTransId="{A2692576-E8AA-41BC-8754-B468057262F2}" sibTransId="{66967242-CB28-48E9-B524-CC3F7B915EFB}"/>
    <dgm:cxn modelId="{67AF8CCA-3863-407E-98C7-1751CC462213}" type="presOf" srcId="{0F5DD67C-DF33-478A-BA1E-1C6C31E7B881}" destId="{0458D259-C915-45AE-9E08-1B636A5D8435}" srcOrd="0" destOrd="0" presId="urn:microsoft.com/office/officeart/2005/8/layout/orgChart1"/>
    <dgm:cxn modelId="{DD1C70D1-98CC-494E-994E-50BB2941F493}" srcId="{1ED67355-E52C-4C17-BF97-862CF94CD59C}" destId="{417A6662-FB7B-482F-8A9F-42D423A1A4AF}" srcOrd="2" destOrd="0" parTransId="{5D59B599-1562-4211-A000-F53BF0C41E72}" sibTransId="{6B92B252-4A45-4E88-863D-F8D242C8B4B5}"/>
    <dgm:cxn modelId="{8EA798E3-B9DE-441F-A580-83EC1A97391B}" type="presOf" srcId="{1ED67355-E52C-4C17-BF97-862CF94CD59C}" destId="{371AD184-CC86-43EF-A32D-F3FA0982E2FD}" srcOrd="0" destOrd="0" presId="urn:microsoft.com/office/officeart/2005/8/layout/orgChart1"/>
    <dgm:cxn modelId="{F90B65EB-7E2C-4B5F-9DD3-9D822AD0427F}" type="presOf" srcId="{A2692576-E8AA-41BC-8754-B468057262F2}" destId="{2E648F98-68E5-4A37-9499-5F94642A24AB}" srcOrd="0" destOrd="0" presId="urn:microsoft.com/office/officeart/2005/8/layout/orgChart1"/>
    <dgm:cxn modelId="{E44913ED-8EED-4128-B013-0C71BE88F190}" type="presOf" srcId="{DBCFC5CB-805C-4CFF-B127-D9D38B7CFF9E}" destId="{CCDD9756-E893-4FB4-B284-68495EE17296}" srcOrd="0" destOrd="0" presId="urn:microsoft.com/office/officeart/2005/8/layout/orgChart1"/>
    <dgm:cxn modelId="{ABE0E2F0-9553-4410-A599-0BCBA5D685B1}" srcId="{417A6662-FB7B-482F-8A9F-42D423A1A4AF}" destId="{D3F70029-E4C4-4D05-B348-85FD153F8770}" srcOrd="0" destOrd="0" parTransId="{0F5DD67C-DF33-478A-BA1E-1C6C31E7B881}" sibTransId="{807CD250-1FC8-49AD-9F0E-4D4D5626DD54}"/>
    <dgm:cxn modelId="{E6D6FDE9-2C31-40AB-BDDF-DFBFC40E59A3}" type="presParOf" srcId="{DB91348C-53C7-461A-A250-6E38483D2990}" destId="{7C27D3C9-1D4C-440C-9F09-0ABAC83118D6}" srcOrd="0" destOrd="0" presId="urn:microsoft.com/office/officeart/2005/8/layout/orgChart1"/>
    <dgm:cxn modelId="{79163C93-9BC7-4E96-92D0-B1508E9DE998}" type="presParOf" srcId="{7C27D3C9-1D4C-440C-9F09-0ABAC83118D6}" destId="{2C78E3BE-3C8D-4BDD-BD1E-AF57CDE4BBB1}" srcOrd="0" destOrd="0" presId="urn:microsoft.com/office/officeart/2005/8/layout/orgChart1"/>
    <dgm:cxn modelId="{89D3C377-36EC-4CF1-BD83-25A7B0828FDF}" type="presParOf" srcId="{2C78E3BE-3C8D-4BDD-BD1E-AF57CDE4BBB1}" destId="{371AD184-CC86-43EF-A32D-F3FA0982E2FD}" srcOrd="0" destOrd="0" presId="urn:microsoft.com/office/officeart/2005/8/layout/orgChart1"/>
    <dgm:cxn modelId="{F48D8676-9DE4-4DEF-BD40-577E00D50409}" type="presParOf" srcId="{2C78E3BE-3C8D-4BDD-BD1E-AF57CDE4BBB1}" destId="{9D539D1D-D2CF-4C65-A6B8-2257BD8B451C}" srcOrd="1" destOrd="0" presId="urn:microsoft.com/office/officeart/2005/8/layout/orgChart1"/>
    <dgm:cxn modelId="{374C9390-9A25-456F-9FF4-9ED92591C3DE}" type="presParOf" srcId="{7C27D3C9-1D4C-440C-9F09-0ABAC83118D6}" destId="{34BE1715-48F5-4642-862E-1C78E15359B5}" srcOrd="1" destOrd="0" presId="urn:microsoft.com/office/officeart/2005/8/layout/orgChart1"/>
    <dgm:cxn modelId="{1A477176-E099-41AC-A496-3DA894E7E5FD}" type="presParOf" srcId="{34BE1715-48F5-4642-862E-1C78E15359B5}" destId="{929530AC-CE6C-44B1-BF45-B3AD2E527D4E}" srcOrd="0" destOrd="0" presId="urn:microsoft.com/office/officeart/2005/8/layout/orgChart1"/>
    <dgm:cxn modelId="{CDF97768-2C95-4548-9E6B-232D6705D882}" type="presParOf" srcId="{34BE1715-48F5-4642-862E-1C78E15359B5}" destId="{FA43DFB7-ADEB-495F-8389-AB3C7EC71814}" srcOrd="1" destOrd="0" presId="urn:microsoft.com/office/officeart/2005/8/layout/orgChart1"/>
    <dgm:cxn modelId="{3D3EBFD7-182E-4C18-8FE8-FE9971B9D82B}" type="presParOf" srcId="{FA43DFB7-ADEB-495F-8389-AB3C7EC71814}" destId="{2AC02453-5DC3-41A8-880E-7A69CD8077EB}" srcOrd="0" destOrd="0" presId="urn:microsoft.com/office/officeart/2005/8/layout/orgChart1"/>
    <dgm:cxn modelId="{E37BEB1C-3991-44A4-B3EB-400C62D76438}" type="presParOf" srcId="{2AC02453-5DC3-41A8-880E-7A69CD8077EB}" destId="{207B616C-9EDD-492D-9494-37685FE301CF}" srcOrd="0" destOrd="0" presId="urn:microsoft.com/office/officeart/2005/8/layout/orgChart1"/>
    <dgm:cxn modelId="{612B2B39-BD87-4C52-BC29-22AB32FEC737}" type="presParOf" srcId="{2AC02453-5DC3-41A8-880E-7A69CD8077EB}" destId="{978FC9EF-8D8C-45CD-A490-8C13A3818D46}" srcOrd="1" destOrd="0" presId="urn:microsoft.com/office/officeart/2005/8/layout/orgChart1"/>
    <dgm:cxn modelId="{A1E8544A-5D41-4279-8190-BDB13D64DDBB}" type="presParOf" srcId="{FA43DFB7-ADEB-495F-8389-AB3C7EC71814}" destId="{4E4C2D89-1006-4BF0-B8C9-48D0F9F01F98}" srcOrd="1" destOrd="0" presId="urn:microsoft.com/office/officeart/2005/8/layout/orgChart1"/>
    <dgm:cxn modelId="{7F48AC1C-5AE5-47FE-9AEE-FFD8169AC397}" type="presParOf" srcId="{4E4C2D89-1006-4BF0-B8C9-48D0F9F01F98}" destId="{2F62B7E5-A53F-49B1-8A13-104208AD5C2C}" srcOrd="0" destOrd="0" presId="urn:microsoft.com/office/officeart/2005/8/layout/orgChart1"/>
    <dgm:cxn modelId="{8DBA79CD-597C-41BC-97B8-9F1637A9425C}" type="presParOf" srcId="{4E4C2D89-1006-4BF0-B8C9-48D0F9F01F98}" destId="{0474EEF1-2170-4951-BD23-6C97EB905439}" srcOrd="1" destOrd="0" presId="urn:microsoft.com/office/officeart/2005/8/layout/orgChart1"/>
    <dgm:cxn modelId="{012C3A30-D62E-4F7A-ACFF-EE38708EC72F}" type="presParOf" srcId="{0474EEF1-2170-4951-BD23-6C97EB905439}" destId="{5C607A3F-F5A2-4605-9844-222036432377}" srcOrd="0" destOrd="0" presId="urn:microsoft.com/office/officeart/2005/8/layout/orgChart1"/>
    <dgm:cxn modelId="{6171CC91-7C99-411A-BF1C-311D1AB734B8}" type="presParOf" srcId="{5C607A3F-F5A2-4605-9844-222036432377}" destId="{CCDD9756-E893-4FB4-B284-68495EE17296}" srcOrd="0" destOrd="0" presId="urn:microsoft.com/office/officeart/2005/8/layout/orgChart1"/>
    <dgm:cxn modelId="{3D80F0A8-BBC6-4F4B-9A7A-983AE4CB86F0}" type="presParOf" srcId="{5C607A3F-F5A2-4605-9844-222036432377}" destId="{6AD9373B-253B-4FD0-9518-F67DB53BC9A2}" srcOrd="1" destOrd="0" presId="urn:microsoft.com/office/officeart/2005/8/layout/orgChart1"/>
    <dgm:cxn modelId="{1EF115CF-3AAF-4781-B449-8AD9402E9D2D}" type="presParOf" srcId="{0474EEF1-2170-4951-BD23-6C97EB905439}" destId="{2E13DB7D-21CA-4379-AD11-D340B930C355}" srcOrd="1" destOrd="0" presId="urn:microsoft.com/office/officeart/2005/8/layout/orgChart1"/>
    <dgm:cxn modelId="{4D173CB7-81C8-4E14-80A7-EE91D3B0701B}" type="presParOf" srcId="{0474EEF1-2170-4951-BD23-6C97EB905439}" destId="{EE94DB74-1A70-4BD2-B5D9-35E80D6234FB}" srcOrd="2" destOrd="0" presId="urn:microsoft.com/office/officeart/2005/8/layout/orgChart1"/>
    <dgm:cxn modelId="{0A5FA845-5466-4712-9825-AC9C18B64C16}" type="presParOf" srcId="{4E4C2D89-1006-4BF0-B8C9-48D0F9F01F98}" destId="{4E714713-AF3B-4CC3-870D-8FC9057EF813}" srcOrd="2" destOrd="0" presId="urn:microsoft.com/office/officeart/2005/8/layout/orgChart1"/>
    <dgm:cxn modelId="{EC43D694-DCE4-4377-BCC6-6CEF8002242D}" type="presParOf" srcId="{4E4C2D89-1006-4BF0-B8C9-48D0F9F01F98}" destId="{9C58D51C-D9DA-40E7-BAF3-BBE9CA35779F}" srcOrd="3" destOrd="0" presId="urn:microsoft.com/office/officeart/2005/8/layout/orgChart1"/>
    <dgm:cxn modelId="{39899D73-4BCF-48B4-BFF8-EFBD8D381848}" type="presParOf" srcId="{9C58D51C-D9DA-40E7-BAF3-BBE9CA35779F}" destId="{3B6127D1-5443-43C5-AA7E-F33972252E11}" srcOrd="0" destOrd="0" presId="urn:microsoft.com/office/officeart/2005/8/layout/orgChart1"/>
    <dgm:cxn modelId="{94B76A8A-8A94-40F5-A149-AF6AD8A0ECCE}" type="presParOf" srcId="{3B6127D1-5443-43C5-AA7E-F33972252E11}" destId="{52B9F14E-81D0-4487-A4E5-26C2638A18EC}" srcOrd="0" destOrd="0" presId="urn:microsoft.com/office/officeart/2005/8/layout/orgChart1"/>
    <dgm:cxn modelId="{B6D74FB6-48C2-468D-87A3-AD006DD2B0D9}" type="presParOf" srcId="{3B6127D1-5443-43C5-AA7E-F33972252E11}" destId="{8C7A3FE9-AC43-46EB-93FD-D40E164F9BE4}" srcOrd="1" destOrd="0" presId="urn:microsoft.com/office/officeart/2005/8/layout/orgChart1"/>
    <dgm:cxn modelId="{ABAF5D65-FE5A-4B17-B984-EB26A431B6FD}" type="presParOf" srcId="{9C58D51C-D9DA-40E7-BAF3-BBE9CA35779F}" destId="{CA6468EC-E431-41B0-BAE0-4F29B03DC51E}" srcOrd="1" destOrd="0" presId="urn:microsoft.com/office/officeart/2005/8/layout/orgChart1"/>
    <dgm:cxn modelId="{37DDB597-36A0-41AA-8D67-17795282B139}" type="presParOf" srcId="{9C58D51C-D9DA-40E7-BAF3-BBE9CA35779F}" destId="{1D8B50D8-E9D7-49B6-8CB2-DB9321D0A9D4}" srcOrd="2" destOrd="0" presId="urn:microsoft.com/office/officeart/2005/8/layout/orgChart1"/>
    <dgm:cxn modelId="{47B2404D-6CB4-4349-9512-21CAE00D6DA7}" type="presParOf" srcId="{FA43DFB7-ADEB-495F-8389-AB3C7EC71814}" destId="{9C5BA433-CEAE-4CC0-A928-58905813C47B}" srcOrd="2" destOrd="0" presId="urn:microsoft.com/office/officeart/2005/8/layout/orgChart1"/>
    <dgm:cxn modelId="{40B50319-B555-4E75-B258-BBF212CD7891}" type="presParOf" srcId="{34BE1715-48F5-4642-862E-1C78E15359B5}" destId="{22A70867-3EBE-4010-B45E-859D61B9D92D}" srcOrd="2" destOrd="0" presId="urn:microsoft.com/office/officeart/2005/8/layout/orgChart1"/>
    <dgm:cxn modelId="{3C16DB8E-A968-4237-8182-16F5F20F770D}" type="presParOf" srcId="{34BE1715-48F5-4642-862E-1C78E15359B5}" destId="{601F26B0-D24F-4470-AB0D-9C58F0BC92B3}" srcOrd="3" destOrd="0" presId="urn:microsoft.com/office/officeart/2005/8/layout/orgChart1"/>
    <dgm:cxn modelId="{3F62041D-5B8C-44E6-A8AF-697F38F1325E}" type="presParOf" srcId="{601F26B0-D24F-4470-AB0D-9C58F0BC92B3}" destId="{31F39E77-5A24-4D76-AA73-B5344165E134}" srcOrd="0" destOrd="0" presId="urn:microsoft.com/office/officeart/2005/8/layout/orgChart1"/>
    <dgm:cxn modelId="{DAB3C4BD-FE7C-4D76-A556-B8CA06506C5C}" type="presParOf" srcId="{31F39E77-5A24-4D76-AA73-B5344165E134}" destId="{6C47924D-F313-44CA-9CEF-DA290CDBE0EE}" srcOrd="0" destOrd="0" presId="urn:microsoft.com/office/officeart/2005/8/layout/orgChart1"/>
    <dgm:cxn modelId="{C50773F7-9DD6-4DEF-ABB1-A9F3E0F5E60D}" type="presParOf" srcId="{31F39E77-5A24-4D76-AA73-B5344165E134}" destId="{1D79839A-F6A7-492E-83FD-C4E3BB6299A1}" srcOrd="1" destOrd="0" presId="urn:microsoft.com/office/officeart/2005/8/layout/orgChart1"/>
    <dgm:cxn modelId="{00AC4AA5-2F05-4270-9E7E-EA9DBC1C09F3}" type="presParOf" srcId="{601F26B0-D24F-4470-AB0D-9C58F0BC92B3}" destId="{F338193C-130E-4206-9A31-567311E99347}" srcOrd="1" destOrd="0" presId="urn:microsoft.com/office/officeart/2005/8/layout/orgChart1"/>
    <dgm:cxn modelId="{FA676E28-2A65-4E05-AF54-B1D6B3B5A7CE}" type="presParOf" srcId="{F338193C-130E-4206-9A31-567311E99347}" destId="{0458D259-C915-45AE-9E08-1B636A5D8435}" srcOrd="0" destOrd="0" presId="urn:microsoft.com/office/officeart/2005/8/layout/orgChart1"/>
    <dgm:cxn modelId="{92B47210-7B24-4E10-A626-9DB2B11E5F86}" type="presParOf" srcId="{F338193C-130E-4206-9A31-567311E99347}" destId="{66B94201-21AE-4F13-AD8F-0E4AD9308AF4}" srcOrd="1" destOrd="0" presId="urn:microsoft.com/office/officeart/2005/8/layout/orgChart1"/>
    <dgm:cxn modelId="{7E2AAF08-F436-4EB2-835E-D2F322C2A54C}" type="presParOf" srcId="{66B94201-21AE-4F13-AD8F-0E4AD9308AF4}" destId="{B8F58D16-4F7E-421A-B1A1-AED56C58C023}" srcOrd="0" destOrd="0" presId="urn:microsoft.com/office/officeart/2005/8/layout/orgChart1"/>
    <dgm:cxn modelId="{411980FC-6A18-4DF7-94EA-11044257F661}" type="presParOf" srcId="{B8F58D16-4F7E-421A-B1A1-AED56C58C023}" destId="{0E9839F6-E1A2-4DA7-82E1-0EADD4F5F489}" srcOrd="0" destOrd="0" presId="urn:microsoft.com/office/officeart/2005/8/layout/orgChart1"/>
    <dgm:cxn modelId="{BFBF4717-B826-4DDD-AB74-364571CBD0A0}" type="presParOf" srcId="{B8F58D16-4F7E-421A-B1A1-AED56C58C023}" destId="{0A6C3BA6-23D7-4753-9F18-F3D97E6D046D}" srcOrd="1" destOrd="0" presId="urn:microsoft.com/office/officeart/2005/8/layout/orgChart1"/>
    <dgm:cxn modelId="{A2E97537-9AED-4B2A-B63C-3548E813F691}" type="presParOf" srcId="{66B94201-21AE-4F13-AD8F-0E4AD9308AF4}" destId="{6C06B720-232D-4A32-8A62-0A059785F508}" srcOrd="1" destOrd="0" presId="urn:microsoft.com/office/officeart/2005/8/layout/orgChart1"/>
    <dgm:cxn modelId="{044127EB-DFE5-4149-8327-6028AF3AD1E8}" type="presParOf" srcId="{66B94201-21AE-4F13-AD8F-0E4AD9308AF4}" destId="{50C99537-125F-4C22-B5C1-01ABB68DA4CA}" srcOrd="2" destOrd="0" presId="urn:microsoft.com/office/officeart/2005/8/layout/orgChart1"/>
    <dgm:cxn modelId="{9ECBC5A1-BE7F-4EAA-9BE6-E11AD600DF52}" type="presParOf" srcId="{601F26B0-D24F-4470-AB0D-9C58F0BC92B3}" destId="{24C7BF6C-6C7F-4009-BBC1-D387F0F87B0D}" srcOrd="2" destOrd="0" presId="urn:microsoft.com/office/officeart/2005/8/layout/orgChart1"/>
    <dgm:cxn modelId="{DD3F7395-23B9-4A92-9691-A704A83AF33E}" type="presParOf" srcId="{7C27D3C9-1D4C-440C-9F09-0ABAC83118D6}" destId="{9046B40B-A067-4C42-A34A-444B453C804A}" srcOrd="2" destOrd="0" presId="urn:microsoft.com/office/officeart/2005/8/layout/orgChart1"/>
    <dgm:cxn modelId="{33FB4227-6142-4895-B5EB-8FC6A51113DE}" type="presParOf" srcId="{9046B40B-A067-4C42-A34A-444B453C804A}" destId="{2E648F98-68E5-4A37-9499-5F94642A24AB}" srcOrd="0" destOrd="0" presId="urn:microsoft.com/office/officeart/2005/8/layout/orgChart1"/>
    <dgm:cxn modelId="{3A3581E9-454A-4232-886B-551F68CF6560}" type="presParOf" srcId="{9046B40B-A067-4C42-A34A-444B453C804A}" destId="{701395B7-258D-4A59-8D6F-0B870C92B299}" srcOrd="1" destOrd="0" presId="urn:microsoft.com/office/officeart/2005/8/layout/orgChart1"/>
    <dgm:cxn modelId="{6C2E1331-BA26-43AF-BAA0-8DA8E617D4DB}" type="presParOf" srcId="{701395B7-258D-4A59-8D6F-0B870C92B299}" destId="{C332E7FA-7486-4672-9D8B-FB54B590922A}" srcOrd="0" destOrd="0" presId="urn:microsoft.com/office/officeart/2005/8/layout/orgChart1"/>
    <dgm:cxn modelId="{0B8D9084-2E60-429F-A9AE-C87EEF9F8050}" type="presParOf" srcId="{C332E7FA-7486-4672-9D8B-FB54B590922A}" destId="{E09EEDAD-8A94-4F33-A619-D38B5EC637B4}" srcOrd="0" destOrd="0" presId="urn:microsoft.com/office/officeart/2005/8/layout/orgChart1"/>
    <dgm:cxn modelId="{28C83E6F-422E-4632-8D24-D81E2857DEBD}" type="presParOf" srcId="{C332E7FA-7486-4672-9D8B-FB54B590922A}" destId="{CC243834-D04F-43F1-B84A-76076117CF8C}" srcOrd="1" destOrd="0" presId="urn:microsoft.com/office/officeart/2005/8/layout/orgChart1"/>
    <dgm:cxn modelId="{D4FB6D85-F7BC-4494-A4B7-4EB159033E16}" type="presParOf" srcId="{701395B7-258D-4A59-8D6F-0B870C92B299}" destId="{D7571686-742D-4A65-9660-8400C1F5A9BC}" srcOrd="1" destOrd="0" presId="urn:microsoft.com/office/officeart/2005/8/layout/orgChart1"/>
    <dgm:cxn modelId="{F8C3A8B5-B3C8-4D6D-BF4C-CAA63B9F4A21}" type="presParOf" srcId="{701395B7-258D-4A59-8D6F-0B870C92B299}" destId="{5F3006C8-220C-4324-BD68-26C4AE2CCF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48F98-68E5-4A37-9499-5F94642A24AB}">
      <dsp:nvSpPr>
        <dsp:cNvPr id="0" name=""/>
        <dsp:cNvSpPr/>
      </dsp:nvSpPr>
      <dsp:spPr>
        <a:xfrm>
          <a:off x="3382616" y="766246"/>
          <a:ext cx="160322" cy="702366"/>
        </a:xfrm>
        <a:custGeom>
          <a:avLst/>
          <a:gdLst/>
          <a:ahLst/>
          <a:cxnLst/>
          <a:rect l="0" t="0" r="0" b="0"/>
          <a:pathLst>
            <a:path>
              <a:moveTo>
                <a:pt x="160322" y="0"/>
              </a:moveTo>
              <a:lnTo>
                <a:pt x="160322" y="702366"/>
              </a:lnTo>
              <a:lnTo>
                <a:pt x="0" y="7023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A33023-B403-48A5-81E8-92F3A527BA7B}">
      <dsp:nvSpPr>
        <dsp:cNvPr id="0" name=""/>
        <dsp:cNvSpPr/>
      </dsp:nvSpPr>
      <dsp:spPr>
        <a:xfrm>
          <a:off x="5258087" y="2820843"/>
          <a:ext cx="380713" cy="1675678"/>
        </a:xfrm>
        <a:custGeom>
          <a:avLst/>
          <a:gdLst/>
          <a:ahLst/>
          <a:cxnLst/>
          <a:rect l="0" t="0" r="0" b="0"/>
          <a:pathLst>
            <a:path>
              <a:moveTo>
                <a:pt x="0" y="0"/>
              </a:moveTo>
              <a:lnTo>
                <a:pt x="0" y="1675678"/>
              </a:lnTo>
              <a:lnTo>
                <a:pt x="380713" y="167567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58D259-C915-45AE-9E08-1B636A5D8435}">
      <dsp:nvSpPr>
        <dsp:cNvPr id="0" name=""/>
        <dsp:cNvSpPr/>
      </dsp:nvSpPr>
      <dsp:spPr>
        <a:xfrm>
          <a:off x="5258087" y="2820843"/>
          <a:ext cx="304506" cy="608875"/>
        </a:xfrm>
        <a:custGeom>
          <a:avLst/>
          <a:gdLst/>
          <a:ahLst/>
          <a:cxnLst/>
          <a:rect l="0" t="0" r="0" b="0"/>
          <a:pathLst>
            <a:path>
              <a:moveTo>
                <a:pt x="0" y="0"/>
              </a:moveTo>
              <a:lnTo>
                <a:pt x="0" y="608875"/>
              </a:lnTo>
              <a:lnTo>
                <a:pt x="304506" y="60887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A70867-3EBE-4010-B45E-859D61B9D92D}">
      <dsp:nvSpPr>
        <dsp:cNvPr id="0" name=""/>
        <dsp:cNvSpPr/>
      </dsp:nvSpPr>
      <dsp:spPr>
        <a:xfrm>
          <a:off x="3542939" y="766246"/>
          <a:ext cx="2325901" cy="1291155"/>
        </a:xfrm>
        <a:custGeom>
          <a:avLst/>
          <a:gdLst/>
          <a:ahLst/>
          <a:cxnLst/>
          <a:rect l="0" t="0" r="0" b="0"/>
          <a:pathLst>
            <a:path>
              <a:moveTo>
                <a:pt x="0" y="0"/>
              </a:moveTo>
              <a:lnTo>
                <a:pt x="0" y="1130832"/>
              </a:lnTo>
              <a:lnTo>
                <a:pt x="2325901" y="1130832"/>
              </a:lnTo>
              <a:lnTo>
                <a:pt x="2325901" y="12911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714713-AF3B-4CC3-870D-8FC9057EF813}">
      <dsp:nvSpPr>
        <dsp:cNvPr id="0" name=""/>
        <dsp:cNvSpPr/>
      </dsp:nvSpPr>
      <dsp:spPr>
        <a:xfrm>
          <a:off x="1019062" y="2934420"/>
          <a:ext cx="229032" cy="1786453"/>
        </a:xfrm>
        <a:custGeom>
          <a:avLst/>
          <a:gdLst/>
          <a:ahLst/>
          <a:cxnLst/>
          <a:rect l="0" t="0" r="0" b="0"/>
          <a:pathLst>
            <a:path>
              <a:moveTo>
                <a:pt x="0" y="0"/>
              </a:moveTo>
              <a:lnTo>
                <a:pt x="0" y="1786453"/>
              </a:lnTo>
              <a:lnTo>
                <a:pt x="229032" y="17864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62B7E5-A53F-49B1-8A13-104208AD5C2C}">
      <dsp:nvSpPr>
        <dsp:cNvPr id="0" name=""/>
        <dsp:cNvSpPr/>
      </dsp:nvSpPr>
      <dsp:spPr>
        <a:xfrm>
          <a:off x="1019062" y="2934420"/>
          <a:ext cx="229032" cy="702366"/>
        </a:xfrm>
        <a:custGeom>
          <a:avLst/>
          <a:gdLst/>
          <a:ahLst/>
          <a:cxnLst/>
          <a:rect l="0" t="0" r="0" b="0"/>
          <a:pathLst>
            <a:path>
              <a:moveTo>
                <a:pt x="0" y="0"/>
              </a:moveTo>
              <a:lnTo>
                <a:pt x="0" y="702366"/>
              </a:lnTo>
              <a:lnTo>
                <a:pt x="229032" y="7023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9530AC-CE6C-44B1-BF45-B3AD2E527D4E}">
      <dsp:nvSpPr>
        <dsp:cNvPr id="0" name=""/>
        <dsp:cNvSpPr/>
      </dsp:nvSpPr>
      <dsp:spPr>
        <a:xfrm>
          <a:off x="1629815" y="766246"/>
          <a:ext cx="1913124" cy="1404732"/>
        </a:xfrm>
        <a:custGeom>
          <a:avLst/>
          <a:gdLst/>
          <a:ahLst/>
          <a:cxnLst/>
          <a:rect l="0" t="0" r="0" b="0"/>
          <a:pathLst>
            <a:path>
              <a:moveTo>
                <a:pt x="1913124" y="0"/>
              </a:moveTo>
              <a:lnTo>
                <a:pt x="1913124" y="1244410"/>
              </a:lnTo>
              <a:lnTo>
                <a:pt x="0" y="1244410"/>
              </a:lnTo>
              <a:lnTo>
                <a:pt x="0" y="1404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1AD184-CC86-43EF-A32D-F3FA0982E2FD}">
      <dsp:nvSpPr>
        <dsp:cNvPr id="0" name=""/>
        <dsp:cNvSpPr/>
      </dsp:nvSpPr>
      <dsp:spPr>
        <a:xfrm>
          <a:off x="2779497" y="2804"/>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Monitoring Manager</a:t>
          </a:r>
        </a:p>
      </dsp:txBody>
      <dsp:txXfrm>
        <a:off x="2779497" y="2804"/>
        <a:ext cx="1526883" cy="763441"/>
      </dsp:txXfrm>
    </dsp:sp>
    <dsp:sp modelId="{207B616C-9EDD-492D-9494-37685FE301CF}">
      <dsp:nvSpPr>
        <dsp:cNvPr id="0" name=""/>
        <dsp:cNvSpPr/>
      </dsp:nvSpPr>
      <dsp:spPr>
        <a:xfrm>
          <a:off x="866373" y="2170979"/>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Field Team Supervisor</a:t>
          </a:r>
        </a:p>
      </dsp:txBody>
      <dsp:txXfrm>
        <a:off x="866373" y="2170979"/>
        <a:ext cx="1526883" cy="763441"/>
      </dsp:txXfrm>
    </dsp:sp>
    <dsp:sp modelId="{CCDD9756-E893-4FB4-B284-68495EE17296}">
      <dsp:nvSpPr>
        <dsp:cNvPr id="0" name=""/>
        <dsp:cNvSpPr/>
      </dsp:nvSpPr>
      <dsp:spPr>
        <a:xfrm>
          <a:off x="1248094" y="3255066"/>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Field Monitoring Specialist</a:t>
          </a:r>
          <a:endParaRPr lang="en-US" sz="1700" kern="1200" dirty="0"/>
        </a:p>
      </dsp:txBody>
      <dsp:txXfrm>
        <a:off x="1248094" y="3255066"/>
        <a:ext cx="1526883" cy="763441"/>
      </dsp:txXfrm>
    </dsp:sp>
    <dsp:sp modelId="{52B9F14E-81D0-4487-A4E5-26C2638A18EC}">
      <dsp:nvSpPr>
        <dsp:cNvPr id="0" name=""/>
        <dsp:cNvSpPr/>
      </dsp:nvSpPr>
      <dsp:spPr>
        <a:xfrm>
          <a:off x="1248094" y="4339153"/>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Specialists (In-Situ, ECAM)</a:t>
          </a:r>
        </a:p>
      </dsp:txBody>
      <dsp:txXfrm>
        <a:off x="1248094" y="4339153"/>
        <a:ext cx="1526883" cy="763441"/>
      </dsp:txXfrm>
    </dsp:sp>
    <dsp:sp modelId="{6C47924D-F313-44CA-9CEF-DA290CDBE0EE}">
      <dsp:nvSpPr>
        <dsp:cNvPr id="0" name=""/>
        <dsp:cNvSpPr/>
      </dsp:nvSpPr>
      <dsp:spPr>
        <a:xfrm>
          <a:off x="5105399" y="2057401"/>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AMS Mission Manager</a:t>
          </a:r>
        </a:p>
      </dsp:txBody>
      <dsp:txXfrm>
        <a:off x="5105399" y="2057401"/>
        <a:ext cx="1526883" cy="763441"/>
      </dsp:txXfrm>
    </dsp:sp>
    <dsp:sp modelId="{0E9839F6-E1A2-4DA7-82E1-0EADD4F5F489}">
      <dsp:nvSpPr>
        <dsp:cNvPr id="0" name=""/>
        <dsp:cNvSpPr/>
      </dsp:nvSpPr>
      <dsp:spPr>
        <a:xfrm>
          <a:off x="5562594" y="3047998"/>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AMS Scientists and Technicians</a:t>
          </a:r>
        </a:p>
      </dsp:txBody>
      <dsp:txXfrm>
        <a:off x="5562594" y="3047998"/>
        <a:ext cx="1526883" cy="763441"/>
      </dsp:txXfrm>
    </dsp:sp>
    <dsp:sp modelId="{A84D1500-3A5A-4DF3-8A0A-5A1C6A931670}">
      <dsp:nvSpPr>
        <dsp:cNvPr id="0" name=""/>
        <dsp:cNvSpPr/>
      </dsp:nvSpPr>
      <dsp:spPr>
        <a:xfrm>
          <a:off x="5638800" y="4114801"/>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Rotary and Fixed Wing Crews</a:t>
          </a:r>
        </a:p>
      </dsp:txBody>
      <dsp:txXfrm>
        <a:off x="5638800" y="4114801"/>
        <a:ext cx="1526883" cy="763441"/>
      </dsp:txXfrm>
    </dsp:sp>
    <dsp:sp modelId="{E09EEDAD-8A94-4F33-A619-D38B5EC637B4}">
      <dsp:nvSpPr>
        <dsp:cNvPr id="0" name=""/>
        <dsp:cNvSpPr/>
      </dsp:nvSpPr>
      <dsp:spPr>
        <a:xfrm>
          <a:off x="1855733" y="1086891"/>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Deputy Monitoring Manager</a:t>
          </a:r>
          <a:endParaRPr lang="en-US" sz="1700" kern="1200" dirty="0"/>
        </a:p>
      </dsp:txBody>
      <dsp:txXfrm>
        <a:off x="1855733" y="1086891"/>
        <a:ext cx="1526883" cy="763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48F98-68E5-4A37-9499-5F94642A24AB}">
      <dsp:nvSpPr>
        <dsp:cNvPr id="0" name=""/>
        <dsp:cNvSpPr/>
      </dsp:nvSpPr>
      <dsp:spPr>
        <a:xfrm>
          <a:off x="3382616" y="766246"/>
          <a:ext cx="160322" cy="702366"/>
        </a:xfrm>
        <a:custGeom>
          <a:avLst/>
          <a:gdLst/>
          <a:ahLst/>
          <a:cxnLst/>
          <a:rect l="0" t="0" r="0" b="0"/>
          <a:pathLst>
            <a:path>
              <a:moveTo>
                <a:pt x="160322" y="0"/>
              </a:moveTo>
              <a:lnTo>
                <a:pt x="160322" y="702366"/>
              </a:lnTo>
              <a:lnTo>
                <a:pt x="0" y="7023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58D259-C915-45AE-9E08-1B636A5D8435}">
      <dsp:nvSpPr>
        <dsp:cNvPr id="0" name=""/>
        <dsp:cNvSpPr/>
      </dsp:nvSpPr>
      <dsp:spPr>
        <a:xfrm>
          <a:off x="3855950" y="2934420"/>
          <a:ext cx="229032" cy="702366"/>
        </a:xfrm>
        <a:custGeom>
          <a:avLst/>
          <a:gdLst/>
          <a:ahLst/>
          <a:cxnLst/>
          <a:rect l="0" t="0" r="0" b="0"/>
          <a:pathLst>
            <a:path>
              <a:moveTo>
                <a:pt x="0" y="0"/>
              </a:moveTo>
              <a:lnTo>
                <a:pt x="0" y="702366"/>
              </a:lnTo>
              <a:lnTo>
                <a:pt x="229032" y="7023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A70867-3EBE-4010-B45E-859D61B9D92D}">
      <dsp:nvSpPr>
        <dsp:cNvPr id="0" name=""/>
        <dsp:cNvSpPr/>
      </dsp:nvSpPr>
      <dsp:spPr>
        <a:xfrm>
          <a:off x="3542939" y="766246"/>
          <a:ext cx="923764" cy="1404732"/>
        </a:xfrm>
        <a:custGeom>
          <a:avLst/>
          <a:gdLst/>
          <a:ahLst/>
          <a:cxnLst/>
          <a:rect l="0" t="0" r="0" b="0"/>
          <a:pathLst>
            <a:path>
              <a:moveTo>
                <a:pt x="0" y="0"/>
              </a:moveTo>
              <a:lnTo>
                <a:pt x="0" y="1244410"/>
              </a:lnTo>
              <a:lnTo>
                <a:pt x="923764" y="1244410"/>
              </a:lnTo>
              <a:lnTo>
                <a:pt x="923764" y="1404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714713-AF3B-4CC3-870D-8FC9057EF813}">
      <dsp:nvSpPr>
        <dsp:cNvPr id="0" name=""/>
        <dsp:cNvSpPr/>
      </dsp:nvSpPr>
      <dsp:spPr>
        <a:xfrm>
          <a:off x="1019062" y="2934420"/>
          <a:ext cx="229032" cy="1786453"/>
        </a:xfrm>
        <a:custGeom>
          <a:avLst/>
          <a:gdLst/>
          <a:ahLst/>
          <a:cxnLst/>
          <a:rect l="0" t="0" r="0" b="0"/>
          <a:pathLst>
            <a:path>
              <a:moveTo>
                <a:pt x="0" y="0"/>
              </a:moveTo>
              <a:lnTo>
                <a:pt x="0" y="1786453"/>
              </a:lnTo>
              <a:lnTo>
                <a:pt x="229032" y="17864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62B7E5-A53F-49B1-8A13-104208AD5C2C}">
      <dsp:nvSpPr>
        <dsp:cNvPr id="0" name=""/>
        <dsp:cNvSpPr/>
      </dsp:nvSpPr>
      <dsp:spPr>
        <a:xfrm>
          <a:off x="1019062" y="2934420"/>
          <a:ext cx="229032" cy="702366"/>
        </a:xfrm>
        <a:custGeom>
          <a:avLst/>
          <a:gdLst/>
          <a:ahLst/>
          <a:cxnLst/>
          <a:rect l="0" t="0" r="0" b="0"/>
          <a:pathLst>
            <a:path>
              <a:moveTo>
                <a:pt x="0" y="0"/>
              </a:moveTo>
              <a:lnTo>
                <a:pt x="0" y="702366"/>
              </a:lnTo>
              <a:lnTo>
                <a:pt x="229032" y="7023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9530AC-CE6C-44B1-BF45-B3AD2E527D4E}">
      <dsp:nvSpPr>
        <dsp:cNvPr id="0" name=""/>
        <dsp:cNvSpPr/>
      </dsp:nvSpPr>
      <dsp:spPr>
        <a:xfrm>
          <a:off x="1629815" y="766246"/>
          <a:ext cx="1913124" cy="1404732"/>
        </a:xfrm>
        <a:custGeom>
          <a:avLst/>
          <a:gdLst/>
          <a:ahLst/>
          <a:cxnLst/>
          <a:rect l="0" t="0" r="0" b="0"/>
          <a:pathLst>
            <a:path>
              <a:moveTo>
                <a:pt x="1913124" y="0"/>
              </a:moveTo>
              <a:lnTo>
                <a:pt x="1913124" y="1244410"/>
              </a:lnTo>
              <a:lnTo>
                <a:pt x="0" y="1244410"/>
              </a:lnTo>
              <a:lnTo>
                <a:pt x="0" y="1404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1AD184-CC86-43EF-A32D-F3FA0982E2FD}">
      <dsp:nvSpPr>
        <dsp:cNvPr id="0" name=""/>
        <dsp:cNvSpPr/>
      </dsp:nvSpPr>
      <dsp:spPr>
        <a:xfrm>
          <a:off x="2779497" y="2804"/>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H&amp;S Manager</a:t>
          </a:r>
        </a:p>
      </dsp:txBody>
      <dsp:txXfrm>
        <a:off x="2779497" y="2804"/>
        <a:ext cx="1526883" cy="763441"/>
      </dsp:txXfrm>
    </dsp:sp>
    <dsp:sp modelId="{207B616C-9EDD-492D-9494-37685FE301CF}">
      <dsp:nvSpPr>
        <dsp:cNvPr id="0" name=""/>
        <dsp:cNvSpPr/>
      </dsp:nvSpPr>
      <dsp:spPr>
        <a:xfrm>
          <a:off x="866373" y="2170979"/>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Dose Analyst/Safety/IH</a:t>
          </a:r>
        </a:p>
      </dsp:txBody>
      <dsp:txXfrm>
        <a:off x="866373" y="2170979"/>
        <a:ext cx="1526883" cy="763441"/>
      </dsp:txXfrm>
    </dsp:sp>
    <dsp:sp modelId="{CCDD9756-E893-4FB4-B284-68495EE17296}">
      <dsp:nvSpPr>
        <dsp:cNvPr id="0" name=""/>
        <dsp:cNvSpPr/>
      </dsp:nvSpPr>
      <dsp:spPr>
        <a:xfrm>
          <a:off x="1248094" y="3255066"/>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Dosimetry Technician</a:t>
          </a:r>
        </a:p>
      </dsp:txBody>
      <dsp:txXfrm>
        <a:off x="1248094" y="3255066"/>
        <a:ext cx="1526883" cy="763441"/>
      </dsp:txXfrm>
    </dsp:sp>
    <dsp:sp modelId="{52B9F14E-81D0-4487-A4E5-26C2638A18EC}">
      <dsp:nvSpPr>
        <dsp:cNvPr id="0" name=""/>
        <dsp:cNvSpPr/>
      </dsp:nvSpPr>
      <dsp:spPr>
        <a:xfrm>
          <a:off x="1248094" y="4339153"/>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Site Survey Technician</a:t>
          </a:r>
        </a:p>
      </dsp:txBody>
      <dsp:txXfrm>
        <a:off x="1248094" y="4339153"/>
        <a:ext cx="1526883" cy="763441"/>
      </dsp:txXfrm>
    </dsp:sp>
    <dsp:sp modelId="{6C47924D-F313-44CA-9CEF-DA290CDBE0EE}">
      <dsp:nvSpPr>
        <dsp:cNvPr id="0" name=""/>
        <dsp:cNvSpPr/>
      </dsp:nvSpPr>
      <dsp:spPr>
        <a:xfrm>
          <a:off x="3703262" y="2170979"/>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Hotline Manager</a:t>
          </a:r>
        </a:p>
      </dsp:txBody>
      <dsp:txXfrm>
        <a:off x="3703262" y="2170979"/>
        <a:ext cx="1526883" cy="763441"/>
      </dsp:txXfrm>
    </dsp:sp>
    <dsp:sp modelId="{0E9839F6-E1A2-4DA7-82E1-0EADD4F5F489}">
      <dsp:nvSpPr>
        <dsp:cNvPr id="0" name=""/>
        <dsp:cNvSpPr/>
      </dsp:nvSpPr>
      <dsp:spPr>
        <a:xfrm>
          <a:off x="4084983" y="3255066"/>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Hotline Technician</a:t>
          </a:r>
        </a:p>
      </dsp:txBody>
      <dsp:txXfrm>
        <a:off x="4084983" y="3255066"/>
        <a:ext cx="1526883" cy="763441"/>
      </dsp:txXfrm>
    </dsp:sp>
    <dsp:sp modelId="{E09EEDAD-8A94-4F33-A619-D38B5EC637B4}">
      <dsp:nvSpPr>
        <dsp:cNvPr id="0" name=""/>
        <dsp:cNvSpPr/>
      </dsp:nvSpPr>
      <dsp:spPr>
        <a:xfrm>
          <a:off x="1855733" y="1086891"/>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Deputy</a:t>
          </a:r>
        </a:p>
      </dsp:txBody>
      <dsp:txXfrm>
        <a:off x="1855733" y="1086891"/>
        <a:ext cx="1526883" cy="7634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F9426D3-39F9-4563-AE4B-523EEAE6F7DF}" type="datetimeFigureOut">
              <a:rPr lang="en-US" smtClean="0"/>
              <a:t>1/7/2021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13512D1-7FCF-4D4A-9A80-82BA0B074ACF}" type="slidenum">
              <a:rPr lang="en-US" smtClean="0"/>
              <a:t>‹#›</a:t>
            </a:fld>
            <a:endParaRPr lang="en-US" dirty="0"/>
          </a:p>
        </p:txBody>
      </p:sp>
    </p:spTree>
    <p:extLst>
      <p:ext uri="{BB962C8B-B14F-4D97-AF65-F5344CB8AC3E}">
        <p14:creationId xmlns:p14="http://schemas.microsoft.com/office/powerpoint/2010/main" val="247628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nergy.gov/nnsa/aerial-measuring-system-am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course is required for all FRMAC Field Monitoring Specialists.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FRMAC Field Monitoring Specialists take this introductory course to familiarize themselves with FRMAC sampling and monitoring equipment, data collection methods, and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course introduces FRMAC field equipment and methodologies to new FRMAC Field Monitoring Specialists. Students will learn to use FRMAC monitoring instrumentation and equipment. They will also learn about FRMAC monitoring and sampling procedures and the use of data collection software and be instructed on proper documentation. </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a:t>
            </a:fld>
            <a:endParaRPr lang="en-US" dirty="0"/>
          </a:p>
        </p:txBody>
      </p:sp>
    </p:spTree>
    <p:extLst>
      <p:ext uri="{BB962C8B-B14F-4D97-AF65-F5344CB8AC3E}">
        <p14:creationId xmlns:p14="http://schemas.microsoft.com/office/powerpoint/2010/main" val="207551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a:t>
            </a:r>
            <a:r>
              <a:rPr lang="en-US" baseline="0" dirty="0"/>
              <a:t> Monitoring Specialists with experience in contamination control will be used by H&amp;S.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6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H&amp;S will need assistance from the Monitoring Division to staff certain</a:t>
            </a:r>
            <a:r>
              <a:rPr lang="en-US" baseline="0" dirty="0"/>
              <a:t> positions.  These are mainly technician positions with contamination control experience.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37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73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Roles and responsibilities can</a:t>
            </a:r>
            <a:r>
              <a:rPr lang="en-US" baseline="0" dirty="0"/>
              <a:t> be found in the FRMAC Monitoring and Sampling Manual Volume I.  During deployment, the Monitoring Manager attends meetings and helps plan field team activities.  The Deputy Monitoring Manager would lead field operations.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15</a:t>
            </a:fld>
            <a:endParaRPr lang="en-US" dirty="0"/>
          </a:p>
        </p:txBody>
      </p:sp>
    </p:spTree>
    <p:extLst>
      <p:ext uri="{BB962C8B-B14F-4D97-AF65-F5344CB8AC3E}">
        <p14:creationId xmlns:p14="http://schemas.microsoft.com/office/powerpoint/2010/main" val="302571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Roles and responsibilities can</a:t>
            </a:r>
            <a:r>
              <a:rPr lang="en-US" baseline="0" dirty="0"/>
              <a:t> be found in the FRMAC Monitoring and Sampling Manual Volume I.  The FTS m</a:t>
            </a:r>
            <a:r>
              <a:rPr lang="en-US" dirty="0"/>
              <a:t>ay be assigned</a:t>
            </a:r>
            <a:r>
              <a:rPr lang="en-US" baseline="0" dirty="0"/>
              <a:t> to a forward monitoring post.  The FTS is the direct contact for field teams during deployment.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16</a:t>
            </a:fld>
            <a:endParaRPr lang="en-US" dirty="0"/>
          </a:p>
        </p:txBody>
      </p:sp>
    </p:spTree>
    <p:extLst>
      <p:ext uri="{BB962C8B-B14F-4D97-AF65-F5344CB8AC3E}">
        <p14:creationId xmlns:p14="http://schemas.microsoft.com/office/powerpoint/2010/main" val="3658639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Roles and responsibilities can</a:t>
            </a:r>
            <a:r>
              <a:rPr lang="en-US" baseline="0" dirty="0"/>
              <a:t> be found in the FRMAC Monitoring and Sampling Manual Volume I.  </a:t>
            </a:r>
            <a:r>
              <a:rPr lang="en-US" dirty="0"/>
              <a:t>CMRT</a:t>
            </a:r>
            <a:r>
              <a:rPr lang="en-US" baseline="0" dirty="0"/>
              <a:t> Field Monitoring Specialists are from the Nevada National Security Site (NNSS).  During a response, the Monitoring Division may acquire more Field Monitoring Specialists from the Radiological Assistance Program (RAP) or other non-DOE agencies such as the Environmental Protection Agency (EPA) or Civil Support Teams (CSTs).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17</a:t>
            </a:fld>
            <a:endParaRPr lang="en-US" dirty="0"/>
          </a:p>
        </p:txBody>
      </p:sp>
    </p:spTree>
    <p:extLst>
      <p:ext uri="{BB962C8B-B14F-4D97-AF65-F5344CB8AC3E}">
        <p14:creationId xmlns:p14="http://schemas.microsoft.com/office/powerpoint/2010/main" val="2152824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complexity of the mission, AMS positions are limited to full time Remote Sensing Laboratory employees. </a:t>
            </a:r>
            <a:r>
              <a:rPr lang="en-US" baseline="0" dirty="0"/>
              <a:t> The AMS Mission Manager is the point of contact for the FRMAC Monitoring Manager to plan, coordinate, and track status of AMS missions.  In a response that involves multiple flights and agencies, the Monitoring Manager may request an AMS Mission Manager to be stationed at the FRMAC Monitoring Division location to ease the burden of planning, coordinating, and tracking flights.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18</a:t>
            </a:fld>
            <a:endParaRPr lang="en-US" dirty="0"/>
          </a:p>
        </p:txBody>
      </p:sp>
    </p:spTree>
    <p:extLst>
      <p:ext uri="{BB962C8B-B14F-4D97-AF65-F5344CB8AC3E}">
        <p14:creationId xmlns:p14="http://schemas.microsoft.com/office/powerpoint/2010/main" val="68626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briefly</a:t>
            </a:r>
            <a:r>
              <a:rPr lang="en-US" baseline="0" dirty="0"/>
              <a:t> discuss two assets which will interact with the Monitoring Division: </a:t>
            </a:r>
            <a:r>
              <a:rPr lang="en-US" dirty="0"/>
              <a:t>Aerial Measuring</a:t>
            </a:r>
            <a:r>
              <a:rPr lang="en-US" baseline="0" dirty="0"/>
              <a:t> </a:t>
            </a:r>
            <a:r>
              <a:rPr lang="en-US" dirty="0"/>
              <a:t>System (AMS) and the Consequence Management Home Team (CMHT).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700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a:t>
            </a:r>
            <a:r>
              <a:rPr lang="en-US" baseline="0" dirty="0"/>
              <a:t> is regionalized into 9 different regions to support rapid deployment to an incident site.  These nine regions are centered around existing DOE/NNSA laboratory or sites.  Upon notification, RAP will be ready to deploy within two hours during normal duty hours, and within 4 hours during off hours.  Arrival upon incident site will be largely determined by distance the team will have to travel.  RAP has access to both ground and air transportation.  Air transportation normally takes the form of charter aviation that can be ready to be wheels up within the required deployment timeframes.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20</a:t>
            </a:fld>
            <a:endParaRPr lang="en-US" dirty="0"/>
          </a:p>
        </p:txBody>
      </p:sp>
    </p:spTree>
    <p:extLst>
      <p:ext uri="{BB962C8B-B14F-4D97-AF65-F5344CB8AC3E}">
        <p14:creationId xmlns:p14="http://schemas.microsoft.com/office/powerpoint/2010/main" val="363954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 is primarily made up of volunteers from the various DOE/NNSA labs and sites.  That means that most of the personnel are not full time emergency responders.  They take on RAP as an extra responsibility.  During their normal day jobs, they are radiation protection workers and scientists.  RAP responders are people who work with radiation everyday.  RAP</a:t>
            </a:r>
            <a:r>
              <a:rPr lang="en-US" baseline="0" dirty="0"/>
              <a:t> volunteers are given </a:t>
            </a:r>
            <a:r>
              <a:rPr lang="en-US" dirty="0"/>
              <a:t>specialized training to ensure that they have the skills and knowledge to support the RAP missions (like search activities and consequence</a:t>
            </a:r>
            <a:r>
              <a:rPr lang="en-US" baseline="0" dirty="0"/>
              <a:t> management)</a:t>
            </a:r>
            <a:r>
              <a:rPr lang="en-US" dirty="0"/>
              <a:t>.</a:t>
            </a:r>
          </a:p>
          <a:p>
            <a:endParaRPr lang="en-US" dirty="0"/>
          </a:p>
          <a:p>
            <a:r>
              <a:rPr lang="en-US" dirty="0"/>
              <a:t>Each RAP region has a minimum of 3 teams. They consist of trained employees from DOE and DOE contractors/facilities. A standard team consists of 9 members; one Team Leader, one Public Information Officer, one Team Captain, one Senior Scientist, and five Health Physics Survey/Support personnel. Additional personnel are available, such as industrial hygienists, transportation specialists, logistics support, etc.  Although a standard team consists of 9 members, the RAP response will be tailored to the individual incident.  RAP is very flexible; a deployment may only involve two team members or may involve multiple teams. </a:t>
            </a:r>
          </a:p>
          <a:p>
            <a:endParaRPr lang="en-US" dirty="0"/>
          </a:p>
          <a:p>
            <a:r>
              <a:rPr lang="en-US" dirty="0"/>
              <a:t>RAP has expertise in radiological assessment, area monitoring, air sampling, and exposure and contamination control. RAP's capabilities and resources include portable field radiation and contamination monitoring instrumentation (alpha, beta, gamma, and neutron), air sampling equipment, portable gamma spectroscopy systems, decontamination supplies, communications equipment, and personal protective gear.</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21</a:t>
            </a:fld>
            <a:endParaRPr lang="en-US" dirty="0"/>
          </a:p>
        </p:txBody>
      </p:sp>
    </p:spTree>
    <p:extLst>
      <p:ext uri="{BB962C8B-B14F-4D97-AF65-F5344CB8AC3E}">
        <p14:creationId xmlns:p14="http://schemas.microsoft.com/office/powerpoint/2010/main" val="43726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 Training may be incorporated into MS-400 “Field Monitoring Specialist – Advanced” when MS-200 is taught virtually.</a:t>
            </a:r>
          </a:p>
        </p:txBody>
      </p:sp>
      <p:sp>
        <p:nvSpPr>
          <p:cNvPr id="4" name="Slide Number Placeholder 3"/>
          <p:cNvSpPr>
            <a:spLocks noGrp="1"/>
          </p:cNvSpPr>
          <p:nvPr>
            <p:ph type="sldNum" sz="quarter" idx="5"/>
          </p:nvPr>
        </p:nvSpPr>
        <p:spPr/>
        <p:txBody>
          <a:bodyPr/>
          <a:lstStyle/>
          <a:p>
            <a:fld id="{313512D1-7FCF-4D4A-9A80-82BA0B074ACF}" type="slidenum">
              <a:rPr lang="en-US" smtClean="0"/>
              <a:t>4</a:t>
            </a:fld>
            <a:endParaRPr lang="en-US" dirty="0"/>
          </a:p>
        </p:txBody>
      </p:sp>
    </p:spTree>
    <p:extLst>
      <p:ext uri="{BB962C8B-B14F-4D97-AF65-F5344CB8AC3E}">
        <p14:creationId xmlns:p14="http://schemas.microsoft.com/office/powerpoint/2010/main" val="3388870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incident progresses</a:t>
            </a:r>
            <a:r>
              <a:rPr lang="en-US" baseline="0" dirty="0"/>
              <a:t> and CMRT arrives, RAP personnel will be used in various roles in CMRT.  The RAP HPSPs are equivalent to the FRMAC FMS.  The incorporation of these teams into Monitoring should be seamless as both positions are trained in similar monitoring techniques and equipment.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22</a:t>
            </a:fld>
            <a:endParaRPr lang="en-US" dirty="0"/>
          </a:p>
        </p:txBody>
      </p:sp>
    </p:spTree>
    <p:extLst>
      <p:ext uri="{BB962C8B-B14F-4D97-AF65-F5344CB8AC3E}">
        <p14:creationId xmlns:p14="http://schemas.microsoft.com/office/powerpoint/2010/main" val="1458545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AMS, go to: </a:t>
            </a:r>
            <a:r>
              <a:rPr lang="en-US" dirty="0">
                <a:hlinkClick r:id="rId3"/>
              </a:rPr>
              <a:t>https://www.energy.gov/nnsa/aerial-measuring-system-ams</a:t>
            </a:r>
            <a:endParaRPr lang="en-US" dirty="0"/>
          </a:p>
          <a:p>
            <a:r>
              <a:rPr lang="en-US" dirty="0"/>
              <a:t>AMS is</a:t>
            </a:r>
            <a:r>
              <a:rPr lang="en-US" baseline="0" dirty="0"/>
              <a:t> part of the Monitoring Division when CMRT/FRMAC is activated.  As such, AMS Mission Managers receive objectives and directions from the Monitoring Manager.  Typically, AMS would be part of the Air Operations Group (if established) within the ICS command structure.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23</a:t>
            </a:fld>
            <a:endParaRPr lang="en-US" dirty="0"/>
          </a:p>
        </p:txBody>
      </p:sp>
    </p:spTree>
    <p:extLst>
      <p:ext uri="{BB962C8B-B14F-4D97-AF65-F5344CB8AC3E}">
        <p14:creationId xmlns:p14="http://schemas.microsoft.com/office/powerpoint/2010/main" val="260175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AMS</a:t>
            </a:r>
            <a:r>
              <a:rPr lang="en-US" baseline="0" dirty="0"/>
              <a:t> fixed wing aircraft is deployed initially to perform surveys. Fixed wings perform large area surveys.  Helicopters can fly at a lower altitude and at a slower speed to perform a more comprehensive survey of a particular area.  The AMS Mission Manager works with the FRMAC Monitoring Manager to coordinate flights to collect data that will meet Incident Command’s objectives.  Field teams will support AMS by surveying the designated AMS calibration line with dose rate surveys (with a pressurized ion chamber) and </a:t>
            </a:r>
            <a:r>
              <a:rPr lang="en-US" i="1" baseline="0" dirty="0"/>
              <a:t>in situ </a:t>
            </a:r>
            <a:r>
              <a:rPr lang="en-US" baseline="0" dirty="0"/>
              <a:t>HPGe measurements (with an ORTEC Detective).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24</a:t>
            </a:fld>
            <a:endParaRPr lang="en-US" dirty="0"/>
          </a:p>
        </p:txBody>
      </p:sp>
    </p:spTree>
    <p:extLst>
      <p:ext uri="{BB962C8B-B14F-4D97-AF65-F5344CB8AC3E}">
        <p14:creationId xmlns:p14="http://schemas.microsoft.com/office/powerpoint/2010/main" val="249710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Team Supervisors will arrange teams to</a:t>
            </a:r>
            <a:r>
              <a:rPr lang="en-US" baseline="0" dirty="0"/>
              <a:t> balance each team.  A CMRT FMS should expect to be paired with a responder from a different organization/agency.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25</a:t>
            </a:fld>
            <a:endParaRPr lang="en-US" dirty="0"/>
          </a:p>
        </p:txBody>
      </p:sp>
    </p:spTree>
    <p:extLst>
      <p:ext uri="{BB962C8B-B14F-4D97-AF65-F5344CB8AC3E}">
        <p14:creationId xmlns:p14="http://schemas.microsoft.com/office/powerpoint/2010/main" val="261505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0" fontAlgn="base" latinLnBrk="0" hangingPunct="0">
              <a:lnSpc>
                <a:spcPct val="100000"/>
              </a:lnSpc>
              <a:spcBef>
                <a:spcPct val="30000"/>
              </a:spcBef>
              <a:spcAft>
                <a:spcPct val="0"/>
              </a:spcAft>
              <a:buClrTx/>
              <a:buSzTx/>
              <a:buFontTx/>
              <a:buNone/>
              <a:tabLst/>
              <a:defRPr/>
            </a:pPr>
            <a:r>
              <a:rPr lang="en-US" dirty="0"/>
              <a:t>Collecting measurements and samples in a consistent manner is an important part of performing</a:t>
            </a:r>
            <a:r>
              <a:rPr lang="en-US" baseline="0" dirty="0"/>
              <a:t> field work.  For this reason, O</a:t>
            </a:r>
            <a:r>
              <a:rPr lang="en-US" dirty="0"/>
              <a:t>n-</a:t>
            </a:r>
            <a:r>
              <a:rPr lang="en-US" baseline="0" dirty="0"/>
              <a:t>the-Job training is performed to ensure that all participating team members from all the various agencies collect samples and measurements in a consistent manner.  FRMAC provides “Operator Aids” to help unify the collection methods from the various responding agencies.  The FRMAC “Operator Aids” can be found on the FRMAC website: </a:t>
            </a:r>
            <a:r>
              <a:rPr lang="en-US" sz="1200" dirty="0"/>
              <a:t>https://www.nnss.gov/pages/programs/FRMAC/FRMAC_DocumentsManuals.html.</a:t>
            </a:r>
            <a:r>
              <a:rPr lang="en-US" sz="1200" baseline="0" dirty="0"/>
              <a:t>  </a:t>
            </a:r>
            <a:r>
              <a:rPr lang="en-US" dirty="0"/>
              <a:t>Operator Aids can be tailored as needed to meet data quality objectives.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26</a:t>
            </a:fld>
            <a:endParaRPr lang="en-US" dirty="0"/>
          </a:p>
        </p:txBody>
      </p:sp>
    </p:spTree>
    <p:extLst>
      <p:ext uri="{BB962C8B-B14F-4D97-AF65-F5344CB8AC3E}">
        <p14:creationId xmlns:p14="http://schemas.microsoft.com/office/powerpoint/2010/main" val="151343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84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Monitoring Division will interact with a very diverse group of people; from the general public to very technical to incident command. We should always be professional and courteous in our interactions.  The contact information for a Public Information Officer will be provided so the public may be directed to the proper source of information.   </a:t>
            </a:r>
          </a:p>
        </p:txBody>
      </p:sp>
      <p:sp>
        <p:nvSpPr>
          <p:cNvPr id="4" name="Slide Number Placeholder 3"/>
          <p:cNvSpPr>
            <a:spLocks noGrp="1"/>
          </p:cNvSpPr>
          <p:nvPr>
            <p:ph type="sldNum" sz="quarter" idx="10"/>
          </p:nvPr>
        </p:nvSpPr>
        <p:spPr/>
        <p:txBody>
          <a:bodyPr/>
          <a:lstStyle/>
          <a:p>
            <a:fld id="{313512D1-7FCF-4D4A-9A80-82BA0B074ACF}" type="slidenum">
              <a:rPr lang="en-US" smtClean="0"/>
              <a:t>28</a:t>
            </a:fld>
            <a:endParaRPr lang="en-US" dirty="0"/>
          </a:p>
        </p:txBody>
      </p:sp>
    </p:spTree>
    <p:extLst>
      <p:ext uri="{BB962C8B-B14F-4D97-AF65-F5344CB8AC3E}">
        <p14:creationId xmlns:p14="http://schemas.microsoft.com/office/powerpoint/2010/main" val="1246829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978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is to collect radiological</a:t>
            </a:r>
            <a:r>
              <a:rPr lang="en-US" baseline="0" dirty="0"/>
              <a:t> data.  All the Monitoring Division needs to get started are locations to collect measurements and samples and permission from state/local to enter incident area. Once the CMRT arrives, the Monitoring Division needs to check instruments, form teams, and prepare vehicles for deployment.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31</a:t>
            </a:fld>
            <a:endParaRPr lang="en-US" dirty="0"/>
          </a:p>
        </p:txBody>
      </p:sp>
    </p:spTree>
    <p:extLst>
      <p:ext uri="{BB962C8B-B14F-4D97-AF65-F5344CB8AC3E}">
        <p14:creationId xmlns:p14="http://schemas.microsoft.com/office/powerpoint/2010/main" val="505316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Incident Command Structure and planning circles are established, then this is the ideal workflow.  The Monitoring Manager is involved in the creation of the Execution plan and ICS-204FRMAC forms.  The ICS-204FRMAC forms are the field team instructions.  A new ICS-204FRMAC form will be generated for each team by the start of the shift.  The ICS-204FRMAC forms are written to collect data that will satisfy mission objectives established by Incident Command.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042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beginning of module 1 content. </a:t>
            </a:r>
          </a:p>
        </p:txBody>
      </p:sp>
      <p:sp>
        <p:nvSpPr>
          <p:cNvPr id="4" name="Slide Number Placeholder 3"/>
          <p:cNvSpPr>
            <a:spLocks noGrp="1"/>
          </p:cNvSpPr>
          <p:nvPr>
            <p:ph type="sldNum" sz="quarter" idx="10"/>
          </p:nvPr>
        </p:nvSpPr>
        <p:spPr/>
        <p:txBody>
          <a:bodyPr/>
          <a:lstStyle/>
          <a:p>
            <a:fld id="{313512D1-7FCF-4D4A-9A80-82BA0B074ACF}" type="slidenum">
              <a:rPr lang="en-US" smtClean="0"/>
              <a:t>5</a:t>
            </a:fld>
            <a:endParaRPr lang="en-US" dirty="0"/>
          </a:p>
        </p:txBody>
      </p:sp>
    </p:spTree>
    <p:extLst>
      <p:ext uri="{BB962C8B-B14F-4D97-AF65-F5344CB8AC3E}">
        <p14:creationId xmlns:p14="http://schemas.microsoft.com/office/powerpoint/2010/main" val="44119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ICS-204FRMAC</a:t>
            </a:r>
            <a:r>
              <a:rPr lang="en-US" baseline="0" dirty="0"/>
              <a:t> form are known as the “Field Team Instructions.”  These instructions are to be followed as best as possible.  If some locations are not accessible, find an area nearby that is suitable and inform the Field Team Supervisor.  Only collect the measurements and samples that are on the instructions.  Communicate any concerns with the FTS. </a:t>
            </a:r>
            <a:endParaRPr lang="en-US" dirty="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33</a:t>
            </a:fld>
            <a:endParaRPr lang="en-US" dirty="0"/>
          </a:p>
        </p:txBody>
      </p:sp>
    </p:spTree>
    <p:extLst>
      <p:ext uri="{BB962C8B-B14F-4D97-AF65-F5344CB8AC3E}">
        <p14:creationId xmlns:p14="http://schemas.microsoft.com/office/powerpoint/2010/main" val="2706405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Each FRMAC Field Team will get an ICS-204FRMAC form and a briefing on the content before departure into the field. The ICS-204FRMAC form will contain detailed contact information, locations and requested data, PPE requirements, and turn back levels.  Assignments are developed by</a:t>
            </a:r>
            <a:r>
              <a:rPr lang="en-US" sz="1200" baseline="0" dirty="0"/>
              <a:t> </a:t>
            </a:r>
            <a:r>
              <a:rPr lang="en-US" sz="1200" dirty="0"/>
              <a:t>the FRMAC Monitoring Manager based on ICS objectives </a:t>
            </a:r>
            <a:r>
              <a:rPr lang="en-US" sz="1200" baseline="0" dirty="0"/>
              <a:t>and with input from the FRMAC </a:t>
            </a:r>
            <a:r>
              <a:rPr lang="en-US" sz="1200" dirty="0"/>
              <a:t>Management</a:t>
            </a:r>
            <a:r>
              <a:rPr lang="en-US" sz="1200" baseline="0" dirty="0"/>
              <a:t> Team. </a:t>
            </a:r>
            <a:r>
              <a:rPr lang="en-US" sz="1200" dirty="0"/>
              <a:t> Field teams are expected to follow the instructions on the ICS-204FRMAC.  Deviations should be communicated to the Field Team Supervisor.  ICS-204FRMAC forms are generated and sent to each Field Team using the FRMAC tablets.  For those teams without FRMAC tablets, hard copies of the ICS-204FRMAC forms will</a:t>
            </a:r>
            <a:r>
              <a:rPr lang="en-US" sz="1200" baseline="0" dirty="0"/>
              <a:t> be available.  Those teams without access to the FRMAC tablets will need a device that can direct them to the specific latitude/longitude of the sample locations.   </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34</a:t>
            </a:fld>
            <a:endParaRPr lang="en-US" dirty="0"/>
          </a:p>
        </p:txBody>
      </p:sp>
    </p:spTree>
    <p:extLst>
      <p:ext uri="{BB962C8B-B14F-4D97-AF65-F5344CB8AC3E}">
        <p14:creationId xmlns:p14="http://schemas.microsoft.com/office/powerpoint/2010/main" val="387257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4463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Monitoring Specialists do</a:t>
            </a:r>
            <a:r>
              <a:rPr lang="en-US" baseline="0" dirty="0"/>
              <a:t> not need access to the RAMS database, however you may need to provide contact information to the Field Team supervisor so he can enter the information into the system.  </a:t>
            </a:r>
            <a:r>
              <a:rPr lang="en-US" dirty="0"/>
              <a:t>Eventually, RAMS will be discontinued and RadResponder will be the main data collection software.  </a:t>
            </a:r>
          </a:p>
        </p:txBody>
      </p:sp>
      <p:sp>
        <p:nvSpPr>
          <p:cNvPr id="4" name="Slide Number Placeholder 3"/>
          <p:cNvSpPr>
            <a:spLocks noGrp="1"/>
          </p:cNvSpPr>
          <p:nvPr>
            <p:ph type="sldNum" sz="quarter" idx="10"/>
          </p:nvPr>
        </p:nvSpPr>
        <p:spPr/>
        <p:txBody>
          <a:bodyPr/>
          <a:lstStyle/>
          <a:p>
            <a:fld id="{313512D1-7FCF-4D4A-9A80-82BA0B074ACF}" type="slidenum">
              <a:rPr lang="en-US" smtClean="0"/>
              <a:t>37</a:t>
            </a:fld>
            <a:endParaRPr lang="en-US" dirty="0"/>
          </a:p>
        </p:txBody>
      </p:sp>
    </p:spTree>
    <p:extLst>
      <p:ext uri="{BB962C8B-B14F-4D97-AF65-F5344CB8AC3E}">
        <p14:creationId xmlns:p14="http://schemas.microsoft.com/office/powerpoint/2010/main" val="510653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RadResponder is a data collection system based on collaboration between Federal Emergency Management Agency (FEMA), Department of Energy (DOE) / National Nuclear Security Administration (NNSA), and the Environmental Protection Agency (EPA), and is provided free of charge to all Federal, state, local, tribal, and territorial response organizations.  There is a website and also an app for iOS, Android, and Microsoft devices. </a:t>
            </a:r>
          </a:p>
          <a:p>
            <a:endParaRPr lang="en-US" dirty="0"/>
          </a:p>
          <a:p>
            <a:r>
              <a:rPr lang="en-US" dirty="0"/>
              <a:t>You may have to log</a:t>
            </a:r>
            <a:r>
              <a:rPr lang="en-US" baseline="0" dirty="0"/>
              <a:t> into the RadResponder app on the tablet.  Download the app on your phone and check it out before you have to use it for real.  When you sign up for an account: </a:t>
            </a:r>
          </a:p>
          <a:p>
            <a:pPr marL="628650" lvl="1" indent="-171450">
              <a:buFont typeface="Arial" panose="020B0604020202020204" pitchFamily="34" charset="0"/>
              <a:buChar char="•"/>
            </a:pPr>
            <a:r>
              <a:rPr lang="en-US" baseline="0" dirty="0"/>
              <a:t>In the “Reason for Request” section, type “Member of the FRMAC Monitoring Division”</a:t>
            </a:r>
          </a:p>
          <a:p>
            <a:pPr marL="628650" lvl="1" indent="-171450">
              <a:buFont typeface="Arial" panose="020B0604020202020204" pitchFamily="34" charset="0"/>
              <a:buChar char="•"/>
            </a:pPr>
            <a:r>
              <a:rPr lang="en-US" baseline="0" dirty="0"/>
              <a:t>Select “Join Existing Organization”</a:t>
            </a:r>
          </a:p>
          <a:p>
            <a:pPr marL="628650" lvl="1" indent="-171450">
              <a:buFont typeface="Arial" panose="020B0604020202020204" pitchFamily="34" charset="0"/>
              <a:buChar char="•"/>
            </a:pPr>
            <a:r>
              <a:rPr lang="en-US" baseline="0" dirty="0"/>
              <a:t>Select “DOE FRMAC” as the existing organization.     </a:t>
            </a:r>
            <a:endParaRPr lang="en-US" dirty="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38</a:t>
            </a:fld>
            <a:endParaRPr lang="en-US" dirty="0"/>
          </a:p>
        </p:txBody>
      </p:sp>
    </p:spTree>
    <p:extLst>
      <p:ext uri="{BB962C8B-B14F-4D97-AF65-F5344CB8AC3E}">
        <p14:creationId xmlns:p14="http://schemas.microsoft.com/office/powerpoint/2010/main" val="38802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CMRT </a:t>
            </a:r>
            <a:r>
              <a:rPr lang="en-US" baseline="0" dirty="0"/>
              <a:t>has very limited use with AVID.  Other assets (such as AMS and RAP) use AVID to collect and analyze mobile data.  So, if you are working with other assets and they mention AVID, you have an idea what it is.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39</a:t>
            </a:fld>
            <a:endParaRPr lang="en-US" dirty="0"/>
          </a:p>
        </p:txBody>
      </p:sp>
    </p:spTree>
    <p:extLst>
      <p:ext uri="{BB962C8B-B14F-4D97-AF65-F5344CB8AC3E}">
        <p14:creationId xmlns:p14="http://schemas.microsoft.com/office/powerpoint/2010/main" val="142702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CMC was developed by RSL specifically for the</a:t>
            </a:r>
            <a:r>
              <a:rPr lang="en-US" baseline="0" dirty="0"/>
              <a:t> FRMAC/CMRT Monitoring Division</a:t>
            </a:r>
            <a:r>
              <a:rPr lang="en-US" dirty="0"/>
              <a:t>. CMC is a web application that allows Monitoring Managers to create field</a:t>
            </a:r>
            <a:r>
              <a:rPr lang="en-US" baseline="0" dirty="0"/>
              <a:t> team instructions.  CMC allows for the Monitoring Managers and Field Team Supervisors to chat with the field teams via the tablets, track their progress and location, and review incoming data.  Field Monitoring Specialists will not use CMC, but interact with CMC via the field team tablet.    </a:t>
            </a:r>
            <a:endParaRPr lang="en-US" dirty="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40</a:t>
            </a:fld>
            <a:endParaRPr lang="en-US" dirty="0"/>
          </a:p>
        </p:txBody>
      </p:sp>
    </p:spTree>
    <p:extLst>
      <p:ext uri="{BB962C8B-B14F-4D97-AF65-F5344CB8AC3E}">
        <p14:creationId xmlns:p14="http://schemas.microsoft.com/office/powerpoint/2010/main" val="89236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a:t>
            </a:r>
            <a:r>
              <a:rPr lang="en-US" baseline="0" dirty="0"/>
              <a:t> with the MPCD, the DFM tablet is a way for field teams to telemeter data to the RAMS or RadResponder database. </a:t>
            </a:r>
            <a:r>
              <a:rPr lang="en-US" dirty="0"/>
              <a:t>This allows for data to be reviewed</a:t>
            </a:r>
            <a:r>
              <a:rPr lang="en-US" baseline="0" dirty="0"/>
              <a:t> and analyzed </a:t>
            </a:r>
            <a:r>
              <a:rPr lang="en-US" dirty="0"/>
              <a:t>quickly.</a:t>
            </a:r>
            <a:r>
              <a:rPr lang="en-US" baseline="0" dirty="0"/>
              <a:t>  If the telemetering does not work in the field, the tablet buffers the data until a solid connection is made to download the data to the database.   </a:t>
            </a:r>
            <a:endParaRPr lang="en-US" dirty="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41</a:t>
            </a:fld>
            <a:endParaRPr lang="en-US" dirty="0"/>
          </a:p>
        </p:txBody>
      </p:sp>
    </p:spTree>
    <p:extLst>
      <p:ext uri="{BB962C8B-B14F-4D97-AF65-F5344CB8AC3E}">
        <p14:creationId xmlns:p14="http://schemas.microsoft.com/office/powerpoint/2010/main" val="2714055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560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couple thoughts</a:t>
            </a:r>
            <a:r>
              <a:rPr lang="en-US" baseline="0" dirty="0"/>
              <a:t> from the current FRMAC Monitoring and Sampling Working Group Chair.  First off, we want everyone to be safe.  Your health and safety is always worth more than a sample of measurement.  Watch out for each other.  The Monitoring Division is a team with many moving parts.  Be respectful to each other, be helpful, and work together.   Do your absolute best while collecting data.  Follow procedures/instructions and review your work.  The data you collect will be used in assessments that have the potential to have dramatic impacts on society (families being relocated, businesses being closed, agriculture being embargoed).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03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0465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24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FRMAC/CMRT division name is the “Monitoring and Sampling Division.”  It is also referred to as the “Monitoring Division” or “M&amp;S Division.” The Monitoring Division uses 2 manuals to guide its operations.  Volume I is about Monitoring Division Operations.  This high level document outlines operations for the division and common strategies to respond to an event.  Volume 2 contains more of the technical side for the Monitoring Division.  Volume 2 documents the process FRMAC uses to collect measurements and samples and contains operator aids and common field forms.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415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Aerial measurements are performed by the Aerial Measuring System (AMS) asset.  AMS joins the Monitoring Division when a FRMAC is established.  More information on AMS will be presented later in</a:t>
            </a:r>
            <a:r>
              <a:rPr lang="en-US" baseline="0" dirty="0"/>
              <a:t> the presentation</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295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Monitoring and sampling techniques used during FRMAC operations are specifically selected for use during radiological emergencies where large numbers of measurements and samples must be acquired, analyzed, and interpreted in the shortest amount of time possible. In addition, techniques and procedures are flexible so that they can be used during a variety of different scenarios.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97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82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may be more than one Deputy Monitoring Manager, Field Team Supervisor, or AMS Mission Manager as the response demands more personnel.  General guidelines for span of control is between 3 and 7 people or teams per person.  Field Monitoring Specialists will be scaled in number as necessary and will include employees from other government agencies. It is possible for a Field Team Supervisor to be stationed at a forward monitoring post (which is not located at the FRMAC location), though this does not change the command structure.  The same is true for AMS personnel who may reside at their base of operations at an airfield away from the FRMAC location.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91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0A415-0BCD-43C7-B681-4AEFB521C888}" type="datetimeFigureOut">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95137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831638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901C0-98D9-49EE-8B72-C230374529ED}" type="slidenum">
              <a:rPr lang="en-US" smtClean="0"/>
              <a:t>‹#›</a:t>
            </a:fld>
            <a:endParaRPr lang="en-US" dirty="0"/>
          </a:p>
        </p:txBody>
      </p:sp>
    </p:spTree>
    <p:extLst>
      <p:ext uri="{BB962C8B-B14F-4D97-AF65-F5344CB8AC3E}">
        <p14:creationId xmlns:p14="http://schemas.microsoft.com/office/powerpoint/2010/main" val="4264285977"/>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nss.gov/pages/programs/FRMAC/FRMAC_DocumentsManual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rslportal.doerer.u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radresponder.ne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rslportal.doerer.u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gwinjs@nv.doe.go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nss.gov/pages/programs/FRMAC/FRMAC_DocumentsManual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2366"/>
            <a:ext cx="7391400" cy="1470025"/>
          </a:xfrm>
        </p:spPr>
        <p:txBody>
          <a:bodyPr>
            <a:normAutofit fontScale="90000"/>
          </a:bodyPr>
          <a:lstStyle/>
          <a:p>
            <a:r>
              <a:rPr lang="en-US" dirty="0">
                <a:solidFill>
                  <a:schemeClr val="bg1"/>
                </a:solidFill>
              </a:rPr>
              <a:t>FRMAC Field Monitoring Specialist Training – Introduction</a:t>
            </a:r>
          </a:p>
        </p:txBody>
      </p:sp>
      <p:sp>
        <p:nvSpPr>
          <p:cNvPr id="3" name="Subtitle 2"/>
          <p:cNvSpPr>
            <a:spLocks noGrp="1"/>
          </p:cNvSpPr>
          <p:nvPr>
            <p:ph type="subTitle" idx="1"/>
          </p:nvPr>
        </p:nvSpPr>
        <p:spPr>
          <a:xfrm>
            <a:off x="1371600" y="4876800"/>
            <a:ext cx="6400800" cy="1752600"/>
          </a:xfrm>
        </p:spPr>
        <p:txBody>
          <a:bodyPr>
            <a:normAutofit fontScale="85000" lnSpcReduction="20000"/>
          </a:bodyPr>
          <a:lstStyle/>
          <a:p>
            <a:r>
              <a:rPr lang="en-US" dirty="0">
                <a:solidFill>
                  <a:schemeClr val="bg1"/>
                </a:solidFill>
              </a:rPr>
              <a:t>MS-200 </a:t>
            </a:r>
          </a:p>
          <a:p>
            <a:r>
              <a:rPr lang="en-US" dirty="0">
                <a:solidFill>
                  <a:schemeClr val="bg1"/>
                </a:solidFill>
              </a:rPr>
              <a:t>Module 1</a:t>
            </a:r>
          </a:p>
          <a:p>
            <a:r>
              <a:rPr lang="en-US" dirty="0">
                <a:solidFill>
                  <a:schemeClr val="bg1"/>
                </a:solidFill>
              </a:rPr>
              <a:t>FRMAC Monitoring Division Training </a:t>
            </a:r>
          </a:p>
          <a:p>
            <a:r>
              <a:rPr lang="en-US" dirty="0">
                <a:solidFill>
                  <a:schemeClr val="bg1"/>
                </a:solidFill>
              </a:rPr>
              <a:t>January 2021</a:t>
            </a:r>
          </a:p>
        </p:txBody>
      </p:sp>
      <p:pic>
        <p:nvPicPr>
          <p:cNvPr id="4" name="Picture 3"/>
          <p:cNvPicPr>
            <a:picLocks noChangeAspect="1"/>
          </p:cNvPicPr>
          <p:nvPr/>
        </p:nvPicPr>
        <p:blipFill>
          <a:blip r:embed="rId3"/>
          <a:stretch>
            <a:fillRect/>
          </a:stretch>
        </p:blipFill>
        <p:spPr>
          <a:xfrm>
            <a:off x="3236262" y="2043857"/>
            <a:ext cx="2671476" cy="2671476"/>
          </a:xfrm>
          <a:prstGeom prst="rect">
            <a:avLst/>
          </a:prstGeom>
        </p:spPr>
      </p:pic>
    </p:spTree>
    <p:extLst>
      <p:ext uri="{BB962C8B-B14F-4D97-AF65-F5344CB8AC3E}">
        <p14:creationId xmlns:p14="http://schemas.microsoft.com/office/powerpoint/2010/main" val="426399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295400"/>
          </a:xfrm>
          <a:solidFill>
            <a:schemeClr val="tx2"/>
          </a:solidFill>
        </p:spPr>
        <p:txBody>
          <a:bodyPr>
            <a:normAutofit fontScale="90000"/>
          </a:bodyPr>
          <a:lstStyle/>
          <a:p>
            <a:r>
              <a:rPr lang="en-US" dirty="0">
                <a:solidFill>
                  <a:schemeClr val="bg1"/>
                </a:solidFill>
              </a:rPr>
              <a:t>Command Structure for FRMAC Monitoring Division</a:t>
            </a:r>
          </a:p>
        </p:txBody>
      </p:sp>
      <p:pic>
        <p:nvPicPr>
          <p:cNvPr id="3" name="Picture 2"/>
          <p:cNvPicPr>
            <a:picLocks noChangeAspect="1"/>
          </p:cNvPicPr>
          <p:nvPr/>
        </p:nvPicPr>
        <p:blipFill>
          <a:blip r:embed="rId3"/>
          <a:stretch>
            <a:fillRect/>
          </a:stretch>
        </p:blipFill>
        <p:spPr>
          <a:xfrm>
            <a:off x="1828800" y="4038600"/>
            <a:ext cx="5718544" cy="1780186"/>
          </a:xfrm>
          <a:prstGeom prst="rect">
            <a:avLst/>
          </a:prstGeom>
        </p:spPr>
      </p:pic>
    </p:spTree>
    <p:extLst>
      <p:ext uri="{BB962C8B-B14F-4D97-AF65-F5344CB8AC3E}">
        <p14:creationId xmlns:p14="http://schemas.microsoft.com/office/powerpoint/2010/main" val="141126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Organization Chart</a:t>
            </a:r>
            <a:br>
              <a:rPr lang="en-US" dirty="0"/>
            </a:br>
            <a:endParaRPr lang="en-US" dirty="0"/>
          </a:p>
        </p:txBody>
      </p:sp>
      <p:graphicFrame>
        <p:nvGraphicFramePr>
          <p:cNvPr id="4" name="Content Placeholder 6"/>
          <p:cNvGraphicFramePr>
            <a:graphicFrameLocks/>
          </p:cNvGraphicFramePr>
          <p:nvPr>
            <p:extLst/>
          </p:nvPr>
        </p:nvGraphicFramePr>
        <p:xfrm>
          <a:off x="76200" y="1143000"/>
          <a:ext cx="7467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553200" y="1371600"/>
            <a:ext cx="2286000" cy="1524000"/>
            <a:chOff x="6705600" y="2362200"/>
            <a:chExt cx="2286000" cy="1524000"/>
          </a:xfrm>
        </p:grpSpPr>
        <p:sp>
          <p:nvSpPr>
            <p:cNvPr id="6" name="Rounded Rectangle 5"/>
            <p:cNvSpPr/>
            <p:nvPr/>
          </p:nvSpPr>
          <p:spPr bwMode="auto">
            <a:xfrm>
              <a:off x="6705600" y="2362200"/>
              <a:ext cx="2286000" cy="1524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Rounded Rectangle 8"/>
            <p:cNvSpPr>
              <a:spLocks noChangeArrowheads="1"/>
            </p:cNvSpPr>
            <p:nvPr/>
          </p:nvSpPr>
          <p:spPr bwMode="auto">
            <a:xfrm>
              <a:off x="6854565" y="2582706"/>
              <a:ext cx="304800" cy="304800"/>
            </a:xfrm>
            <a:prstGeom prst="roundRect">
              <a:avLst>
                <a:gd name="adj" fmla="val 16667"/>
              </a:avLst>
            </a:prstGeom>
            <a:solidFill>
              <a:schemeClr val="accent2"/>
            </a:solidFill>
            <a:ln w="12700" algn="ctr">
              <a:solidFill>
                <a:schemeClr val="tx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ounded Rectangle 9"/>
            <p:cNvSpPr>
              <a:spLocks noChangeArrowheads="1"/>
            </p:cNvSpPr>
            <p:nvPr/>
          </p:nvSpPr>
          <p:spPr bwMode="auto">
            <a:xfrm>
              <a:off x="6854565" y="3276600"/>
              <a:ext cx="304800" cy="304800"/>
            </a:xfrm>
            <a:prstGeom prst="roundRect">
              <a:avLst>
                <a:gd name="adj" fmla="val 16667"/>
              </a:avLst>
            </a:prstGeom>
            <a:solidFill>
              <a:srgbClr val="00B050"/>
            </a:solidFill>
            <a:ln w="12700" algn="ctr">
              <a:solidFill>
                <a:schemeClr val="tx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p:cNvSpPr txBox="1"/>
            <p:nvPr/>
          </p:nvSpPr>
          <p:spPr>
            <a:xfrm>
              <a:off x="7308330" y="3304915"/>
              <a:ext cx="1676400" cy="254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AMS Staff</a:t>
              </a:r>
            </a:p>
          </p:txBody>
        </p:sp>
        <p:sp>
          <p:nvSpPr>
            <p:cNvPr id="10" name="TextBox 9"/>
            <p:cNvSpPr txBox="1"/>
            <p:nvPr/>
          </p:nvSpPr>
          <p:spPr>
            <a:xfrm>
              <a:off x="7308330" y="2613819"/>
              <a:ext cx="1447800" cy="254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Monitoring Staff</a:t>
              </a:r>
            </a:p>
          </p:txBody>
        </p:sp>
      </p:grpSp>
    </p:spTree>
    <p:extLst>
      <p:ext uri="{BB962C8B-B14F-4D97-AF65-F5344CB8AC3E}">
        <p14:creationId xmlns:p14="http://schemas.microsoft.com/office/powerpoint/2010/main" val="89590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600" dirty="0"/>
              <a:t>Assisting the Health and Safety Division</a:t>
            </a:r>
          </a:p>
        </p:txBody>
      </p:sp>
      <p:sp>
        <p:nvSpPr>
          <p:cNvPr id="3" name="Content Placeholder 2"/>
          <p:cNvSpPr>
            <a:spLocks noGrp="1"/>
          </p:cNvSpPr>
          <p:nvPr>
            <p:ph idx="1"/>
          </p:nvPr>
        </p:nvSpPr>
        <p:spPr/>
        <p:txBody>
          <a:bodyPr>
            <a:normAutofit fontScale="92500" lnSpcReduction="10000"/>
          </a:bodyPr>
          <a:lstStyle/>
          <a:p>
            <a:r>
              <a:rPr lang="en-US" dirty="0"/>
              <a:t>Some Monitoring Division team members will be assigned to support the Health and Safety (H&amp;S) Division and may perform the following:</a:t>
            </a:r>
          </a:p>
          <a:p>
            <a:pPr lvl="1"/>
            <a:r>
              <a:rPr lang="en-US" dirty="0"/>
              <a:t>Operation of the hotline</a:t>
            </a:r>
          </a:p>
          <a:p>
            <a:pPr lvl="1"/>
            <a:r>
              <a:rPr lang="en-US" dirty="0"/>
              <a:t>Facility surveys</a:t>
            </a:r>
          </a:p>
          <a:p>
            <a:pPr lvl="1"/>
            <a:r>
              <a:rPr lang="en-US" dirty="0"/>
              <a:t>Assistance with H&amp;S functions at checkpoints</a:t>
            </a:r>
          </a:p>
          <a:p>
            <a:pPr lvl="1"/>
            <a:r>
              <a:rPr lang="en-US" dirty="0"/>
              <a:t>Assistance at population assembly areas which require support from the FRMAC</a:t>
            </a:r>
          </a:p>
          <a:p>
            <a:r>
              <a:rPr lang="en-US" dirty="0"/>
              <a:t>For this reason, the following slide shows the H&amp;S organization chart.</a:t>
            </a:r>
          </a:p>
        </p:txBody>
      </p:sp>
    </p:spTree>
    <p:extLst>
      <p:ext uri="{BB962C8B-B14F-4D97-AF65-F5344CB8AC3E}">
        <p14:creationId xmlns:p14="http://schemas.microsoft.com/office/powerpoint/2010/main" val="362843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&amp; Safety Organization Chart</a:t>
            </a:r>
            <a:br>
              <a:rPr lang="en-US" dirty="0"/>
            </a:br>
            <a:endParaRPr lang="en-US" dirty="0"/>
          </a:p>
        </p:txBody>
      </p:sp>
      <p:graphicFrame>
        <p:nvGraphicFramePr>
          <p:cNvPr id="4" name="Content Placeholder 6"/>
          <p:cNvGraphicFramePr>
            <a:graphicFrameLocks/>
          </p:cNvGraphicFramePr>
          <p:nvPr>
            <p:extLst/>
          </p:nvPr>
        </p:nvGraphicFramePr>
        <p:xfrm>
          <a:off x="76200" y="1143000"/>
          <a:ext cx="7467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5791200" y="1905000"/>
            <a:ext cx="2286000" cy="1524000"/>
            <a:chOff x="6705600" y="2362200"/>
            <a:chExt cx="2286000" cy="1524000"/>
          </a:xfrm>
        </p:grpSpPr>
        <p:sp>
          <p:nvSpPr>
            <p:cNvPr id="6" name="Rounded Rectangle 5"/>
            <p:cNvSpPr/>
            <p:nvPr/>
          </p:nvSpPr>
          <p:spPr bwMode="auto">
            <a:xfrm>
              <a:off x="6705600" y="2362200"/>
              <a:ext cx="2286000" cy="1524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Rounded Rectangle 8"/>
            <p:cNvSpPr>
              <a:spLocks noChangeArrowheads="1"/>
            </p:cNvSpPr>
            <p:nvPr/>
          </p:nvSpPr>
          <p:spPr bwMode="auto">
            <a:xfrm>
              <a:off x="6858000" y="3183884"/>
              <a:ext cx="304800" cy="304800"/>
            </a:xfrm>
            <a:prstGeom prst="roundRect">
              <a:avLst>
                <a:gd name="adj" fmla="val 16667"/>
              </a:avLst>
            </a:prstGeom>
            <a:solidFill>
              <a:schemeClr val="accent2"/>
            </a:solidFill>
            <a:ln w="12700" algn="ctr">
              <a:solidFill>
                <a:schemeClr val="tx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ounded Rectangle 9"/>
            <p:cNvSpPr>
              <a:spLocks noChangeArrowheads="1"/>
            </p:cNvSpPr>
            <p:nvPr/>
          </p:nvSpPr>
          <p:spPr bwMode="auto">
            <a:xfrm>
              <a:off x="6858000" y="2630357"/>
              <a:ext cx="304800" cy="304800"/>
            </a:xfrm>
            <a:prstGeom prst="roundRect">
              <a:avLst>
                <a:gd name="adj" fmla="val 16667"/>
              </a:avLst>
            </a:prstGeom>
            <a:solidFill>
              <a:srgbClr val="00B050"/>
            </a:solidFill>
            <a:ln w="12700" algn="ctr">
              <a:solidFill>
                <a:schemeClr val="tx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p:cNvSpPr txBox="1"/>
            <p:nvPr/>
          </p:nvSpPr>
          <p:spPr>
            <a:xfrm>
              <a:off x="7162800" y="2641600"/>
              <a:ext cx="1676400" cy="254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Health and Safety Staff</a:t>
              </a:r>
            </a:p>
          </p:txBody>
        </p:sp>
        <p:sp>
          <p:nvSpPr>
            <p:cNvPr id="10" name="TextBox 9"/>
            <p:cNvSpPr txBox="1"/>
            <p:nvPr/>
          </p:nvSpPr>
          <p:spPr>
            <a:xfrm>
              <a:off x="7152807" y="3209284"/>
              <a:ext cx="1447800" cy="254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Monitoring Staff</a:t>
              </a:r>
            </a:p>
          </p:txBody>
        </p:sp>
      </p:grpSp>
      <p:sp>
        <p:nvSpPr>
          <p:cNvPr id="12" name="TextBox 11"/>
          <p:cNvSpPr txBox="1"/>
          <p:nvPr/>
        </p:nvSpPr>
        <p:spPr>
          <a:xfrm>
            <a:off x="3733800" y="5410200"/>
            <a:ext cx="4267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Monitoring has a responsibility to supply personnel to Health &amp; Safety to staff these areas</a:t>
            </a:r>
          </a:p>
        </p:txBody>
      </p:sp>
    </p:spTree>
    <p:extLst>
      <p:ext uri="{BB962C8B-B14F-4D97-AF65-F5344CB8AC3E}">
        <p14:creationId xmlns:p14="http://schemas.microsoft.com/office/powerpoint/2010/main" val="16036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fontScale="90000"/>
          </a:bodyPr>
          <a:lstStyle/>
          <a:p>
            <a:r>
              <a:rPr lang="en-US" dirty="0">
                <a:solidFill>
                  <a:schemeClr val="bg1"/>
                </a:solidFill>
              </a:rPr>
              <a:t>Major Roles within FRMAC Monitoring Division</a:t>
            </a:r>
          </a:p>
        </p:txBody>
      </p:sp>
    </p:spTree>
    <p:extLst>
      <p:ext uri="{BB962C8B-B14F-4D97-AF65-F5344CB8AC3E}">
        <p14:creationId xmlns:p14="http://schemas.microsoft.com/office/powerpoint/2010/main" val="197093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Manager and Deputy Roles</a:t>
            </a:r>
          </a:p>
        </p:txBody>
      </p:sp>
      <p:sp>
        <p:nvSpPr>
          <p:cNvPr id="3" name="Content Placeholder 2"/>
          <p:cNvSpPr>
            <a:spLocks noGrp="1"/>
          </p:cNvSpPr>
          <p:nvPr>
            <p:ph idx="1"/>
          </p:nvPr>
        </p:nvSpPr>
        <p:spPr>
          <a:xfrm>
            <a:off x="457200" y="1414419"/>
            <a:ext cx="8229600" cy="3538582"/>
          </a:xfrm>
        </p:spPr>
        <p:txBody>
          <a:bodyPr>
            <a:normAutofit/>
          </a:bodyPr>
          <a:lstStyle/>
          <a:p>
            <a:r>
              <a:rPr lang="en-US" sz="2400" dirty="0"/>
              <a:t>Manage operations for the division</a:t>
            </a:r>
          </a:p>
          <a:p>
            <a:r>
              <a:rPr lang="en-US" sz="2400" dirty="0"/>
              <a:t>Attend/participate in planning meetings</a:t>
            </a:r>
          </a:p>
          <a:p>
            <a:r>
              <a:rPr lang="en-US" sz="2400" dirty="0"/>
              <a:t>Help create Execution and Implementation Plans</a:t>
            </a:r>
          </a:p>
          <a:p>
            <a:r>
              <a:rPr lang="en-US" sz="2400" dirty="0"/>
              <a:t>Complete field team instructions (ICS-204FRMAC)</a:t>
            </a:r>
          </a:p>
          <a:p>
            <a:r>
              <a:rPr lang="en-US" sz="2400" dirty="0"/>
              <a:t>Brief AMS Missions Managers and Field Team Supervisors on objectives and expectations</a:t>
            </a:r>
          </a:p>
          <a:p>
            <a:r>
              <a:rPr lang="en-US" sz="2400" dirty="0"/>
              <a:t>Review field team data</a:t>
            </a:r>
          </a:p>
          <a:p>
            <a:r>
              <a:rPr lang="en-US" sz="2400" dirty="0"/>
              <a:t>Relay information up the chain of command</a:t>
            </a:r>
          </a:p>
        </p:txBody>
      </p:sp>
      <p:sp>
        <p:nvSpPr>
          <p:cNvPr id="4" name="TextBox 3"/>
          <p:cNvSpPr txBox="1"/>
          <p:nvPr/>
        </p:nvSpPr>
        <p:spPr>
          <a:xfrm>
            <a:off x="952500" y="5169452"/>
            <a:ext cx="7239000" cy="923330"/>
          </a:xfrm>
          <a:prstGeom prst="rect">
            <a:avLst/>
          </a:prstGeom>
          <a:noFill/>
        </p:spPr>
        <p:txBody>
          <a:bodyPr wrap="square" rtlCol="0">
            <a:spAutoFit/>
          </a:bodyPr>
          <a:lstStyle/>
          <a:p>
            <a:r>
              <a:rPr lang="en-US" b="1" dirty="0"/>
              <a:t>Training</a:t>
            </a:r>
            <a:r>
              <a:rPr lang="en-US" dirty="0"/>
              <a:t>: Must complete the FRMAC Monitoring Manager training courses and be approved by a rostering process before being able to take duty.  Must complete annual Monitoring Manager training.  </a:t>
            </a:r>
          </a:p>
        </p:txBody>
      </p:sp>
    </p:spTree>
    <p:extLst>
      <p:ext uri="{BB962C8B-B14F-4D97-AF65-F5344CB8AC3E}">
        <p14:creationId xmlns:p14="http://schemas.microsoft.com/office/powerpoint/2010/main" val="160975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Field Team Supervisor Roles</a:t>
            </a:r>
          </a:p>
        </p:txBody>
      </p:sp>
      <p:sp>
        <p:nvSpPr>
          <p:cNvPr id="3" name="Content Placeholder 2"/>
          <p:cNvSpPr>
            <a:spLocks noGrp="1"/>
          </p:cNvSpPr>
          <p:nvPr>
            <p:ph idx="1"/>
          </p:nvPr>
        </p:nvSpPr>
        <p:spPr>
          <a:xfrm>
            <a:off x="457200" y="1417638"/>
            <a:ext cx="8001000" cy="4068762"/>
          </a:xfrm>
        </p:spPr>
        <p:txBody>
          <a:bodyPr>
            <a:normAutofit fontScale="85000" lnSpcReduction="20000"/>
          </a:bodyPr>
          <a:lstStyle/>
          <a:p>
            <a:pPr marL="0" lvl="0" indent="0">
              <a:buNone/>
            </a:pPr>
            <a:r>
              <a:rPr lang="en-US" b="1" dirty="0"/>
              <a:t>Before Team Deployment</a:t>
            </a:r>
          </a:p>
          <a:p>
            <a:pPr lvl="1"/>
            <a:r>
              <a:rPr lang="en-US" dirty="0"/>
              <a:t>Assist in deployment activities</a:t>
            </a:r>
          </a:p>
          <a:p>
            <a:pPr lvl="2"/>
            <a:r>
              <a:rPr lang="en-US" dirty="0"/>
              <a:t>Assist with palletizing deployment equipment</a:t>
            </a:r>
          </a:p>
          <a:p>
            <a:pPr lvl="2"/>
            <a:r>
              <a:rPr lang="en-US" dirty="0"/>
              <a:t>Field team composition </a:t>
            </a:r>
          </a:p>
          <a:p>
            <a:pPr lvl="2"/>
            <a:r>
              <a:rPr lang="en-US" dirty="0"/>
              <a:t>Establish communications with field teams</a:t>
            </a:r>
          </a:p>
          <a:p>
            <a:pPr lvl="1"/>
            <a:r>
              <a:rPr lang="en-US" dirty="0"/>
              <a:t>Ensure necessary equipment available </a:t>
            </a:r>
          </a:p>
          <a:p>
            <a:pPr lvl="1"/>
            <a:r>
              <a:rPr lang="en-US" dirty="0"/>
              <a:t>Brief the ICS-204FRMAC </a:t>
            </a:r>
          </a:p>
          <a:p>
            <a:pPr marL="0" lvl="0" indent="0">
              <a:buNone/>
            </a:pPr>
            <a:r>
              <a:rPr lang="en-US" b="1" dirty="0"/>
              <a:t>During Field Deployment </a:t>
            </a:r>
            <a:endParaRPr lang="en-US" dirty="0"/>
          </a:p>
          <a:p>
            <a:pPr lvl="1"/>
            <a:r>
              <a:rPr lang="en-US" dirty="0"/>
              <a:t>Establish communications</a:t>
            </a:r>
          </a:p>
          <a:p>
            <a:pPr lvl="1"/>
            <a:r>
              <a:rPr lang="en-US" dirty="0"/>
              <a:t>Reroute or change task</a:t>
            </a:r>
          </a:p>
          <a:p>
            <a:pPr lvl="1"/>
            <a:r>
              <a:rPr lang="en-US" dirty="0"/>
              <a:t>Approve data</a:t>
            </a:r>
          </a:p>
          <a:p>
            <a:pPr marL="0" indent="0">
              <a:buNone/>
            </a:pPr>
            <a:endParaRPr lang="en-US" dirty="0"/>
          </a:p>
        </p:txBody>
      </p:sp>
      <p:sp>
        <p:nvSpPr>
          <p:cNvPr id="4" name="TextBox 3"/>
          <p:cNvSpPr txBox="1"/>
          <p:nvPr/>
        </p:nvSpPr>
        <p:spPr>
          <a:xfrm>
            <a:off x="952500" y="5473521"/>
            <a:ext cx="7239000" cy="923330"/>
          </a:xfrm>
          <a:prstGeom prst="rect">
            <a:avLst/>
          </a:prstGeom>
          <a:noFill/>
        </p:spPr>
        <p:txBody>
          <a:bodyPr wrap="square" rtlCol="0">
            <a:spAutoFit/>
          </a:bodyPr>
          <a:lstStyle/>
          <a:p>
            <a:r>
              <a:rPr lang="en-US" b="1" dirty="0"/>
              <a:t>Training</a:t>
            </a:r>
            <a:r>
              <a:rPr lang="en-US" dirty="0"/>
              <a:t>: Must complete the FRMAC Field Team Supervisor training courses and be approved by the monitoring skill set leader before being able to take duty.  Must be current on annual Field Team Supervisor training.  </a:t>
            </a:r>
          </a:p>
        </p:txBody>
      </p:sp>
    </p:spTree>
    <p:extLst>
      <p:ext uri="{BB962C8B-B14F-4D97-AF65-F5344CB8AC3E}">
        <p14:creationId xmlns:p14="http://schemas.microsoft.com/office/powerpoint/2010/main" val="129655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Field Monitoring Specialist Roles</a:t>
            </a:r>
          </a:p>
        </p:txBody>
      </p:sp>
      <p:sp>
        <p:nvSpPr>
          <p:cNvPr id="3" name="Content Placeholder 2"/>
          <p:cNvSpPr>
            <a:spLocks noGrp="1"/>
          </p:cNvSpPr>
          <p:nvPr>
            <p:ph idx="1"/>
          </p:nvPr>
        </p:nvSpPr>
        <p:spPr>
          <a:xfrm>
            <a:off x="457200" y="1600199"/>
            <a:ext cx="8229600" cy="4525963"/>
          </a:xfrm>
        </p:spPr>
        <p:txBody>
          <a:bodyPr/>
          <a:lstStyle/>
          <a:p>
            <a:r>
              <a:rPr lang="en-US" dirty="0"/>
              <a:t>Instrument QA/QC before deployment</a:t>
            </a:r>
          </a:p>
          <a:p>
            <a:r>
              <a:rPr lang="en-US" dirty="0"/>
              <a:t>Ensure tablets and MPCDs are ready</a:t>
            </a:r>
          </a:p>
          <a:p>
            <a:r>
              <a:rPr lang="en-US" dirty="0"/>
              <a:t>Follow ICS-204FRMAC instructions</a:t>
            </a:r>
          </a:p>
          <a:p>
            <a:r>
              <a:rPr lang="en-US" dirty="0"/>
              <a:t>Collects/Records measurements and samples</a:t>
            </a:r>
          </a:p>
          <a:p>
            <a:r>
              <a:rPr lang="en-US" dirty="0"/>
              <a:t>Communicate status to Field Team Supervisor</a:t>
            </a:r>
          </a:p>
          <a:p>
            <a:r>
              <a:rPr lang="en-US" dirty="0"/>
              <a:t>Help less experienced field team members and/or specialty field teams</a:t>
            </a:r>
          </a:p>
          <a:p>
            <a:pPr marL="0" indent="0">
              <a:buNone/>
            </a:pPr>
            <a:endParaRPr lang="en-US" dirty="0"/>
          </a:p>
        </p:txBody>
      </p:sp>
      <p:sp>
        <p:nvSpPr>
          <p:cNvPr id="4" name="TextBox 3"/>
          <p:cNvSpPr txBox="1"/>
          <p:nvPr/>
        </p:nvSpPr>
        <p:spPr>
          <a:xfrm>
            <a:off x="952500" y="5802997"/>
            <a:ext cx="7239000" cy="646331"/>
          </a:xfrm>
          <a:prstGeom prst="rect">
            <a:avLst/>
          </a:prstGeom>
          <a:noFill/>
        </p:spPr>
        <p:txBody>
          <a:bodyPr wrap="square" rtlCol="0">
            <a:spAutoFit/>
          </a:bodyPr>
          <a:lstStyle/>
          <a:p>
            <a:r>
              <a:rPr lang="en-US" b="1" dirty="0"/>
              <a:t>Training</a:t>
            </a:r>
            <a:r>
              <a:rPr lang="en-US" dirty="0"/>
              <a:t>: Must complete the FRMAC Field Monitoring Specialist training courses. </a:t>
            </a:r>
          </a:p>
        </p:txBody>
      </p:sp>
    </p:spTree>
    <p:extLst>
      <p:ext uri="{BB962C8B-B14F-4D97-AF65-F5344CB8AC3E}">
        <p14:creationId xmlns:p14="http://schemas.microsoft.com/office/powerpoint/2010/main" val="332935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Aerial Measuring System (AMS) Mission Manager/Scientist</a:t>
            </a:r>
          </a:p>
        </p:txBody>
      </p:sp>
      <p:sp>
        <p:nvSpPr>
          <p:cNvPr id="3" name="Content Placeholder 2"/>
          <p:cNvSpPr>
            <a:spLocks noGrp="1"/>
          </p:cNvSpPr>
          <p:nvPr>
            <p:ph idx="1"/>
          </p:nvPr>
        </p:nvSpPr>
        <p:spPr>
          <a:xfrm>
            <a:off x="457200" y="1600201"/>
            <a:ext cx="8229600" cy="3733799"/>
          </a:xfrm>
        </p:spPr>
        <p:txBody>
          <a:bodyPr>
            <a:normAutofit fontScale="92500" lnSpcReduction="20000"/>
          </a:bodyPr>
          <a:lstStyle/>
          <a:p>
            <a:r>
              <a:rPr lang="en-US" dirty="0"/>
              <a:t>Assist the Monitoring Manager with mission planning</a:t>
            </a:r>
          </a:p>
          <a:p>
            <a:r>
              <a:rPr lang="en-US" dirty="0"/>
              <a:t>Brief AMS staff on objectives</a:t>
            </a:r>
          </a:p>
          <a:p>
            <a:r>
              <a:rPr lang="en-US" dirty="0"/>
              <a:t>Coordinate flights/ ensure safety of assigned personnel</a:t>
            </a:r>
          </a:p>
          <a:p>
            <a:r>
              <a:rPr lang="en-US" dirty="0"/>
              <a:t>Communicate flight details and situational awareness to the Monitoring Manager </a:t>
            </a:r>
          </a:p>
          <a:p>
            <a:r>
              <a:rPr lang="en-US" dirty="0"/>
              <a:t>AMS data product creation/review</a:t>
            </a:r>
          </a:p>
          <a:p>
            <a:endParaRPr lang="en-US" dirty="0"/>
          </a:p>
          <a:p>
            <a:endParaRPr lang="en-US" dirty="0"/>
          </a:p>
        </p:txBody>
      </p:sp>
      <p:sp>
        <p:nvSpPr>
          <p:cNvPr id="4" name="TextBox 3"/>
          <p:cNvSpPr txBox="1"/>
          <p:nvPr/>
        </p:nvSpPr>
        <p:spPr>
          <a:xfrm>
            <a:off x="952500" y="5257800"/>
            <a:ext cx="7239000" cy="646331"/>
          </a:xfrm>
          <a:prstGeom prst="rect">
            <a:avLst/>
          </a:prstGeom>
          <a:noFill/>
        </p:spPr>
        <p:txBody>
          <a:bodyPr wrap="square" rtlCol="0">
            <a:spAutoFit/>
          </a:bodyPr>
          <a:lstStyle/>
          <a:p>
            <a:r>
              <a:rPr lang="en-US" b="1" dirty="0"/>
              <a:t>Training</a:t>
            </a:r>
            <a:r>
              <a:rPr lang="en-US" dirty="0"/>
              <a:t>: Must complete the AMS Mission Manager training courses before being able to take duty.  Must maintain proficiency.  </a:t>
            </a:r>
          </a:p>
        </p:txBody>
      </p:sp>
    </p:spTree>
    <p:extLst>
      <p:ext uri="{BB962C8B-B14F-4D97-AF65-F5344CB8AC3E}">
        <p14:creationId xmlns:p14="http://schemas.microsoft.com/office/powerpoint/2010/main" val="3241215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a:solidFill>
                  <a:schemeClr val="bg1"/>
                </a:solidFill>
              </a:rPr>
              <a:t>Associated Assets</a:t>
            </a:r>
          </a:p>
        </p:txBody>
      </p:sp>
    </p:spTree>
    <p:extLst>
      <p:ext uri="{BB962C8B-B14F-4D97-AF65-F5344CB8AC3E}">
        <p14:creationId xmlns:p14="http://schemas.microsoft.com/office/powerpoint/2010/main" val="168469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MS-200 Content Outline</a:t>
            </a:r>
          </a:p>
        </p:txBody>
      </p:sp>
      <p:sp>
        <p:nvSpPr>
          <p:cNvPr id="3" name="Content Placeholder 2"/>
          <p:cNvSpPr>
            <a:spLocks noGrp="1"/>
          </p:cNvSpPr>
          <p:nvPr>
            <p:ph idx="1"/>
          </p:nvPr>
        </p:nvSpPr>
        <p:spPr/>
        <p:txBody>
          <a:bodyPr>
            <a:normAutofit/>
          </a:bodyPr>
          <a:lstStyle/>
          <a:p>
            <a:pPr marL="0" indent="0">
              <a:buNone/>
            </a:pPr>
            <a:r>
              <a:rPr lang="en-US" sz="2000" b="1" dirty="0"/>
              <a:t>Module 1:</a:t>
            </a:r>
            <a:r>
              <a:rPr lang="en-US" sz="2000" dirty="0"/>
              <a:t> Overview of the FRMAC and Monitoring Division</a:t>
            </a:r>
          </a:p>
          <a:p>
            <a:pPr lvl="1"/>
            <a:r>
              <a:rPr lang="en-US" sz="2000" dirty="0"/>
              <a:t>Recall responsibilities of the Monitoring Division</a:t>
            </a:r>
          </a:p>
          <a:p>
            <a:pPr lvl="1"/>
            <a:r>
              <a:rPr lang="en-US" sz="2000" dirty="0"/>
              <a:t>Review and understand the general structure of the Monitoring Division. </a:t>
            </a:r>
          </a:p>
          <a:p>
            <a:pPr lvl="1"/>
            <a:r>
              <a:rPr lang="en-US" sz="2000" dirty="0"/>
              <a:t>Review roles and responsibilities of the major positions. </a:t>
            </a:r>
          </a:p>
          <a:p>
            <a:pPr lvl="1"/>
            <a:r>
              <a:rPr lang="en-US" sz="2000" dirty="0"/>
              <a:t>Recognize other assets with which Monitoring may be interacting.</a:t>
            </a:r>
          </a:p>
          <a:p>
            <a:pPr lvl="1"/>
            <a:r>
              <a:rPr lang="en-US" sz="2000" dirty="0"/>
              <a:t>Identify the workflow process and role of the ICS-204FRMAC form.</a:t>
            </a:r>
          </a:p>
          <a:p>
            <a:pPr marL="0" indent="0">
              <a:buNone/>
            </a:pPr>
            <a:endParaRPr lang="en-US" sz="2000" dirty="0"/>
          </a:p>
          <a:p>
            <a:pPr marL="0" indent="0">
              <a:buNone/>
            </a:pPr>
            <a:r>
              <a:rPr lang="en-US" sz="2000" b="1" dirty="0"/>
              <a:t>Module 2:</a:t>
            </a:r>
            <a:r>
              <a:rPr lang="en-US" sz="2000" dirty="0"/>
              <a:t> Demonstration of FRMAC monitoring and sampling equipment to include eFRMAC data tablets</a:t>
            </a:r>
          </a:p>
          <a:p>
            <a:pPr lvl="1"/>
            <a:r>
              <a:rPr lang="en-US" sz="2000" dirty="0"/>
              <a:t>Monitoring Equipment</a:t>
            </a:r>
          </a:p>
          <a:p>
            <a:pPr lvl="1"/>
            <a:r>
              <a:rPr lang="en-US" sz="2000" dirty="0"/>
              <a:t>Monitoring Techniques</a:t>
            </a:r>
          </a:p>
        </p:txBody>
      </p:sp>
    </p:spTree>
    <p:extLst>
      <p:ext uri="{BB962C8B-B14F-4D97-AF65-F5344CB8AC3E}">
        <p14:creationId xmlns:p14="http://schemas.microsoft.com/office/powerpoint/2010/main" val="148684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923112" cy="4525963"/>
          </a:xfrm>
        </p:spPr>
        <p:txBody>
          <a:bodyPr>
            <a:normAutofit fontScale="85000" lnSpcReduction="20000"/>
          </a:bodyPr>
          <a:lstStyle/>
          <a:p>
            <a:r>
              <a:rPr lang="en-US" dirty="0"/>
              <a:t>RAP is geographically regionalized</a:t>
            </a:r>
            <a:br>
              <a:rPr lang="en-US" dirty="0"/>
            </a:br>
            <a:r>
              <a:rPr lang="en-US" dirty="0"/>
              <a:t>to support rapid deployment in </a:t>
            </a:r>
            <a:br>
              <a:rPr lang="en-US" dirty="0"/>
            </a:br>
            <a:r>
              <a:rPr lang="en-US" dirty="0"/>
              <a:t>emergencies</a:t>
            </a:r>
          </a:p>
          <a:p>
            <a:pPr lvl="1"/>
            <a:r>
              <a:rPr lang="en-US" dirty="0"/>
              <a:t>9 Regions located throughout the USA </a:t>
            </a:r>
          </a:p>
          <a:p>
            <a:r>
              <a:rPr lang="en-US" dirty="0"/>
              <a:t>Mobilized and ready to deploy </a:t>
            </a:r>
          </a:p>
          <a:p>
            <a:pPr lvl="1"/>
            <a:r>
              <a:rPr lang="en-US" dirty="0"/>
              <a:t>within two hours of notification during normal working hours</a:t>
            </a:r>
          </a:p>
          <a:p>
            <a:pPr lvl="1"/>
            <a:r>
              <a:rPr lang="en-US" dirty="0"/>
              <a:t>within four hours of notification during off hours</a:t>
            </a:r>
          </a:p>
          <a:p>
            <a:r>
              <a:rPr lang="en-US" dirty="0"/>
              <a:t>Arrival upon incident scene will be determined </a:t>
            </a:r>
            <a:br>
              <a:rPr lang="en-US" dirty="0"/>
            </a:br>
            <a:r>
              <a:rPr lang="en-US" dirty="0"/>
              <a:t>by distance and mode of transportation</a:t>
            </a:r>
          </a:p>
          <a:p>
            <a:pPr lvl="1"/>
            <a:r>
              <a:rPr lang="en-US" dirty="0"/>
              <a:t>Access to ground and air transportation</a:t>
            </a:r>
          </a:p>
          <a:p>
            <a:endParaRPr lang="en-US" dirty="0"/>
          </a:p>
        </p:txBody>
      </p:sp>
      <p:sp>
        <p:nvSpPr>
          <p:cNvPr id="3" name="Title 2"/>
          <p:cNvSpPr>
            <a:spLocks noGrp="1"/>
          </p:cNvSpPr>
          <p:nvPr>
            <p:ph type="title"/>
          </p:nvPr>
        </p:nvSpPr>
        <p:spPr/>
        <p:txBody>
          <a:bodyPr>
            <a:normAutofit fontScale="90000"/>
          </a:bodyPr>
          <a:lstStyle/>
          <a:p>
            <a:r>
              <a:rPr lang="en-US" dirty="0"/>
              <a:t>Radiological Assistance Program (RAP) Deployment</a:t>
            </a:r>
          </a:p>
        </p:txBody>
      </p:sp>
      <p:pic>
        <p:nvPicPr>
          <p:cNvPr id="4" name="Picture 3"/>
          <p:cNvPicPr>
            <a:picLocks noChangeAspect="1"/>
          </p:cNvPicPr>
          <p:nvPr/>
        </p:nvPicPr>
        <p:blipFill>
          <a:blip r:embed="rId3"/>
          <a:stretch>
            <a:fillRect/>
          </a:stretch>
        </p:blipFill>
        <p:spPr>
          <a:xfrm>
            <a:off x="6228184" y="1844824"/>
            <a:ext cx="2749534" cy="2097206"/>
          </a:xfrm>
          <a:prstGeom prst="rect">
            <a:avLst/>
          </a:prstGeom>
        </p:spPr>
      </p:pic>
    </p:spTree>
    <p:extLst>
      <p:ext uri="{BB962C8B-B14F-4D97-AF65-F5344CB8AC3E}">
        <p14:creationId xmlns:p14="http://schemas.microsoft.com/office/powerpoint/2010/main" val="401886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8168"/>
            <a:ext cx="8229600" cy="4525963"/>
          </a:xfrm>
        </p:spPr>
        <p:txBody>
          <a:bodyPr/>
          <a:lstStyle/>
          <a:p>
            <a:r>
              <a:rPr lang="en-US" dirty="0"/>
              <a:t>Volunteers from the DOE/NNSA complex</a:t>
            </a:r>
          </a:p>
          <a:p>
            <a:r>
              <a:rPr lang="en-US" dirty="0"/>
              <a:t>“Standard” RAP Team composition</a:t>
            </a:r>
          </a:p>
          <a:p>
            <a:pPr lvl="1"/>
            <a:r>
              <a:rPr lang="en-US" dirty="0"/>
              <a:t>(1) Federal Team Leader (FTL) </a:t>
            </a:r>
          </a:p>
          <a:p>
            <a:pPr lvl="1"/>
            <a:r>
              <a:rPr lang="en-US" dirty="0"/>
              <a:t>A mission dependent mix of up to 7 Health Physics Support Personnel (HPSPs) &amp; Team Scientists </a:t>
            </a:r>
          </a:p>
          <a:p>
            <a:r>
              <a:rPr lang="en-US" dirty="0"/>
              <a:t>RAP team configuration and load-out is tailored to response requirements and organizational needs</a:t>
            </a:r>
          </a:p>
          <a:p>
            <a:endParaRPr lang="en-US" dirty="0"/>
          </a:p>
        </p:txBody>
      </p:sp>
      <p:sp>
        <p:nvSpPr>
          <p:cNvPr id="3" name="Title 2"/>
          <p:cNvSpPr>
            <a:spLocks noGrp="1"/>
          </p:cNvSpPr>
          <p:nvPr>
            <p:ph type="title"/>
          </p:nvPr>
        </p:nvSpPr>
        <p:spPr/>
        <p:txBody>
          <a:bodyPr>
            <a:normAutofit/>
          </a:bodyPr>
          <a:lstStyle/>
          <a:p>
            <a:r>
              <a:rPr lang="en-US" dirty="0"/>
              <a:t>RAP Personnel and Composition</a:t>
            </a:r>
          </a:p>
        </p:txBody>
      </p:sp>
      <p:pic>
        <p:nvPicPr>
          <p:cNvPr id="6" name="Picture 7" descr="people &amp; vehicle"/>
          <p:cNvPicPr>
            <a:picLocks noChangeAspect="1" noChangeArrowheads="1"/>
          </p:cNvPicPr>
          <p:nvPr/>
        </p:nvPicPr>
        <p:blipFill>
          <a:blip r:embed="rId3" cstate="print"/>
          <a:srcRect/>
          <a:stretch>
            <a:fillRect/>
          </a:stretch>
        </p:blipFill>
        <p:spPr bwMode="auto">
          <a:xfrm>
            <a:off x="532262" y="4469235"/>
            <a:ext cx="2383554" cy="210992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3" descr="P3230458"/>
          <p:cNvPicPr>
            <a:picLocks noChangeAspect="1" noChangeArrowheads="1"/>
          </p:cNvPicPr>
          <p:nvPr/>
        </p:nvPicPr>
        <p:blipFill>
          <a:blip r:embed="rId4" cstate="print"/>
          <a:srcRect/>
          <a:stretch>
            <a:fillRect/>
          </a:stretch>
        </p:blipFill>
        <p:spPr>
          <a:xfrm>
            <a:off x="5645642" y="4469235"/>
            <a:ext cx="2102048" cy="210289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descr="E:\TOPOFF-4\IMG_11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15816" y="4581128"/>
            <a:ext cx="2708875" cy="1879104"/>
          </a:xfrm>
          <a:prstGeom prst="rect">
            <a:avLst/>
          </a:prstGeom>
          <a:noFill/>
        </p:spPr>
      </p:pic>
    </p:spTree>
    <p:extLst>
      <p:ext uri="{BB962C8B-B14F-4D97-AF65-F5344CB8AC3E}">
        <p14:creationId xmlns:p14="http://schemas.microsoft.com/office/powerpoint/2010/main" val="1886588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Radiological Assistance Program (RAP)</a:t>
            </a:r>
          </a:p>
        </p:txBody>
      </p:sp>
      <p:sp>
        <p:nvSpPr>
          <p:cNvPr id="3" name="Content Placeholder 2"/>
          <p:cNvSpPr>
            <a:spLocks noGrp="1"/>
          </p:cNvSpPr>
          <p:nvPr>
            <p:ph idx="1"/>
          </p:nvPr>
        </p:nvSpPr>
        <p:spPr/>
        <p:txBody>
          <a:bodyPr>
            <a:normAutofit lnSpcReduction="10000"/>
          </a:bodyPr>
          <a:lstStyle/>
          <a:p>
            <a:r>
              <a:rPr lang="en-US" dirty="0"/>
              <a:t>RAP personnel will most likely be at the incident before CMRT arrives</a:t>
            </a:r>
          </a:p>
          <a:p>
            <a:r>
              <a:rPr lang="en-US" dirty="0"/>
              <a:t>RAP will integrate with CMRT</a:t>
            </a:r>
          </a:p>
          <a:p>
            <a:r>
              <a:rPr lang="en-US" dirty="0"/>
              <a:t>FRMAC field teams will consist of CMRT Field Monitoring Specialists and RAP Health Physics Support Personnel </a:t>
            </a:r>
          </a:p>
          <a:p>
            <a:pPr lvl="1"/>
            <a:r>
              <a:rPr lang="en-US" dirty="0"/>
              <a:t>Same instruments and equipment</a:t>
            </a:r>
          </a:p>
          <a:p>
            <a:pPr lvl="1"/>
            <a:r>
              <a:rPr lang="en-US" dirty="0"/>
              <a:t>Trained to the same monitoring and sampling techniques </a:t>
            </a:r>
          </a:p>
          <a:p>
            <a:endParaRPr lang="en-US" dirty="0"/>
          </a:p>
        </p:txBody>
      </p:sp>
    </p:spTree>
    <p:extLst>
      <p:ext uri="{BB962C8B-B14F-4D97-AF65-F5344CB8AC3E}">
        <p14:creationId xmlns:p14="http://schemas.microsoft.com/office/powerpoint/2010/main" val="103994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Aerial Measuring System (AMS)</a:t>
            </a:r>
          </a:p>
        </p:txBody>
      </p:sp>
      <p:sp>
        <p:nvSpPr>
          <p:cNvPr id="3" name="Content Placeholder 2"/>
          <p:cNvSpPr>
            <a:spLocks noGrp="1"/>
          </p:cNvSpPr>
          <p:nvPr>
            <p:ph idx="1"/>
          </p:nvPr>
        </p:nvSpPr>
        <p:spPr>
          <a:xfrm>
            <a:off x="488373" y="2667000"/>
            <a:ext cx="8305800" cy="3733800"/>
          </a:xfrm>
        </p:spPr>
        <p:txBody>
          <a:bodyPr>
            <a:normAutofit fontScale="92500" lnSpcReduction="20000"/>
          </a:bodyPr>
          <a:lstStyle/>
          <a:p>
            <a:r>
              <a:rPr lang="en-US" dirty="0"/>
              <a:t>AMS is a separate asset from CMRT.  They perform search missions as well as radiological characterizations of large areas. </a:t>
            </a:r>
          </a:p>
          <a:p>
            <a:r>
              <a:rPr lang="en-US" dirty="0"/>
              <a:t>AMS has 2 locations: Nellis Air Force Base (Las Vegas, NV) and Joint Base Andrews (Washington D.C.). </a:t>
            </a:r>
          </a:p>
          <a:p>
            <a:r>
              <a:rPr lang="en-US" dirty="0"/>
              <a:t>AMS can deploy earlier than CMRT.  </a:t>
            </a:r>
          </a:p>
          <a:p>
            <a:r>
              <a:rPr lang="en-US" dirty="0"/>
              <a:t>When a CMRT/FRMAC is activated, AMS reports under the Monitoring Division. </a:t>
            </a:r>
          </a:p>
          <a:p>
            <a:endParaRPr lang="en-US" dirty="0"/>
          </a:p>
        </p:txBody>
      </p:sp>
      <p:pic>
        <p:nvPicPr>
          <p:cNvPr id="6" name="Picture 5"/>
          <p:cNvPicPr>
            <a:picLocks noChangeAspect="1"/>
          </p:cNvPicPr>
          <p:nvPr/>
        </p:nvPicPr>
        <p:blipFill>
          <a:blip r:embed="rId3"/>
          <a:stretch>
            <a:fillRect/>
          </a:stretch>
        </p:blipFill>
        <p:spPr>
          <a:xfrm>
            <a:off x="2209800" y="1285747"/>
            <a:ext cx="4485347" cy="1346617"/>
          </a:xfrm>
          <a:prstGeom prst="rect">
            <a:avLst/>
          </a:prstGeom>
        </p:spPr>
      </p:pic>
    </p:spTree>
    <p:extLst>
      <p:ext uri="{BB962C8B-B14F-4D97-AF65-F5344CB8AC3E}">
        <p14:creationId xmlns:p14="http://schemas.microsoft.com/office/powerpoint/2010/main" val="3918302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(cont.)</a:t>
            </a:r>
          </a:p>
        </p:txBody>
      </p:sp>
      <p:sp>
        <p:nvSpPr>
          <p:cNvPr id="3" name="Content Placeholder 2"/>
          <p:cNvSpPr>
            <a:spLocks noGrp="1"/>
          </p:cNvSpPr>
          <p:nvPr>
            <p:ph idx="1"/>
          </p:nvPr>
        </p:nvSpPr>
        <p:spPr/>
        <p:txBody>
          <a:bodyPr>
            <a:normAutofit/>
          </a:bodyPr>
          <a:lstStyle/>
          <a:p>
            <a:pPr lvl="0"/>
            <a:r>
              <a:rPr lang="en-US" dirty="0"/>
              <a:t>AMS uses NaI radiation detectors (known as RSIs) in their fixed wing or helicopter to characterize large areas. </a:t>
            </a:r>
          </a:p>
          <a:p>
            <a:r>
              <a:rPr lang="en-US" dirty="0"/>
              <a:t>Field teams will support AMS by taking ground measurements to compare readings</a:t>
            </a:r>
          </a:p>
          <a:p>
            <a:pPr lvl="1"/>
            <a:r>
              <a:rPr lang="en-US" dirty="0"/>
              <a:t>Dose rate (with Pressurized Ion Chamber)</a:t>
            </a:r>
          </a:p>
          <a:p>
            <a:pPr lvl="1"/>
            <a:r>
              <a:rPr lang="en-US" dirty="0"/>
              <a:t>HPGe in-situ measurements</a:t>
            </a:r>
          </a:p>
          <a:p>
            <a:pPr lvl="0"/>
            <a:endParaRPr lang="en-US" dirty="0"/>
          </a:p>
          <a:p>
            <a:pPr lvl="0"/>
            <a:endParaRPr lang="en-US" dirty="0"/>
          </a:p>
        </p:txBody>
      </p:sp>
      <p:pic>
        <p:nvPicPr>
          <p:cNvPr id="4" name="Picture 3"/>
          <p:cNvPicPr>
            <a:picLocks noChangeAspect="1"/>
          </p:cNvPicPr>
          <p:nvPr/>
        </p:nvPicPr>
        <p:blipFill>
          <a:blip r:embed="rId3"/>
          <a:stretch>
            <a:fillRect/>
          </a:stretch>
        </p:blipFill>
        <p:spPr>
          <a:xfrm>
            <a:off x="5486400" y="5076035"/>
            <a:ext cx="3354795" cy="1219292"/>
          </a:xfrm>
          <a:prstGeom prst="rect">
            <a:avLst/>
          </a:prstGeom>
        </p:spPr>
      </p:pic>
    </p:spTree>
    <p:extLst>
      <p:ext uri="{BB962C8B-B14F-4D97-AF65-F5344CB8AC3E}">
        <p14:creationId xmlns:p14="http://schemas.microsoft.com/office/powerpoint/2010/main" val="240527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States/locals and other agencies</a:t>
            </a:r>
          </a:p>
        </p:txBody>
      </p:sp>
      <p:sp>
        <p:nvSpPr>
          <p:cNvPr id="3" name="Content Placeholder 2"/>
          <p:cNvSpPr>
            <a:spLocks noGrp="1"/>
          </p:cNvSpPr>
          <p:nvPr>
            <p:ph idx="1"/>
          </p:nvPr>
        </p:nvSpPr>
        <p:spPr/>
        <p:txBody>
          <a:bodyPr>
            <a:normAutofit lnSpcReduction="10000"/>
          </a:bodyPr>
          <a:lstStyle/>
          <a:p>
            <a:r>
              <a:rPr lang="en-US" dirty="0"/>
              <a:t>When a FRMAC is established, then the field teams will consist of personnel from:</a:t>
            </a:r>
          </a:p>
          <a:p>
            <a:pPr lvl="1"/>
            <a:r>
              <a:rPr lang="en-US" dirty="0"/>
              <a:t>CMRT</a:t>
            </a:r>
          </a:p>
          <a:p>
            <a:pPr lvl="1"/>
            <a:r>
              <a:rPr lang="en-US" dirty="0"/>
              <a:t>RAP</a:t>
            </a:r>
          </a:p>
          <a:p>
            <a:pPr lvl="1"/>
            <a:r>
              <a:rPr lang="en-US" dirty="0"/>
              <a:t>States/locals</a:t>
            </a:r>
          </a:p>
          <a:p>
            <a:pPr lvl="1"/>
            <a:r>
              <a:rPr lang="en-US" dirty="0"/>
              <a:t>Other government agencies (EPA, DoD, FDA, USDA, etc.)</a:t>
            </a:r>
          </a:p>
          <a:p>
            <a:r>
              <a:rPr lang="en-US" dirty="0"/>
              <a:t>Should arrange teams to balance the level of knowledge and experience. </a:t>
            </a:r>
          </a:p>
        </p:txBody>
      </p:sp>
    </p:spTree>
    <p:extLst>
      <p:ext uri="{BB962C8B-B14F-4D97-AF65-F5344CB8AC3E}">
        <p14:creationId xmlns:p14="http://schemas.microsoft.com/office/powerpoint/2010/main" val="281220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22" name="Picture 2" descr="C:\Users\soromrd\Desktop\free-conference-clip-art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3933056"/>
            <a:ext cx="2880319"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60721" y="1421975"/>
            <a:ext cx="4860311" cy="4383289"/>
          </a:xfrm>
        </p:spPr>
        <p:txBody>
          <a:bodyPr>
            <a:normAutofit fontScale="92500" lnSpcReduction="10000"/>
          </a:bodyPr>
          <a:lstStyle/>
          <a:p>
            <a:pPr>
              <a:spcBef>
                <a:spcPts val="600"/>
              </a:spcBef>
              <a:spcAft>
                <a:spcPts val="600"/>
              </a:spcAft>
            </a:pPr>
            <a:r>
              <a:rPr lang="en-US" dirty="0"/>
              <a:t>FRMAC will conduct “On The Job” Training to help unify the Teams Members</a:t>
            </a:r>
          </a:p>
          <a:p>
            <a:pPr>
              <a:spcBef>
                <a:spcPts val="600"/>
              </a:spcBef>
              <a:spcAft>
                <a:spcPts val="600"/>
              </a:spcAft>
            </a:pPr>
            <a:r>
              <a:rPr lang="en-US" dirty="0"/>
              <a:t>Ensure all of the teams are using the same procedures  </a:t>
            </a:r>
          </a:p>
          <a:p>
            <a:pPr>
              <a:spcBef>
                <a:spcPts val="600"/>
              </a:spcBef>
              <a:spcAft>
                <a:spcPts val="600"/>
              </a:spcAft>
            </a:pPr>
            <a:r>
              <a:rPr lang="en-US" dirty="0"/>
              <a:t>FRMAC monitoring and sampling “Operator Aids” can be practiced before departure</a:t>
            </a:r>
          </a:p>
        </p:txBody>
      </p:sp>
      <p:sp>
        <p:nvSpPr>
          <p:cNvPr id="3" name="Title 2"/>
          <p:cNvSpPr>
            <a:spLocks noGrp="1"/>
          </p:cNvSpPr>
          <p:nvPr>
            <p:ph type="title"/>
          </p:nvPr>
        </p:nvSpPr>
        <p:spPr/>
        <p:txBody>
          <a:bodyPr/>
          <a:lstStyle/>
          <a:p>
            <a:r>
              <a:rPr lang="en-US" dirty="0"/>
              <a:t>On The Job Training</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511" y="1536896"/>
            <a:ext cx="3369289" cy="2276902"/>
          </a:xfrm>
          <a:prstGeom prst="rect">
            <a:avLst/>
          </a:prstGeom>
        </p:spPr>
      </p:pic>
      <p:sp>
        <p:nvSpPr>
          <p:cNvPr id="6" name="TextBox 5"/>
          <p:cNvSpPr txBox="1"/>
          <p:nvPr/>
        </p:nvSpPr>
        <p:spPr>
          <a:xfrm>
            <a:off x="863588" y="6155431"/>
            <a:ext cx="8568952" cy="307777"/>
          </a:xfrm>
          <a:prstGeom prst="rect">
            <a:avLst/>
          </a:prstGeom>
          <a:noFill/>
        </p:spPr>
        <p:txBody>
          <a:bodyPr wrap="square" rtlCol="0">
            <a:spAutoFit/>
          </a:bodyPr>
          <a:lstStyle/>
          <a:p>
            <a:r>
              <a:rPr lang="en-US" sz="1400" dirty="0"/>
              <a:t>https://www.nnss.gov/pages/programs/FRMAC/FRMAC_DocumentsManuals.html</a:t>
            </a:r>
          </a:p>
        </p:txBody>
      </p:sp>
    </p:spTree>
    <p:extLst>
      <p:ext uri="{BB962C8B-B14F-4D97-AF65-F5344CB8AC3E}">
        <p14:creationId xmlns:p14="http://schemas.microsoft.com/office/powerpoint/2010/main" val="166246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a:solidFill>
                  <a:schemeClr val="bg1"/>
                </a:solidFill>
              </a:rPr>
              <a:t>Deployment Interactions</a:t>
            </a:r>
          </a:p>
        </p:txBody>
      </p:sp>
    </p:spTree>
    <p:extLst>
      <p:ext uri="{BB962C8B-B14F-4D97-AF65-F5344CB8AC3E}">
        <p14:creationId xmlns:p14="http://schemas.microsoft.com/office/powerpoint/2010/main" val="320141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1143000"/>
          </a:xfrm>
        </p:spPr>
        <p:txBody>
          <a:bodyPr>
            <a:normAutofit/>
          </a:bodyPr>
          <a:lstStyle/>
          <a:p>
            <a:r>
              <a:rPr lang="en-US" dirty="0"/>
              <a:t>Interactions with the public</a:t>
            </a:r>
          </a:p>
        </p:txBody>
      </p:sp>
      <p:sp>
        <p:nvSpPr>
          <p:cNvPr id="5" name="TextBox 4"/>
          <p:cNvSpPr txBox="1"/>
          <p:nvPr/>
        </p:nvSpPr>
        <p:spPr>
          <a:xfrm>
            <a:off x="381000" y="1600200"/>
            <a:ext cx="8382000"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Since the Monitoring Division goes into the field, it is probable that interactions with the general public may occur.    </a:t>
            </a:r>
          </a:p>
          <a:p>
            <a:pPr marL="342900" indent="-342900">
              <a:buFont typeface="Arial" panose="020B0604020202020204" pitchFamily="34" charset="0"/>
              <a:buChar char="•"/>
            </a:pPr>
            <a:r>
              <a:rPr lang="en-US" sz="2800" dirty="0"/>
              <a:t>General Guidelines:  </a:t>
            </a:r>
          </a:p>
          <a:p>
            <a:pPr marL="800100" lvl="1" indent="-342900">
              <a:buFont typeface="Arial" panose="020B0604020202020204" pitchFamily="34" charset="0"/>
              <a:buChar char="•"/>
            </a:pPr>
            <a:r>
              <a:rPr lang="en-US" sz="2400" dirty="0"/>
              <a:t>Be courteous</a:t>
            </a:r>
          </a:p>
          <a:p>
            <a:pPr marL="800100" lvl="1" indent="-342900">
              <a:buFont typeface="Arial" panose="020B0604020202020204" pitchFamily="34" charset="0"/>
              <a:buChar char="•"/>
            </a:pPr>
            <a:r>
              <a:rPr lang="en-US" sz="2400" dirty="0"/>
              <a:t>When asked what you are doing, you may answer what the task is, but do not provide any data.</a:t>
            </a:r>
          </a:p>
          <a:p>
            <a:pPr marL="800100" lvl="1" indent="-342900">
              <a:buFont typeface="Arial" panose="020B0604020202020204" pitchFamily="34" charset="0"/>
              <a:buChar char="•"/>
            </a:pPr>
            <a:r>
              <a:rPr lang="en-US" sz="2400" dirty="0"/>
              <a:t>If you do not know the answer to their question, say that you don’t know.  Do not make up answers.   </a:t>
            </a:r>
          </a:p>
          <a:p>
            <a:pPr marL="800100" lvl="1" indent="-342900">
              <a:buFont typeface="Arial" panose="020B0604020202020204" pitchFamily="34" charset="0"/>
              <a:buChar char="•"/>
            </a:pPr>
            <a:r>
              <a:rPr lang="en-US" sz="2400" dirty="0"/>
              <a:t>Refer the media and public to the Public Information Officer. </a:t>
            </a:r>
          </a:p>
        </p:txBody>
      </p:sp>
    </p:spTree>
    <p:extLst>
      <p:ext uri="{BB962C8B-B14F-4D97-AF65-F5344CB8AC3E}">
        <p14:creationId xmlns:p14="http://schemas.microsoft.com/office/powerpoint/2010/main" val="888185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1143000"/>
          </a:xfrm>
        </p:spPr>
        <p:txBody>
          <a:bodyPr>
            <a:normAutofit fontScale="90000"/>
          </a:bodyPr>
          <a:lstStyle/>
          <a:p>
            <a:r>
              <a:rPr lang="en-US" dirty="0"/>
              <a:t>Deployment Interactions for the Field Monitoring Specialist</a:t>
            </a:r>
          </a:p>
        </p:txBody>
      </p:sp>
      <p:sp>
        <p:nvSpPr>
          <p:cNvPr id="5" name="TextBox 4"/>
          <p:cNvSpPr txBox="1"/>
          <p:nvPr/>
        </p:nvSpPr>
        <p:spPr>
          <a:xfrm>
            <a:off x="609600" y="1905000"/>
            <a:ext cx="7696200" cy="3908762"/>
          </a:xfrm>
          <a:prstGeom prst="rect">
            <a:avLst/>
          </a:prstGeom>
          <a:noFill/>
        </p:spPr>
        <p:txBody>
          <a:bodyPr wrap="square" rtlCol="0">
            <a:spAutoFit/>
          </a:bodyPr>
          <a:lstStyle/>
          <a:p>
            <a:pPr marL="342900" indent="-342900">
              <a:buFont typeface="Arial" panose="020B0604020202020204" pitchFamily="34" charset="0"/>
              <a:buChar char="•"/>
            </a:pPr>
            <a:r>
              <a:rPr lang="en-US" sz="2800" dirty="0"/>
              <a:t>Receives instructions from the Field Team Supervisor. </a:t>
            </a:r>
          </a:p>
          <a:p>
            <a:pPr marL="342900" indent="-342900">
              <a:buFont typeface="Arial" panose="020B0604020202020204" pitchFamily="34" charset="0"/>
              <a:buChar char="•"/>
            </a:pPr>
            <a:r>
              <a:rPr lang="en-US" sz="2800" dirty="0"/>
              <a:t>Interacts with other field team members (DOE, other federal agency, state/locals) </a:t>
            </a:r>
          </a:p>
          <a:p>
            <a:pPr marL="342900" indent="-342900">
              <a:buFont typeface="Arial" panose="020B0604020202020204" pitchFamily="34" charset="0"/>
              <a:buChar char="•"/>
            </a:pPr>
            <a:r>
              <a:rPr lang="en-US" sz="2800" dirty="0"/>
              <a:t>Mentors field team members that may not have the same level of experience.    </a:t>
            </a:r>
          </a:p>
          <a:p>
            <a:pPr marL="342900" indent="-342900">
              <a:buFont typeface="Arial" panose="020B0604020202020204" pitchFamily="34" charset="0"/>
              <a:buChar char="•"/>
            </a:pPr>
            <a:r>
              <a:rPr lang="en-US" sz="2800" dirty="0"/>
              <a:t>Interacts with Lab Analysis Division and Health and Safety personnel </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32123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MS-200 Content Outline</a:t>
            </a:r>
          </a:p>
        </p:txBody>
      </p:sp>
      <p:sp>
        <p:nvSpPr>
          <p:cNvPr id="3" name="Content Placeholder 2"/>
          <p:cNvSpPr>
            <a:spLocks noGrp="1"/>
          </p:cNvSpPr>
          <p:nvPr>
            <p:ph idx="1"/>
          </p:nvPr>
        </p:nvSpPr>
        <p:spPr>
          <a:xfrm>
            <a:off x="469760" y="1417638"/>
            <a:ext cx="8229600" cy="4876800"/>
          </a:xfrm>
        </p:spPr>
        <p:txBody>
          <a:bodyPr>
            <a:noAutofit/>
          </a:bodyPr>
          <a:lstStyle/>
          <a:p>
            <a:pPr marL="0" indent="0">
              <a:buNone/>
            </a:pPr>
            <a:r>
              <a:rPr lang="en-US" sz="2000" b="1" dirty="0"/>
              <a:t>Module 3:</a:t>
            </a:r>
            <a:r>
              <a:rPr lang="en-US" sz="2000" dirty="0"/>
              <a:t> Overview of FRMAC monitoring and sampling techniques</a:t>
            </a:r>
          </a:p>
          <a:p>
            <a:pPr lvl="1"/>
            <a:r>
              <a:rPr lang="en-US" sz="2000" dirty="0"/>
              <a:t>Sample collection</a:t>
            </a:r>
          </a:p>
          <a:p>
            <a:pPr lvl="2"/>
            <a:r>
              <a:rPr lang="en-US" sz="2000" dirty="0"/>
              <a:t>Air</a:t>
            </a:r>
          </a:p>
          <a:p>
            <a:pPr lvl="2"/>
            <a:r>
              <a:rPr lang="en-US" sz="2000" dirty="0"/>
              <a:t>Soil</a:t>
            </a:r>
          </a:p>
          <a:p>
            <a:pPr lvl="2"/>
            <a:r>
              <a:rPr lang="en-US" sz="2000" dirty="0"/>
              <a:t>Water</a:t>
            </a:r>
          </a:p>
          <a:p>
            <a:pPr lvl="2"/>
            <a:r>
              <a:rPr lang="en-US" sz="2000" dirty="0"/>
              <a:t>Vegetation</a:t>
            </a:r>
          </a:p>
          <a:p>
            <a:pPr lvl="2"/>
            <a:r>
              <a:rPr lang="en-US" sz="2000" dirty="0"/>
              <a:t>Milk/Feed</a:t>
            </a:r>
          </a:p>
          <a:p>
            <a:pPr lvl="1"/>
            <a:r>
              <a:rPr lang="en-US" sz="2000" dirty="0"/>
              <a:t>Sample Receipt</a:t>
            </a:r>
          </a:p>
          <a:p>
            <a:pPr lvl="1"/>
            <a:endParaRPr lang="en-US" sz="2000" dirty="0"/>
          </a:p>
          <a:p>
            <a:pPr marL="0" indent="0">
              <a:buNone/>
            </a:pPr>
            <a:r>
              <a:rPr lang="en-US" sz="2000" b="1" dirty="0"/>
              <a:t>Module 4:</a:t>
            </a:r>
            <a:r>
              <a:rPr lang="en-US" sz="2000" dirty="0"/>
              <a:t> Data, Forms, and Documentation</a:t>
            </a:r>
          </a:p>
          <a:p>
            <a:pPr lvl="1"/>
            <a:r>
              <a:rPr lang="en-US" sz="2000" dirty="0"/>
              <a:t>FRMAC forms</a:t>
            </a:r>
          </a:p>
          <a:p>
            <a:pPr lvl="1"/>
            <a:r>
              <a:rPr lang="en-US" sz="2000" dirty="0"/>
              <a:t>Manuals and references</a:t>
            </a:r>
          </a:p>
          <a:p>
            <a:pPr lvl="1"/>
            <a:endParaRPr lang="en-US" sz="2000" dirty="0"/>
          </a:p>
        </p:txBody>
      </p:sp>
    </p:spTree>
    <p:extLst>
      <p:ext uri="{BB962C8B-B14F-4D97-AF65-F5344CB8AC3E}">
        <p14:creationId xmlns:p14="http://schemas.microsoft.com/office/powerpoint/2010/main" val="2008651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a:solidFill>
                  <a:schemeClr val="bg1"/>
                </a:solidFill>
              </a:rPr>
              <a:t>Workflow</a:t>
            </a:r>
          </a:p>
        </p:txBody>
      </p:sp>
    </p:spTree>
    <p:extLst>
      <p:ext uri="{BB962C8B-B14F-4D97-AF65-F5344CB8AC3E}">
        <p14:creationId xmlns:p14="http://schemas.microsoft.com/office/powerpoint/2010/main" val="2737815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Default Guidance</a:t>
            </a:r>
          </a:p>
        </p:txBody>
      </p:sp>
      <p:sp>
        <p:nvSpPr>
          <p:cNvPr id="3" name="Content Placeholder 2"/>
          <p:cNvSpPr>
            <a:spLocks noGrp="1"/>
          </p:cNvSpPr>
          <p:nvPr>
            <p:ph idx="1"/>
          </p:nvPr>
        </p:nvSpPr>
        <p:spPr>
          <a:xfrm>
            <a:off x="457200" y="1600200"/>
            <a:ext cx="8229600" cy="4038600"/>
          </a:xfrm>
        </p:spPr>
        <p:txBody>
          <a:bodyPr>
            <a:normAutofit fontScale="85000" lnSpcReduction="10000"/>
          </a:bodyPr>
          <a:lstStyle/>
          <a:p>
            <a:r>
              <a:rPr lang="en-US" dirty="0"/>
              <a:t>Data is required/expected from the Monitoring Division even before official objectives are set by command.</a:t>
            </a:r>
          </a:p>
          <a:p>
            <a:r>
              <a:rPr lang="en-US" dirty="0"/>
              <a:t>Initially, the Monitoring Division does not need to wait for state/local objectives to collect data.  </a:t>
            </a:r>
          </a:p>
          <a:p>
            <a:pPr lvl="1"/>
            <a:r>
              <a:rPr lang="en-US" dirty="0"/>
              <a:t>Default ICS-234 and ICS-204FRMACs have been created with default objectives and field team instructions.   </a:t>
            </a:r>
          </a:p>
          <a:p>
            <a:pPr lvl="1"/>
            <a:r>
              <a:rPr lang="en-US" dirty="0"/>
              <a:t>See Monitoring and Sampling Manual, Volume I (2019), Appendix E-F for the approved guidance.   </a:t>
            </a:r>
          </a:p>
          <a:p>
            <a:pPr marL="0" indent="0">
              <a:buNone/>
            </a:pPr>
            <a:r>
              <a:rPr lang="en-US" dirty="0"/>
              <a:t>   </a:t>
            </a:r>
          </a:p>
        </p:txBody>
      </p:sp>
      <p:sp>
        <p:nvSpPr>
          <p:cNvPr id="4" name="TextBox 3"/>
          <p:cNvSpPr txBox="1"/>
          <p:nvPr/>
        </p:nvSpPr>
        <p:spPr>
          <a:xfrm>
            <a:off x="609600" y="5334000"/>
            <a:ext cx="7924800" cy="369332"/>
          </a:xfrm>
          <a:prstGeom prst="rect">
            <a:avLst/>
          </a:prstGeom>
          <a:noFill/>
        </p:spPr>
        <p:txBody>
          <a:bodyPr wrap="square" rtlCol="0">
            <a:spAutoFit/>
          </a:bodyPr>
          <a:lstStyle/>
          <a:p>
            <a:r>
              <a:rPr lang="en-US" dirty="0">
                <a:hlinkClick r:id="rId3"/>
              </a:rPr>
              <a:t>https://www.nnss.gov/pages/programs/FRMAC/FRMAC_DocumentsManuals.html</a:t>
            </a:r>
            <a:endParaRPr lang="en-US" dirty="0"/>
          </a:p>
        </p:txBody>
      </p:sp>
    </p:spTree>
    <p:extLst>
      <p:ext uri="{BB962C8B-B14F-4D97-AF65-F5344CB8AC3E}">
        <p14:creationId xmlns:p14="http://schemas.microsoft.com/office/powerpoint/2010/main" val="2337029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Ideal Workflow</a:t>
            </a:r>
          </a:p>
        </p:txBody>
      </p:sp>
      <p:sp>
        <p:nvSpPr>
          <p:cNvPr id="3" name="Content Placeholder 2"/>
          <p:cNvSpPr>
            <a:spLocks noGrp="1"/>
          </p:cNvSpPr>
          <p:nvPr>
            <p:ph idx="1"/>
          </p:nvPr>
        </p:nvSpPr>
        <p:spPr>
          <a:xfrm>
            <a:off x="457200" y="1600200"/>
            <a:ext cx="5867400" cy="4525963"/>
          </a:xfrm>
        </p:spPr>
        <p:txBody>
          <a:bodyPr>
            <a:normAutofit fontScale="92500" lnSpcReduction="20000"/>
          </a:bodyPr>
          <a:lstStyle/>
          <a:p>
            <a:pPr lvl="0"/>
            <a:r>
              <a:rPr lang="en-US" dirty="0"/>
              <a:t>Incident Action Plan (IAP)</a:t>
            </a:r>
          </a:p>
          <a:p>
            <a:pPr lvl="1"/>
            <a:r>
              <a:rPr lang="en-US" dirty="0"/>
              <a:t>From Incident Command</a:t>
            </a:r>
          </a:p>
          <a:p>
            <a:pPr lvl="1"/>
            <a:r>
              <a:rPr lang="en-US" dirty="0"/>
              <a:t>Provides overall objectives</a:t>
            </a:r>
          </a:p>
          <a:p>
            <a:pPr lvl="0"/>
            <a:r>
              <a:rPr lang="en-US" dirty="0"/>
              <a:t>Execution Plan </a:t>
            </a:r>
          </a:p>
          <a:p>
            <a:pPr lvl="1"/>
            <a:r>
              <a:rPr lang="en-US" dirty="0"/>
              <a:t>From FRMAC Division Managers </a:t>
            </a:r>
          </a:p>
          <a:p>
            <a:pPr lvl="1"/>
            <a:r>
              <a:rPr lang="en-US" dirty="0"/>
              <a:t>Determines how to accomplish command objectives</a:t>
            </a:r>
          </a:p>
          <a:p>
            <a:pPr lvl="0"/>
            <a:r>
              <a:rPr lang="en-US" dirty="0"/>
              <a:t>ICS-204FRMAC</a:t>
            </a:r>
          </a:p>
          <a:p>
            <a:pPr lvl="1"/>
            <a:r>
              <a:rPr lang="en-US" dirty="0"/>
              <a:t>From Monitoring Manager/Deputy</a:t>
            </a:r>
          </a:p>
          <a:p>
            <a:pPr lvl="1"/>
            <a:r>
              <a:rPr lang="en-US" dirty="0"/>
              <a:t>Instructions for field team to get applicable data to satisfy objectives</a:t>
            </a:r>
          </a:p>
          <a:p>
            <a:pPr marL="0" lvl="0" indent="0">
              <a:buNone/>
            </a:pPr>
            <a:endParaRPr lang="en-US" dirty="0"/>
          </a:p>
          <a:p>
            <a:endParaRPr lang="en-US" dirty="0"/>
          </a:p>
        </p:txBody>
      </p:sp>
      <p:sp>
        <p:nvSpPr>
          <p:cNvPr id="4" name="TextBox 3"/>
          <p:cNvSpPr txBox="1"/>
          <p:nvPr/>
        </p:nvSpPr>
        <p:spPr>
          <a:xfrm>
            <a:off x="6781800" y="1828800"/>
            <a:ext cx="1066800" cy="38100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IAP</a:t>
            </a:r>
          </a:p>
        </p:txBody>
      </p:sp>
      <p:sp>
        <p:nvSpPr>
          <p:cNvPr id="5" name="TextBox 4"/>
          <p:cNvSpPr txBox="1"/>
          <p:nvPr/>
        </p:nvSpPr>
        <p:spPr>
          <a:xfrm>
            <a:off x="6724650" y="3214790"/>
            <a:ext cx="1181100"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Execution Plan</a:t>
            </a:r>
          </a:p>
        </p:txBody>
      </p:sp>
      <p:sp>
        <p:nvSpPr>
          <p:cNvPr id="6" name="TextBox 5"/>
          <p:cNvSpPr txBox="1"/>
          <p:nvPr/>
        </p:nvSpPr>
        <p:spPr>
          <a:xfrm>
            <a:off x="6517247" y="4894515"/>
            <a:ext cx="1600200"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ICS-204FRMAC</a:t>
            </a:r>
          </a:p>
        </p:txBody>
      </p:sp>
      <p:sp>
        <p:nvSpPr>
          <p:cNvPr id="7" name="Down Arrow 6"/>
          <p:cNvSpPr/>
          <p:nvPr/>
        </p:nvSpPr>
        <p:spPr>
          <a:xfrm>
            <a:off x="7203047" y="2376167"/>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own Arrow 7"/>
          <p:cNvSpPr/>
          <p:nvPr/>
        </p:nvSpPr>
        <p:spPr>
          <a:xfrm>
            <a:off x="7203047" y="403976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53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ICS-204FRMAC Field Team Instructions</a:t>
            </a:r>
          </a:p>
        </p:txBody>
      </p:sp>
      <p:sp>
        <p:nvSpPr>
          <p:cNvPr id="3" name="Content Placeholder 2"/>
          <p:cNvSpPr>
            <a:spLocks noGrp="1"/>
          </p:cNvSpPr>
          <p:nvPr>
            <p:ph idx="1"/>
          </p:nvPr>
        </p:nvSpPr>
        <p:spPr/>
        <p:txBody>
          <a:bodyPr/>
          <a:lstStyle/>
          <a:p>
            <a:r>
              <a:rPr lang="en-US" dirty="0"/>
              <a:t>The execution plan has the generic who, what, where, how, and when.  </a:t>
            </a:r>
          </a:p>
          <a:p>
            <a:r>
              <a:rPr lang="en-US" dirty="0"/>
              <a:t>The ICS-204FRMAC has specific details for each field team.</a:t>
            </a:r>
          </a:p>
          <a:p>
            <a:r>
              <a:rPr lang="en-US" dirty="0"/>
              <a:t>Field teams are expected to follow the instructions on the ICS-204FRMAC.  Deviations should be communicated to the Field Team Supervisor. </a:t>
            </a:r>
          </a:p>
        </p:txBody>
      </p:sp>
    </p:spTree>
    <p:extLst>
      <p:ext uri="{BB962C8B-B14F-4D97-AF65-F5344CB8AC3E}">
        <p14:creationId xmlns:p14="http://schemas.microsoft.com/office/powerpoint/2010/main" val="2938605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507" y="1274837"/>
            <a:ext cx="3538737" cy="420274"/>
          </a:xfrm>
        </p:spPr>
        <p:txBody>
          <a:bodyPr>
            <a:normAutofit fontScale="40000" lnSpcReduction="20000"/>
          </a:bodyPr>
          <a:lstStyle/>
          <a:p>
            <a:pPr marL="109728" indent="0">
              <a:buNone/>
            </a:pPr>
            <a:r>
              <a:rPr lang="en-US" sz="5000" dirty="0"/>
              <a:t>Event Name, Operating Shift</a:t>
            </a:r>
          </a:p>
          <a:p>
            <a:endParaRPr lang="en-US" dirty="0"/>
          </a:p>
        </p:txBody>
      </p:sp>
      <p:sp>
        <p:nvSpPr>
          <p:cNvPr id="3" name="Title 2"/>
          <p:cNvSpPr>
            <a:spLocks noGrp="1"/>
          </p:cNvSpPr>
          <p:nvPr>
            <p:ph type="title"/>
          </p:nvPr>
        </p:nvSpPr>
        <p:spPr/>
        <p:txBody>
          <a:bodyPr>
            <a:normAutofit/>
          </a:bodyPr>
          <a:lstStyle/>
          <a:p>
            <a:r>
              <a:rPr lang="en-US" dirty="0"/>
              <a:t>Field Monitoring Team Assignment</a:t>
            </a:r>
          </a:p>
        </p:txBody>
      </p:sp>
      <p:sp>
        <p:nvSpPr>
          <p:cNvPr id="14" name="Content Placeholder 1"/>
          <p:cNvSpPr txBox="1">
            <a:spLocks/>
          </p:cNvSpPr>
          <p:nvPr/>
        </p:nvSpPr>
        <p:spPr>
          <a:xfrm>
            <a:off x="259507" y="1778285"/>
            <a:ext cx="2807397" cy="50751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pPr>
            <a:r>
              <a:rPr lang="en-US" sz="2000" dirty="0"/>
              <a:t>Contact Information</a:t>
            </a:r>
          </a:p>
          <a:p>
            <a:pPr fontAlgn="auto"/>
            <a:endParaRPr lang="en-US" dirty="0"/>
          </a:p>
        </p:txBody>
      </p:sp>
      <p:sp>
        <p:nvSpPr>
          <p:cNvPr id="15" name="Content Placeholder 1"/>
          <p:cNvSpPr txBox="1">
            <a:spLocks/>
          </p:cNvSpPr>
          <p:nvPr/>
        </p:nvSpPr>
        <p:spPr>
          <a:xfrm>
            <a:off x="259507" y="2695310"/>
            <a:ext cx="3610865" cy="180001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000" dirty="0"/>
              <a:t>Work Assignment</a:t>
            </a:r>
          </a:p>
          <a:p>
            <a:pPr fontAlgn="auto"/>
            <a:r>
              <a:rPr lang="en-US" sz="2000" dirty="0"/>
              <a:t>Locations or Survey Spacing</a:t>
            </a:r>
          </a:p>
          <a:p>
            <a:pPr fontAlgn="auto"/>
            <a:r>
              <a:rPr lang="en-US" sz="2000" dirty="0"/>
              <a:t>Types of Measurements </a:t>
            </a:r>
          </a:p>
          <a:p>
            <a:pPr fontAlgn="auto"/>
            <a:r>
              <a:rPr lang="en-US" sz="2000" dirty="0"/>
              <a:t>Types of Sample to Collect</a:t>
            </a:r>
          </a:p>
        </p:txBody>
      </p:sp>
      <p:sp>
        <p:nvSpPr>
          <p:cNvPr id="18" name="Content Placeholder 1"/>
          <p:cNvSpPr txBox="1">
            <a:spLocks/>
          </p:cNvSpPr>
          <p:nvPr/>
        </p:nvSpPr>
        <p:spPr>
          <a:xfrm>
            <a:off x="609600" y="4723929"/>
            <a:ext cx="3118219" cy="122880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endParaRPr lang="en-US" dirty="0"/>
          </a:p>
        </p:txBody>
      </p:sp>
      <p:sp>
        <p:nvSpPr>
          <p:cNvPr id="20" name="Content Placeholder 1"/>
          <p:cNvSpPr txBox="1">
            <a:spLocks/>
          </p:cNvSpPr>
          <p:nvPr/>
        </p:nvSpPr>
        <p:spPr>
          <a:xfrm>
            <a:off x="286956" y="4863993"/>
            <a:ext cx="3780866" cy="12293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000" dirty="0"/>
              <a:t>Special Instructions</a:t>
            </a:r>
          </a:p>
          <a:p>
            <a:pPr fontAlgn="auto"/>
            <a:r>
              <a:rPr lang="en-US" sz="2000" dirty="0"/>
              <a:t>Hold Points/Turn back limits</a:t>
            </a:r>
          </a:p>
          <a:p>
            <a:pPr fontAlgn="auto"/>
            <a:r>
              <a:rPr lang="en-US" sz="2000" dirty="0"/>
              <a:t>Call back instructions</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9628" t="6301" r="3707" b="2351"/>
          <a:stretch/>
        </p:blipFill>
        <p:spPr>
          <a:xfrm>
            <a:off x="4155227" y="1274837"/>
            <a:ext cx="4759977" cy="5112568"/>
          </a:xfrm>
          <a:prstGeom prst="rect">
            <a:avLst/>
          </a:prstGeom>
          <a:ln w="3175">
            <a:solidFill>
              <a:schemeClr val="tx1"/>
            </a:solidFill>
          </a:ln>
        </p:spPr>
      </p:pic>
      <p:sp>
        <p:nvSpPr>
          <p:cNvPr id="22" name="Line 7"/>
          <p:cNvSpPr>
            <a:spLocks noChangeShapeType="1"/>
          </p:cNvSpPr>
          <p:nvPr/>
        </p:nvSpPr>
        <p:spPr bwMode="auto">
          <a:xfrm flipV="1">
            <a:off x="2744856" y="1996363"/>
            <a:ext cx="1183254" cy="13659"/>
          </a:xfrm>
          <a:prstGeom prst="line">
            <a:avLst/>
          </a:prstGeom>
          <a:noFill/>
          <a:ln w="9525">
            <a:solidFill>
              <a:schemeClr val="tx1"/>
            </a:solidFill>
            <a:round/>
            <a:headEnd/>
            <a:tailEnd type="triangle" w="med" len="med"/>
          </a:ln>
        </p:spPr>
        <p:txBody>
          <a:bodyPr/>
          <a:lstStyle/>
          <a:p>
            <a:endParaRPr lang="en-US" dirty="0"/>
          </a:p>
        </p:txBody>
      </p:sp>
      <p:sp>
        <p:nvSpPr>
          <p:cNvPr id="23" name="Line 7"/>
          <p:cNvSpPr>
            <a:spLocks noChangeShapeType="1"/>
          </p:cNvSpPr>
          <p:nvPr/>
        </p:nvSpPr>
        <p:spPr bwMode="auto">
          <a:xfrm flipV="1">
            <a:off x="3727819" y="1417638"/>
            <a:ext cx="340004" cy="51880"/>
          </a:xfrm>
          <a:prstGeom prst="line">
            <a:avLst/>
          </a:prstGeom>
          <a:noFill/>
          <a:ln w="9525">
            <a:solidFill>
              <a:schemeClr val="tx1"/>
            </a:solidFill>
            <a:round/>
            <a:headEnd/>
            <a:tailEnd type="triangle" w="med" len="med"/>
          </a:ln>
        </p:spPr>
        <p:txBody>
          <a:bodyPr/>
          <a:lstStyle/>
          <a:p>
            <a:endParaRPr lang="en-US" dirty="0"/>
          </a:p>
        </p:txBody>
      </p:sp>
      <p:sp>
        <p:nvSpPr>
          <p:cNvPr id="24" name="Line 7"/>
          <p:cNvSpPr>
            <a:spLocks noChangeShapeType="1"/>
          </p:cNvSpPr>
          <p:nvPr/>
        </p:nvSpPr>
        <p:spPr bwMode="auto">
          <a:xfrm>
            <a:off x="2884568" y="2971085"/>
            <a:ext cx="1183254" cy="457914"/>
          </a:xfrm>
          <a:prstGeom prst="line">
            <a:avLst/>
          </a:prstGeom>
          <a:noFill/>
          <a:ln w="9525">
            <a:solidFill>
              <a:schemeClr val="tx1"/>
            </a:solidFill>
            <a:round/>
            <a:headEnd/>
            <a:tailEnd type="triangle" w="med" len="med"/>
          </a:ln>
        </p:spPr>
        <p:txBody>
          <a:bodyPr/>
          <a:lstStyle/>
          <a:p>
            <a:endParaRPr lang="en-US" dirty="0"/>
          </a:p>
        </p:txBody>
      </p:sp>
      <p:sp>
        <p:nvSpPr>
          <p:cNvPr id="25" name="Line 7"/>
          <p:cNvSpPr>
            <a:spLocks noChangeShapeType="1"/>
          </p:cNvSpPr>
          <p:nvPr/>
        </p:nvSpPr>
        <p:spPr bwMode="auto">
          <a:xfrm flipV="1">
            <a:off x="2884568" y="4794783"/>
            <a:ext cx="1085381" cy="256342"/>
          </a:xfrm>
          <a:prstGeom prst="line">
            <a:avLst/>
          </a:prstGeom>
          <a:noFill/>
          <a:ln w="9525">
            <a:solidFill>
              <a:schemeClr val="tx1"/>
            </a:solidFill>
            <a:round/>
            <a:headEnd/>
            <a:tailEnd type="triangle" w="med" len="med"/>
          </a:ln>
        </p:spPr>
        <p:txBody>
          <a:bodyPr/>
          <a:lstStyle/>
          <a:p>
            <a:endParaRPr lang="en-US" dirty="0"/>
          </a:p>
        </p:txBody>
      </p:sp>
      <p:sp>
        <p:nvSpPr>
          <p:cNvPr id="26" name="Rectangle 25"/>
          <p:cNvSpPr/>
          <p:nvPr/>
        </p:nvSpPr>
        <p:spPr>
          <a:xfrm rot="19243643">
            <a:off x="5108707" y="2817650"/>
            <a:ext cx="3168352"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none" spc="15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25400" algn="tl" rotWithShape="0">
                    <a:srgbClr val="000000">
                      <a:alpha val="43000"/>
                    </a:srgbClr>
                  </a:outerShdw>
                </a:effectLst>
              </a:rPr>
              <a:t>Example</a:t>
            </a:r>
          </a:p>
        </p:txBody>
      </p:sp>
    </p:spTree>
    <p:extLst>
      <p:ext uri="{BB962C8B-B14F-4D97-AF65-F5344CB8AC3E}">
        <p14:creationId xmlns:p14="http://schemas.microsoft.com/office/powerpoint/2010/main" val="2186471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a:solidFill>
                  <a:schemeClr val="bg1"/>
                </a:solidFill>
              </a:rPr>
              <a:t>Software Tools</a:t>
            </a:r>
          </a:p>
        </p:txBody>
      </p:sp>
    </p:spTree>
    <p:extLst>
      <p:ext uri="{BB962C8B-B14F-4D97-AF65-F5344CB8AC3E}">
        <p14:creationId xmlns:p14="http://schemas.microsoft.com/office/powerpoint/2010/main" val="1165751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a:t>Software Tools</a:t>
            </a:r>
          </a:p>
        </p:txBody>
      </p:sp>
      <p:sp>
        <p:nvSpPr>
          <p:cNvPr id="4" name="Content Placeholder 2"/>
          <p:cNvSpPr>
            <a:spLocks noGrp="1"/>
          </p:cNvSpPr>
          <p:nvPr>
            <p:ph idx="1"/>
          </p:nvPr>
        </p:nvSpPr>
        <p:spPr>
          <a:xfrm>
            <a:off x="762000" y="1828800"/>
            <a:ext cx="7924800" cy="4419600"/>
          </a:xfrm>
        </p:spPr>
        <p:txBody>
          <a:bodyPr>
            <a:normAutofit lnSpcReduction="10000"/>
          </a:bodyPr>
          <a:lstStyle/>
          <a:p>
            <a:r>
              <a:rPr lang="en-US" dirty="0"/>
              <a:t>Software tools help our team be more efficient. </a:t>
            </a:r>
          </a:p>
          <a:p>
            <a:r>
              <a:rPr lang="en-US" dirty="0"/>
              <a:t>Below are some commonly used software products by the FRMAC/CMRT Monitoring Division:</a:t>
            </a:r>
          </a:p>
          <a:p>
            <a:pPr lvl="1"/>
            <a:r>
              <a:rPr lang="en-US" dirty="0"/>
              <a:t>RAMS</a:t>
            </a:r>
          </a:p>
          <a:p>
            <a:pPr lvl="1"/>
            <a:r>
              <a:rPr lang="en-US" dirty="0"/>
              <a:t>RadResponder</a:t>
            </a:r>
          </a:p>
          <a:p>
            <a:pPr lvl="1"/>
            <a:r>
              <a:rPr lang="en-US" dirty="0"/>
              <a:t>AVID</a:t>
            </a:r>
          </a:p>
          <a:p>
            <a:pPr lvl="1"/>
            <a:r>
              <a:rPr lang="en-US" dirty="0"/>
              <a:t>CMC/ DFM Tablets</a:t>
            </a:r>
          </a:p>
        </p:txBody>
      </p:sp>
    </p:spTree>
    <p:extLst>
      <p:ext uri="{BB962C8B-B14F-4D97-AF65-F5344CB8AC3E}">
        <p14:creationId xmlns:p14="http://schemas.microsoft.com/office/powerpoint/2010/main" val="1971428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RAMS</a:t>
            </a:r>
          </a:p>
        </p:txBody>
      </p:sp>
      <p:sp>
        <p:nvSpPr>
          <p:cNvPr id="3" name="Content Placeholder 2"/>
          <p:cNvSpPr>
            <a:spLocks noGrp="1"/>
          </p:cNvSpPr>
          <p:nvPr>
            <p:ph idx="1"/>
          </p:nvPr>
        </p:nvSpPr>
        <p:spPr>
          <a:xfrm>
            <a:off x="457200" y="1600201"/>
            <a:ext cx="8229600" cy="2127736"/>
          </a:xfrm>
        </p:spPr>
        <p:txBody>
          <a:bodyPr>
            <a:normAutofit/>
          </a:bodyPr>
          <a:lstStyle/>
          <a:p>
            <a:pPr lvl="0"/>
            <a:r>
              <a:rPr lang="en-US" sz="3000" dirty="0"/>
              <a:t>RAMS is the DOE database that stores the monitoring and sampling data for the incident. </a:t>
            </a:r>
          </a:p>
          <a:p>
            <a:pPr lvl="0"/>
            <a:r>
              <a:rPr lang="en-US" sz="3000" dirty="0"/>
              <a:t>Resides on the RSL Portal.</a:t>
            </a:r>
          </a:p>
          <a:p>
            <a:pPr lvl="0"/>
            <a:r>
              <a:rPr lang="en-US" sz="3000" dirty="0"/>
              <a:t>Accounts are needed to access the database and.  </a:t>
            </a:r>
          </a:p>
          <a:p>
            <a:pPr lvl="0"/>
            <a:endParaRPr lang="en-US" dirty="0"/>
          </a:p>
          <a:p>
            <a:endParaRPr lang="en-US" dirty="0"/>
          </a:p>
        </p:txBody>
      </p:sp>
      <p:sp>
        <p:nvSpPr>
          <p:cNvPr id="4" name="TextBox 3"/>
          <p:cNvSpPr txBox="1"/>
          <p:nvPr/>
        </p:nvSpPr>
        <p:spPr>
          <a:xfrm>
            <a:off x="2743200" y="5180260"/>
            <a:ext cx="3733800" cy="461665"/>
          </a:xfrm>
          <a:prstGeom prst="rect">
            <a:avLst/>
          </a:prstGeom>
          <a:noFill/>
        </p:spPr>
        <p:txBody>
          <a:bodyPr wrap="square" rtlCol="0">
            <a:spAutoFit/>
          </a:bodyPr>
          <a:lstStyle/>
          <a:p>
            <a:r>
              <a:rPr lang="en-US" sz="2400" dirty="0">
                <a:hlinkClick r:id="rId3"/>
              </a:rPr>
              <a:t>https://rslportal.doerer.us/</a:t>
            </a:r>
            <a:endParaRPr lang="en-US" sz="2400" b="1" dirty="0"/>
          </a:p>
        </p:txBody>
      </p:sp>
      <p:sp>
        <p:nvSpPr>
          <p:cNvPr id="5" name="Rectangle 4"/>
          <p:cNvSpPr/>
          <p:nvPr/>
        </p:nvSpPr>
        <p:spPr>
          <a:xfrm>
            <a:off x="1447800" y="4038600"/>
            <a:ext cx="63246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Field Team Supervisors and Monitoring Managers are required to have access to RAMS.   </a:t>
            </a:r>
          </a:p>
        </p:txBody>
      </p:sp>
    </p:spTree>
    <p:extLst>
      <p:ext uri="{BB962C8B-B14F-4D97-AF65-F5344CB8AC3E}">
        <p14:creationId xmlns:p14="http://schemas.microsoft.com/office/powerpoint/2010/main" val="4117042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RadResponder</a:t>
            </a:r>
          </a:p>
        </p:txBody>
      </p:sp>
      <p:sp>
        <p:nvSpPr>
          <p:cNvPr id="3" name="Content Placeholder 2"/>
          <p:cNvSpPr>
            <a:spLocks noGrp="1"/>
          </p:cNvSpPr>
          <p:nvPr>
            <p:ph idx="1"/>
          </p:nvPr>
        </p:nvSpPr>
        <p:spPr>
          <a:xfrm>
            <a:off x="457200" y="1600201"/>
            <a:ext cx="8229600" cy="2133599"/>
          </a:xfrm>
        </p:spPr>
        <p:txBody>
          <a:bodyPr>
            <a:normAutofit/>
          </a:bodyPr>
          <a:lstStyle/>
          <a:p>
            <a:pPr lvl="0"/>
            <a:r>
              <a:rPr lang="en-US" sz="3000" dirty="0"/>
              <a:t>RadResponder is the FEMA database that stores the monitoring and sampling data for the incident. Many states and locals use it.  </a:t>
            </a:r>
          </a:p>
          <a:p>
            <a:pPr lvl="0"/>
            <a:r>
              <a:rPr lang="en-US" sz="3000" dirty="0"/>
              <a:t>Accounts are needed to access the database.  </a:t>
            </a:r>
            <a:endParaRPr lang="en-US" dirty="0"/>
          </a:p>
          <a:p>
            <a:endParaRPr lang="en-US" dirty="0"/>
          </a:p>
        </p:txBody>
      </p:sp>
      <p:sp>
        <p:nvSpPr>
          <p:cNvPr id="4" name="TextBox 3"/>
          <p:cNvSpPr txBox="1"/>
          <p:nvPr/>
        </p:nvSpPr>
        <p:spPr>
          <a:xfrm>
            <a:off x="2343150" y="4818183"/>
            <a:ext cx="5105400" cy="1200329"/>
          </a:xfrm>
          <a:prstGeom prst="rect">
            <a:avLst/>
          </a:prstGeom>
          <a:noFill/>
        </p:spPr>
        <p:txBody>
          <a:bodyPr wrap="square" rtlCol="0">
            <a:spAutoFit/>
          </a:bodyPr>
          <a:lstStyle/>
          <a:p>
            <a:r>
              <a:rPr lang="en-US" sz="2400" dirty="0">
                <a:hlinkClick r:id="rId3"/>
              </a:rPr>
              <a:t>https://www.radresponder.net/</a:t>
            </a:r>
            <a:endParaRPr lang="en-US" sz="2400" dirty="0"/>
          </a:p>
          <a:p>
            <a:r>
              <a:rPr lang="en-US" sz="2400" dirty="0"/>
              <a:t>There is also a mobile app for Windows, Apple, and Android devices. </a:t>
            </a:r>
          </a:p>
        </p:txBody>
      </p:sp>
      <p:sp>
        <p:nvSpPr>
          <p:cNvPr id="5" name="Rectangle 4"/>
          <p:cNvSpPr/>
          <p:nvPr/>
        </p:nvSpPr>
        <p:spPr>
          <a:xfrm>
            <a:off x="2343150" y="3851701"/>
            <a:ext cx="44577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b="1" dirty="0"/>
              <a:t>ALL</a:t>
            </a:r>
            <a:r>
              <a:rPr lang="en-US" sz="2400" dirty="0"/>
              <a:t> personnel in the Monitoring Division need accounts. </a:t>
            </a:r>
          </a:p>
        </p:txBody>
      </p:sp>
    </p:spTree>
    <p:extLst>
      <p:ext uri="{BB962C8B-B14F-4D97-AF65-F5344CB8AC3E}">
        <p14:creationId xmlns:p14="http://schemas.microsoft.com/office/powerpoint/2010/main" val="2391671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AVID</a:t>
            </a:r>
          </a:p>
        </p:txBody>
      </p:sp>
      <p:sp>
        <p:nvSpPr>
          <p:cNvPr id="3" name="Content Placeholder 2"/>
          <p:cNvSpPr>
            <a:spLocks noGrp="1"/>
          </p:cNvSpPr>
          <p:nvPr>
            <p:ph idx="1"/>
          </p:nvPr>
        </p:nvSpPr>
        <p:spPr>
          <a:xfrm>
            <a:off x="533400" y="1600201"/>
            <a:ext cx="8153400" cy="2971800"/>
          </a:xfrm>
        </p:spPr>
        <p:txBody>
          <a:bodyPr/>
          <a:lstStyle/>
          <a:p>
            <a:pPr lvl="0"/>
            <a:r>
              <a:rPr lang="en-US" sz="2800" dirty="0"/>
              <a:t>AVID is the DOE software that visualizes and analyzes mobile data (aerial, vehicle, or backpack). </a:t>
            </a:r>
          </a:p>
          <a:p>
            <a:pPr lvl="0"/>
            <a:r>
              <a:rPr lang="en-US" sz="2800" dirty="0"/>
              <a:t>Other data, such as the ECAM, is being incorporated into AVID as well.  </a:t>
            </a:r>
          </a:p>
          <a:p>
            <a:pPr lvl="0"/>
            <a:r>
              <a:rPr lang="en-US" sz="2800" dirty="0"/>
              <a:t>AVID is a stand alone software that needs to be loaded onto your computer.    </a:t>
            </a:r>
          </a:p>
          <a:p>
            <a:pPr lvl="0"/>
            <a:endParaRPr lang="en-US" dirty="0"/>
          </a:p>
          <a:p>
            <a:endParaRPr lang="en-US" dirty="0"/>
          </a:p>
        </p:txBody>
      </p:sp>
      <p:sp>
        <p:nvSpPr>
          <p:cNvPr id="4" name="Rectangle 3"/>
          <p:cNvSpPr/>
          <p:nvPr/>
        </p:nvSpPr>
        <p:spPr>
          <a:xfrm>
            <a:off x="1028700" y="4754564"/>
            <a:ext cx="71628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All AMS personnel (manager/scientists/and technicians) in the Monitoring Division must have AVID. </a:t>
            </a:r>
          </a:p>
        </p:txBody>
      </p:sp>
    </p:spTree>
    <p:extLst>
      <p:ext uri="{BB962C8B-B14F-4D97-AF65-F5344CB8AC3E}">
        <p14:creationId xmlns:p14="http://schemas.microsoft.com/office/powerpoint/2010/main" val="2373751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MS-200 Content Outline</a:t>
            </a:r>
          </a:p>
        </p:txBody>
      </p:sp>
      <p:sp>
        <p:nvSpPr>
          <p:cNvPr id="3" name="Content Placeholder 2"/>
          <p:cNvSpPr>
            <a:spLocks noGrp="1"/>
          </p:cNvSpPr>
          <p:nvPr>
            <p:ph idx="1"/>
          </p:nvPr>
        </p:nvSpPr>
        <p:spPr/>
        <p:txBody>
          <a:bodyPr>
            <a:normAutofit/>
          </a:bodyPr>
          <a:lstStyle/>
          <a:p>
            <a:pPr marL="0" indent="0">
              <a:buNone/>
            </a:pPr>
            <a:r>
              <a:rPr lang="en-US" sz="2000" b="1" dirty="0"/>
              <a:t>Practical:</a:t>
            </a:r>
            <a:r>
              <a:rPr lang="en-US" sz="2000" dirty="0"/>
              <a:t> (completed using FRMAC procedures and Operator Aids)</a:t>
            </a:r>
          </a:p>
          <a:p>
            <a:pPr lvl="1"/>
            <a:r>
              <a:rPr lang="en-US" sz="2000" dirty="0"/>
              <a:t>Practice operating FRMAC instruments and equipment. </a:t>
            </a:r>
          </a:p>
          <a:p>
            <a:pPr lvl="2"/>
            <a:r>
              <a:rPr lang="en-US" sz="2000" dirty="0"/>
              <a:t>CMRT HPKIT</a:t>
            </a:r>
          </a:p>
          <a:p>
            <a:pPr lvl="3"/>
            <a:r>
              <a:rPr lang="en-US" dirty="0"/>
              <a:t>Exposure Rate</a:t>
            </a:r>
          </a:p>
          <a:p>
            <a:pPr lvl="3"/>
            <a:r>
              <a:rPr lang="en-US" dirty="0"/>
              <a:t>Contamination Probes</a:t>
            </a:r>
          </a:p>
          <a:p>
            <a:pPr lvl="2"/>
            <a:r>
              <a:rPr lang="en-US" sz="2000" dirty="0" err="1"/>
              <a:t>SpecFIDLER</a:t>
            </a:r>
            <a:endParaRPr lang="en-US" sz="2000" dirty="0"/>
          </a:p>
          <a:p>
            <a:pPr lvl="2"/>
            <a:r>
              <a:rPr lang="en-US" sz="2000" dirty="0"/>
              <a:t>Sample Collection </a:t>
            </a:r>
          </a:p>
          <a:p>
            <a:pPr lvl="3"/>
            <a:r>
              <a:rPr lang="en-US" dirty="0"/>
              <a:t>Air Sampling</a:t>
            </a:r>
          </a:p>
          <a:p>
            <a:pPr lvl="3"/>
            <a:r>
              <a:rPr lang="en-US" dirty="0"/>
              <a:t>Soil Sampling</a:t>
            </a:r>
          </a:p>
          <a:p>
            <a:pPr lvl="3"/>
            <a:r>
              <a:rPr lang="en-US" dirty="0" err="1"/>
              <a:t>Insitu</a:t>
            </a:r>
            <a:r>
              <a:rPr lang="en-US" dirty="0"/>
              <a:t> Sampling using Detective</a:t>
            </a:r>
          </a:p>
          <a:p>
            <a:pPr lvl="1"/>
            <a:r>
              <a:rPr lang="en-US" sz="2000" dirty="0"/>
              <a:t>Data collection and submit data using MPCD Tablet</a:t>
            </a:r>
          </a:p>
          <a:p>
            <a:pPr lvl="1"/>
            <a:r>
              <a:rPr lang="en-US" sz="2000" dirty="0"/>
              <a:t>Practice field deployment activities.</a:t>
            </a:r>
          </a:p>
          <a:p>
            <a:endParaRPr lang="en-US" dirty="0"/>
          </a:p>
        </p:txBody>
      </p:sp>
    </p:spTree>
    <p:extLst>
      <p:ext uri="{BB962C8B-B14F-4D97-AF65-F5344CB8AC3E}">
        <p14:creationId xmlns:p14="http://schemas.microsoft.com/office/powerpoint/2010/main" val="2928774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CMC</a:t>
            </a:r>
          </a:p>
        </p:txBody>
      </p:sp>
      <p:sp>
        <p:nvSpPr>
          <p:cNvPr id="3" name="Content Placeholder 2"/>
          <p:cNvSpPr>
            <a:spLocks noGrp="1"/>
          </p:cNvSpPr>
          <p:nvPr>
            <p:ph idx="1"/>
          </p:nvPr>
        </p:nvSpPr>
        <p:spPr>
          <a:xfrm>
            <a:off x="457200" y="1198351"/>
            <a:ext cx="8229600" cy="3297449"/>
          </a:xfrm>
        </p:spPr>
        <p:txBody>
          <a:bodyPr>
            <a:normAutofit fontScale="92500" lnSpcReduction="10000"/>
          </a:bodyPr>
          <a:lstStyle/>
          <a:p>
            <a:pPr lvl="0"/>
            <a:r>
              <a:rPr lang="en-US" dirty="0"/>
              <a:t>CMC is software that provides situational awareness for Monitoring Managers and allows them to plan field team activities, interact with teams in the field, and review data.  </a:t>
            </a:r>
          </a:p>
          <a:p>
            <a:pPr lvl="0"/>
            <a:r>
              <a:rPr lang="en-US" dirty="0"/>
              <a:t>Resides on the RSL Portal.</a:t>
            </a:r>
          </a:p>
          <a:p>
            <a:pPr lvl="0"/>
            <a:r>
              <a:rPr lang="en-US" dirty="0"/>
              <a:t>MS-260 “CMC Training” is required  for Field Team Supervisors and Monitoring Managers</a:t>
            </a:r>
          </a:p>
          <a:p>
            <a:pPr lvl="0"/>
            <a:endParaRPr lang="en-US" dirty="0"/>
          </a:p>
          <a:p>
            <a:endParaRPr lang="en-US" dirty="0"/>
          </a:p>
        </p:txBody>
      </p:sp>
      <p:sp>
        <p:nvSpPr>
          <p:cNvPr id="5" name="TextBox 4"/>
          <p:cNvSpPr txBox="1"/>
          <p:nvPr/>
        </p:nvSpPr>
        <p:spPr>
          <a:xfrm>
            <a:off x="2971800" y="5890362"/>
            <a:ext cx="3200400" cy="400110"/>
          </a:xfrm>
          <a:prstGeom prst="rect">
            <a:avLst/>
          </a:prstGeom>
          <a:noFill/>
        </p:spPr>
        <p:txBody>
          <a:bodyPr wrap="square" rtlCol="0">
            <a:spAutoFit/>
          </a:bodyPr>
          <a:lstStyle/>
          <a:p>
            <a:r>
              <a:rPr lang="en-US" sz="2000" dirty="0">
                <a:hlinkClick r:id="rId3"/>
              </a:rPr>
              <a:t>https://rslportal.doerer.us/</a:t>
            </a:r>
            <a:endParaRPr lang="en-US" sz="2000" b="1" dirty="0"/>
          </a:p>
        </p:txBody>
      </p:sp>
      <p:sp>
        <p:nvSpPr>
          <p:cNvPr id="6" name="Rectangle 5"/>
          <p:cNvSpPr/>
          <p:nvPr/>
        </p:nvSpPr>
        <p:spPr>
          <a:xfrm>
            <a:off x="1409700" y="4941463"/>
            <a:ext cx="63246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Monitoring Managers and Field Team Supervisors are required to have CMC accounts. </a:t>
            </a:r>
          </a:p>
        </p:txBody>
      </p:sp>
    </p:spTree>
    <p:extLst>
      <p:ext uri="{BB962C8B-B14F-4D97-AF65-F5344CB8AC3E}">
        <p14:creationId xmlns:p14="http://schemas.microsoft.com/office/powerpoint/2010/main" val="1268719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Digital Field Monitoring (DFM) Tablet</a:t>
            </a:r>
          </a:p>
        </p:txBody>
      </p:sp>
      <p:sp>
        <p:nvSpPr>
          <p:cNvPr id="3" name="TextBox 2"/>
          <p:cNvSpPr txBox="1"/>
          <p:nvPr/>
        </p:nvSpPr>
        <p:spPr>
          <a:xfrm>
            <a:off x="762000" y="1417638"/>
            <a:ext cx="76200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Each field team will be given a tablet to use in the field.</a:t>
            </a:r>
          </a:p>
          <a:p>
            <a:pPr marL="285750" indent="-285750">
              <a:buFont typeface="Arial" panose="020B0604020202020204" pitchFamily="34" charset="0"/>
              <a:buChar char="•"/>
            </a:pPr>
            <a:r>
              <a:rPr lang="en-US" sz="2800" dirty="0"/>
              <a:t>The primary method of collecting CMRT data is using the DFM tablet which directly inputs data into RAMS. </a:t>
            </a:r>
          </a:p>
          <a:p>
            <a:pPr marL="285750" indent="-285750">
              <a:buFont typeface="Arial" panose="020B0604020202020204" pitchFamily="34" charset="0"/>
              <a:buChar char="•"/>
            </a:pPr>
            <a:r>
              <a:rPr lang="en-US" sz="2800" dirty="0"/>
              <a:t>The DFM software also allows the field team to receive instructions and chat messages via a CMC interface.  </a:t>
            </a:r>
          </a:p>
          <a:p>
            <a:pPr marL="285750" indent="-285750">
              <a:buFont typeface="Arial" panose="020B0604020202020204" pitchFamily="34" charset="0"/>
              <a:buChar char="•"/>
            </a:pPr>
            <a:r>
              <a:rPr lang="en-US" sz="2800" dirty="0"/>
              <a:t>The tablet also has the RadResponder application for those in other agencies that use it for operations.   </a:t>
            </a:r>
          </a:p>
        </p:txBody>
      </p:sp>
    </p:spTree>
    <p:extLst>
      <p:ext uri="{BB962C8B-B14F-4D97-AF65-F5344CB8AC3E}">
        <p14:creationId xmlns:p14="http://schemas.microsoft.com/office/powerpoint/2010/main" val="192431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a:solidFill>
                  <a:schemeClr val="bg1"/>
                </a:solidFill>
              </a:rPr>
              <a:t>Conclusion</a:t>
            </a:r>
          </a:p>
        </p:txBody>
      </p:sp>
    </p:spTree>
    <p:extLst>
      <p:ext uri="{BB962C8B-B14F-4D97-AF65-F5344CB8AC3E}">
        <p14:creationId xmlns:p14="http://schemas.microsoft.com/office/powerpoint/2010/main" val="618252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Goals</a:t>
            </a:r>
          </a:p>
        </p:txBody>
      </p:sp>
      <p:sp>
        <p:nvSpPr>
          <p:cNvPr id="3" name="Content Placeholder 2"/>
          <p:cNvSpPr>
            <a:spLocks noGrp="1"/>
          </p:cNvSpPr>
          <p:nvPr>
            <p:ph idx="1"/>
          </p:nvPr>
        </p:nvSpPr>
        <p:spPr/>
        <p:txBody>
          <a:bodyPr>
            <a:normAutofit/>
          </a:bodyPr>
          <a:lstStyle/>
          <a:p>
            <a:r>
              <a:rPr lang="en-US" dirty="0"/>
              <a:t>Safety</a:t>
            </a:r>
          </a:p>
          <a:p>
            <a:pPr lvl="1"/>
            <a:r>
              <a:rPr lang="en-US" dirty="0"/>
              <a:t>Safely perform work assignments</a:t>
            </a:r>
          </a:p>
          <a:p>
            <a:pPr lvl="1"/>
            <a:r>
              <a:rPr lang="en-US" dirty="0"/>
              <a:t>Look out for your teammates </a:t>
            </a:r>
          </a:p>
          <a:p>
            <a:r>
              <a:rPr lang="en-US" dirty="0"/>
              <a:t>Teamwork</a:t>
            </a:r>
          </a:p>
          <a:p>
            <a:pPr lvl="1"/>
            <a:r>
              <a:rPr lang="en-US" dirty="0"/>
              <a:t>Cooperative, coordinated, professional</a:t>
            </a:r>
          </a:p>
          <a:p>
            <a:r>
              <a:rPr lang="en-US" dirty="0"/>
              <a:t>Integrity </a:t>
            </a:r>
          </a:p>
          <a:p>
            <a:pPr lvl="1"/>
            <a:r>
              <a:rPr lang="en-US" dirty="0"/>
              <a:t>Do your best. The data you collect will ultimately determine actions that affect lives and businesses.  </a:t>
            </a:r>
          </a:p>
          <a:p>
            <a:endParaRPr lang="en-US" dirty="0"/>
          </a:p>
          <a:p>
            <a:endParaRPr lang="en-US" dirty="0"/>
          </a:p>
          <a:p>
            <a:endParaRPr lang="en-US" dirty="0"/>
          </a:p>
        </p:txBody>
      </p:sp>
    </p:spTree>
    <p:extLst>
      <p:ext uri="{BB962C8B-B14F-4D97-AF65-F5344CB8AC3E}">
        <p14:creationId xmlns:p14="http://schemas.microsoft.com/office/powerpoint/2010/main" val="4013869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a:t>Thank You!</a:t>
            </a:r>
          </a:p>
        </p:txBody>
      </p:sp>
      <p:sp>
        <p:nvSpPr>
          <p:cNvPr id="4" name="Content Placeholder 2"/>
          <p:cNvSpPr>
            <a:spLocks noGrp="1"/>
          </p:cNvSpPr>
          <p:nvPr>
            <p:ph idx="1"/>
          </p:nvPr>
        </p:nvSpPr>
        <p:spPr>
          <a:xfrm>
            <a:off x="609600" y="1905000"/>
            <a:ext cx="7924800" cy="3810000"/>
          </a:xfrm>
        </p:spPr>
        <p:txBody>
          <a:bodyPr>
            <a:normAutofit fontScale="92500" lnSpcReduction="10000"/>
          </a:bodyPr>
          <a:lstStyle/>
          <a:p>
            <a:pPr lvl="0"/>
            <a:r>
              <a:rPr lang="en-US" dirty="0"/>
              <a:t>If being a responder is not your full time job, then thank you for volunteering!  We look forward to working with you. </a:t>
            </a:r>
          </a:p>
          <a:p>
            <a:pPr lvl="0"/>
            <a:r>
              <a:rPr lang="en-US" dirty="0"/>
              <a:t>Your role is important and vital to the success of the FRMAC. </a:t>
            </a:r>
          </a:p>
          <a:p>
            <a:pPr lvl="0"/>
            <a:r>
              <a:rPr lang="en-US" dirty="0"/>
              <a:t>Feel free to ask questions to current FRMAC responders or the FRMAC Monitoring and Sampling Working Group Chair.  </a:t>
            </a:r>
          </a:p>
        </p:txBody>
      </p:sp>
      <p:sp>
        <p:nvSpPr>
          <p:cNvPr id="3" name="Rectangle 2"/>
          <p:cNvSpPr/>
          <p:nvPr/>
        </p:nvSpPr>
        <p:spPr>
          <a:xfrm>
            <a:off x="1752600" y="5484167"/>
            <a:ext cx="59436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(Jeremy Gwin, email: </a:t>
            </a: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2"/>
              </a:rPr>
              <a:t>gwinjs@nv.doe.gov</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396868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a:solidFill>
                  <a:schemeClr val="bg1"/>
                </a:solidFill>
              </a:rPr>
              <a:t>Questions?</a:t>
            </a:r>
          </a:p>
        </p:txBody>
      </p:sp>
    </p:spTree>
    <p:extLst>
      <p:ext uri="{BB962C8B-B14F-4D97-AF65-F5344CB8AC3E}">
        <p14:creationId xmlns:p14="http://schemas.microsoft.com/office/powerpoint/2010/main" val="326235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MS-200 Module 1 Outline</a:t>
            </a:r>
          </a:p>
        </p:txBody>
      </p:sp>
      <p:sp>
        <p:nvSpPr>
          <p:cNvPr id="3" name="Content Placeholder 2"/>
          <p:cNvSpPr>
            <a:spLocks noGrp="1"/>
          </p:cNvSpPr>
          <p:nvPr>
            <p:ph idx="1"/>
          </p:nvPr>
        </p:nvSpPr>
        <p:spPr/>
        <p:txBody>
          <a:bodyPr>
            <a:normAutofit fontScale="85000" lnSpcReduction="20000"/>
          </a:bodyPr>
          <a:lstStyle/>
          <a:p>
            <a:pPr lvl="0">
              <a:spcBef>
                <a:spcPts val="600"/>
              </a:spcBef>
              <a:spcAft>
                <a:spcPts val="600"/>
              </a:spcAft>
            </a:pPr>
            <a:r>
              <a:rPr lang="en-US" dirty="0"/>
              <a:t>Overview of the FRMAC and Monitoring Division</a:t>
            </a:r>
          </a:p>
          <a:p>
            <a:pPr lvl="0">
              <a:spcBef>
                <a:spcPts val="600"/>
              </a:spcBef>
              <a:spcAft>
                <a:spcPts val="600"/>
              </a:spcAft>
            </a:pPr>
            <a:r>
              <a:rPr lang="en-US" dirty="0"/>
              <a:t>Recall responsibilities of the Monitoring Division</a:t>
            </a:r>
          </a:p>
          <a:p>
            <a:pPr lvl="0">
              <a:spcBef>
                <a:spcPts val="600"/>
              </a:spcBef>
              <a:spcAft>
                <a:spcPts val="600"/>
              </a:spcAft>
            </a:pPr>
            <a:r>
              <a:rPr lang="en-US" dirty="0"/>
              <a:t>Review and understand the general structure of the Monitoring Division. </a:t>
            </a:r>
          </a:p>
          <a:p>
            <a:pPr lvl="0">
              <a:spcBef>
                <a:spcPts val="600"/>
              </a:spcBef>
              <a:spcAft>
                <a:spcPts val="600"/>
              </a:spcAft>
            </a:pPr>
            <a:r>
              <a:rPr lang="en-US" dirty="0"/>
              <a:t>Review roles and responsibilities of the major positions. </a:t>
            </a:r>
          </a:p>
          <a:p>
            <a:pPr lvl="0">
              <a:spcBef>
                <a:spcPts val="600"/>
              </a:spcBef>
              <a:spcAft>
                <a:spcPts val="600"/>
              </a:spcAft>
            </a:pPr>
            <a:r>
              <a:rPr lang="en-US" dirty="0"/>
              <a:t>Recognize other assets with which Monitoring may be interacting.</a:t>
            </a:r>
          </a:p>
          <a:p>
            <a:pPr lvl="0">
              <a:spcBef>
                <a:spcPts val="600"/>
              </a:spcBef>
              <a:spcAft>
                <a:spcPts val="600"/>
              </a:spcAft>
            </a:pPr>
            <a:r>
              <a:rPr lang="en-US" dirty="0"/>
              <a:t>Identify the workflow process and role of the ICS-204FRMAC form.</a:t>
            </a:r>
          </a:p>
          <a:p>
            <a:pPr marL="0" indent="0">
              <a:buNone/>
            </a:pPr>
            <a:endParaRPr lang="en-US" b="1" dirty="0"/>
          </a:p>
        </p:txBody>
      </p:sp>
    </p:spTree>
    <p:extLst>
      <p:ext uri="{BB962C8B-B14F-4D97-AF65-F5344CB8AC3E}">
        <p14:creationId xmlns:p14="http://schemas.microsoft.com/office/powerpoint/2010/main" val="392243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a:solidFill>
            <a:schemeClr val="tx2"/>
          </a:solidFill>
        </p:spPr>
        <p:txBody>
          <a:bodyPr/>
          <a:lstStyle/>
          <a:p>
            <a:r>
              <a:rPr lang="en-US" dirty="0">
                <a:solidFill>
                  <a:schemeClr val="bg1"/>
                </a:solidFill>
              </a:rPr>
              <a:t>Role of the Monitoring Division</a:t>
            </a:r>
          </a:p>
        </p:txBody>
      </p:sp>
    </p:spTree>
    <p:extLst>
      <p:ext uri="{BB962C8B-B14F-4D97-AF65-F5344CB8AC3E}">
        <p14:creationId xmlns:p14="http://schemas.microsoft.com/office/powerpoint/2010/main" val="127627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Role of the Monitoring Division</a:t>
            </a:r>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a:t>There are several divisions within FRMAC/CMRT, one being the Monitoring and Sampling Division.</a:t>
            </a:r>
          </a:p>
          <a:p>
            <a:r>
              <a:rPr lang="en-US" dirty="0"/>
              <a:t>This division is responsible for performing radiological monitoring and sampling operations.</a:t>
            </a:r>
          </a:p>
          <a:p>
            <a:r>
              <a:rPr lang="en-US" dirty="0"/>
              <a:t>The Monitoring and Sampling Division within the FRMAC/CMRT performs operations in accordance with two manuals:  </a:t>
            </a:r>
          </a:p>
          <a:p>
            <a:pPr lvl="1"/>
            <a:r>
              <a:rPr lang="en-US" dirty="0"/>
              <a:t>FRMAC Monitoring and Sampling Manual, Volume 1 (2019)</a:t>
            </a:r>
          </a:p>
          <a:p>
            <a:pPr lvl="1"/>
            <a:r>
              <a:rPr lang="en-US" dirty="0"/>
              <a:t>FRMAC Monitoring Manual, Volume 2 (est. 2021)</a:t>
            </a:r>
          </a:p>
          <a:p>
            <a:pPr marL="457200" lvl="1" indent="0">
              <a:buNone/>
            </a:pPr>
            <a:r>
              <a:rPr lang="en-US" dirty="0"/>
              <a:t> </a:t>
            </a:r>
          </a:p>
        </p:txBody>
      </p:sp>
      <p:sp>
        <p:nvSpPr>
          <p:cNvPr id="4" name="TextBox 3"/>
          <p:cNvSpPr txBox="1"/>
          <p:nvPr/>
        </p:nvSpPr>
        <p:spPr>
          <a:xfrm>
            <a:off x="533400" y="5939393"/>
            <a:ext cx="792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https://www.nnss.gov/pages/programs/FRMAC/FRMAC_DocumentsManuals.html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67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Role of the Monitoring Division</a:t>
            </a:r>
          </a:p>
        </p:txBody>
      </p:sp>
      <p:sp>
        <p:nvSpPr>
          <p:cNvPr id="3" name="Content Placeholder 2"/>
          <p:cNvSpPr>
            <a:spLocks noGrp="1"/>
          </p:cNvSpPr>
          <p:nvPr>
            <p:ph idx="1"/>
          </p:nvPr>
        </p:nvSpPr>
        <p:spPr>
          <a:xfrm>
            <a:off x="457200" y="1600200"/>
            <a:ext cx="4800600" cy="4525963"/>
          </a:xfrm>
        </p:spPr>
        <p:txBody>
          <a:bodyPr>
            <a:normAutofit fontScale="85000" lnSpcReduction="10000"/>
          </a:bodyPr>
          <a:lstStyle/>
          <a:p>
            <a:pPr marL="0" indent="0">
              <a:buNone/>
            </a:pPr>
            <a:r>
              <a:rPr lang="en-US" dirty="0"/>
              <a:t>The FRMAC Monitoring Division is primarily responsible for the coordination and direction of:</a:t>
            </a:r>
          </a:p>
          <a:p>
            <a:r>
              <a:rPr lang="en-US" dirty="0"/>
              <a:t>Aerial measurements to delineate the footprint of radioactive contaminants after they have been released into the environment.</a:t>
            </a:r>
          </a:p>
          <a:p>
            <a:r>
              <a:rPr lang="en-US" dirty="0"/>
              <a:t>Monitoring radiation levels in the environment.</a:t>
            </a:r>
          </a:p>
          <a:p>
            <a:endParaRPr lang="en-US" dirty="0"/>
          </a:p>
        </p:txBody>
      </p:sp>
      <p:pic>
        <p:nvPicPr>
          <p:cNvPr id="4" name="Picture 3" descr="cstot_final(en).jpg"/>
          <p:cNvPicPr>
            <a:picLocks noChangeAspect="1"/>
          </p:cNvPicPr>
          <p:nvPr/>
        </p:nvPicPr>
        <p:blipFill>
          <a:blip r:embed="rId3" cstate="print"/>
          <a:srcRect/>
          <a:stretch>
            <a:fillRect/>
          </a:stretch>
        </p:blipFill>
        <p:spPr>
          <a:xfrm>
            <a:off x="5257800" y="2057400"/>
            <a:ext cx="3560034" cy="3532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21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Role of the Monitoring Division</a:t>
            </a:r>
          </a:p>
        </p:txBody>
      </p:sp>
      <p:sp>
        <p:nvSpPr>
          <p:cNvPr id="3" name="Content Placeholder 2"/>
          <p:cNvSpPr>
            <a:spLocks noGrp="1"/>
          </p:cNvSpPr>
          <p:nvPr>
            <p:ph idx="1"/>
          </p:nvPr>
        </p:nvSpPr>
        <p:spPr>
          <a:xfrm>
            <a:off x="493492" y="1761673"/>
            <a:ext cx="4840508" cy="4525963"/>
          </a:xfrm>
        </p:spPr>
        <p:txBody>
          <a:bodyPr>
            <a:normAutofit fontScale="92500" lnSpcReduction="10000"/>
          </a:bodyPr>
          <a:lstStyle/>
          <a:p>
            <a:pPr marL="0" indent="0">
              <a:buNone/>
            </a:pPr>
            <a:r>
              <a:rPr lang="en-US" sz="3000" dirty="0"/>
              <a:t>The FRMAC Monitoring Division is primarily responsible for the coordination and direction of:</a:t>
            </a:r>
          </a:p>
          <a:p>
            <a:r>
              <a:rPr lang="en-US" sz="3000" dirty="0"/>
              <a:t>Sampling to determine the extent of contaminant deposition in soil, water, air, and vegetation.</a:t>
            </a:r>
          </a:p>
          <a:p>
            <a:r>
              <a:rPr lang="en-US" sz="3000" dirty="0"/>
              <a:t>Preliminary field analyses to quantify soil concentrations or depositions.</a:t>
            </a:r>
          </a:p>
          <a:p>
            <a:endParaRPr lang="en-US" dirty="0"/>
          </a:p>
        </p:txBody>
      </p:sp>
      <p:pic>
        <p:nvPicPr>
          <p:cNvPr id="4" name="Picture 11" descr="E:\Pictures Japan\Tom Pics\Steve B\DSC03262.JPG"/>
          <p:cNvPicPr>
            <a:picLocks noChangeAspect="1" noChangeArrowheads="1"/>
          </p:cNvPicPr>
          <p:nvPr/>
        </p:nvPicPr>
        <p:blipFill>
          <a:blip r:embed="rId3" cstate="print"/>
          <a:srcRect/>
          <a:stretch>
            <a:fillRect/>
          </a:stretch>
        </p:blipFill>
        <p:spPr bwMode="auto">
          <a:xfrm>
            <a:off x="5415197" y="1371600"/>
            <a:ext cx="2775952" cy="2081964"/>
          </a:xfrm>
          <a:prstGeom prst="rect">
            <a:avLst/>
          </a:prstGeom>
          <a:noFill/>
        </p:spPr>
      </p:pic>
      <p:pic>
        <p:nvPicPr>
          <p:cNvPr id="6" name="Picture 2" descr="E:\Pictures Japan\2011_04_24 Echo Team Pictures\2011_04_24 - Team Echo - SCF10103 Pic 1.JPG"/>
          <p:cNvPicPr>
            <a:picLocks noChangeAspect="1" noChangeArrowheads="1"/>
          </p:cNvPicPr>
          <p:nvPr/>
        </p:nvPicPr>
        <p:blipFill>
          <a:blip r:embed="rId4" cstate="print"/>
          <a:srcRect/>
          <a:stretch>
            <a:fillRect/>
          </a:stretch>
        </p:blipFill>
        <p:spPr bwMode="auto">
          <a:xfrm>
            <a:off x="6493697" y="3276600"/>
            <a:ext cx="2519074" cy="1914496"/>
          </a:xfrm>
          <a:prstGeom prst="rect">
            <a:avLst/>
          </a:prstGeom>
          <a:noFill/>
        </p:spPr>
      </p:pic>
      <p:pic>
        <p:nvPicPr>
          <p:cNvPr id="5" name="Picture 1" descr="E:\Photos Empire\4 June 2009 Thurs\Sampling\D09_04333.jpg"/>
          <p:cNvPicPr>
            <a:picLocks noChangeAspect="1" noChangeArrowheads="1"/>
          </p:cNvPicPr>
          <p:nvPr/>
        </p:nvPicPr>
        <p:blipFill>
          <a:blip r:embed="rId5" cstate="print"/>
          <a:srcRect/>
          <a:stretch>
            <a:fillRect/>
          </a:stretch>
        </p:blipFill>
        <p:spPr bwMode="auto">
          <a:xfrm>
            <a:off x="5334000" y="4550526"/>
            <a:ext cx="2319395" cy="1813620"/>
          </a:xfrm>
          <a:prstGeom prst="rect">
            <a:avLst/>
          </a:prstGeom>
          <a:noFill/>
        </p:spPr>
      </p:pic>
    </p:spTree>
    <p:extLst>
      <p:ext uri="{BB962C8B-B14F-4D97-AF65-F5344CB8AC3E}">
        <p14:creationId xmlns:p14="http://schemas.microsoft.com/office/powerpoint/2010/main" val="220028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2490</TotalTime>
  <Words>4587</Words>
  <Application>Microsoft Office PowerPoint</Application>
  <PresentationFormat>On-screen Show (4:3)</PresentationFormat>
  <Paragraphs>362</Paragraphs>
  <Slides>45</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 3</vt:lpstr>
      <vt:lpstr>Office Theme</vt:lpstr>
      <vt:lpstr>FRMAC Field Monitoring Specialist Training – Introduction</vt:lpstr>
      <vt:lpstr>MS-200 Content Outline</vt:lpstr>
      <vt:lpstr>MS-200 Content Outline</vt:lpstr>
      <vt:lpstr>MS-200 Content Outline</vt:lpstr>
      <vt:lpstr>MS-200 Module 1 Outline</vt:lpstr>
      <vt:lpstr>Role of the Monitoring Division</vt:lpstr>
      <vt:lpstr>Role of the Monitoring Division</vt:lpstr>
      <vt:lpstr>Role of the Monitoring Division</vt:lpstr>
      <vt:lpstr>Role of the Monitoring Division</vt:lpstr>
      <vt:lpstr>Command Structure for FRMAC Monitoring Division</vt:lpstr>
      <vt:lpstr>Monitoring Organization Chart </vt:lpstr>
      <vt:lpstr>Assisting the Health and Safety Division</vt:lpstr>
      <vt:lpstr>Health &amp; Safety Organization Chart </vt:lpstr>
      <vt:lpstr>Major Roles within FRMAC Monitoring Division</vt:lpstr>
      <vt:lpstr>Monitoring Manager and Deputy Roles</vt:lpstr>
      <vt:lpstr>Field Team Supervisor Roles</vt:lpstr>
      <vt:lpstr>Field Monitoring Specialist Roles</vt:lpstr>
      <vt:lpstr>Aerial Measuring System (AMS) Mission Manager/Scientist</vt:lpstr>
      <vt:lpstr>Associated Assets</vt:lpstr>
      <vt:lpstr>Radiological Assistance Program (RAP) Deployment</vt:lpstr>
      <vt:lpstr>RAP Personnel and Composition</vt:lpstr>
      <vt:lpstr>Radiological Assistance Program (RAP)</vt:lpstr>
      <vt:lpstr>Aerial Measuring System (AMS)</vt:lpstr>
      <vt:lpstr>AMS (cont.)</vt:lpstr>
      <vt:lpstr>States/locals and other agencies</vt:lpstr>
      <vt:lpstr>On The Job Training</vt:lpstr>
      <vt:lpstr>Deployment Interactions</vt:lpstr>
      <vt:lpstr>Interactions with the public</vt:lpstr>
      <vt:lpstr>Deployment Interactions for the Field Monitoring Specialist</vt:lpstr>
      <vt:lpstr>Workflow</vt:lpstr>
      <vt:lpstr>Default Guidance</vt:lpstr>
      <vt:lpstr>Ideal Workflow</vt:lpstr>
      <vt:lpstr>ICS-204FRMAC Field Team Instructions</vt:lpstr>
      <vt:lpstr>Field Monitoring Team Assignment</vt:lpstr>
      <vt:lpstr>Software Tools</vt:lpstr>
      <vt:lpstr>Software Tools</vt:lpstr>
      <vt:lpstr>RAMS</vt:lpstr>
      <vt:lpstr>RadResponder</vt:lpstr>
      <vt:lpstr>AVID</vt:lpstr>
      <vt:lpstr>CMC</vt:lpstr>
      <vt:lpstr>Digital Field Monitoring (DFM) Tablet</vt:lpstr>
      <vt:lpstr>Conclusion</vt:lpstr>
      <vt:lpstr>Division Goals</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Advanced Monitoring Manager Training 2015</dc:title>
  <dc:creator>Jeremy Gwin</dc:creator>
  <cp:lastModifiedBy>Gwin, Jeremy</cp:lastModifiedBy>
  <cp:revision>208</cp:revision>
  <dcterms:created xsi:type="dcterms:W3CDTF">2015-01-07T20:30:29Z</dcterms:created>
  <dcterms:modified xsi:type="dcterms:W3CDTF">2021-01-07T22:55:21Z</dcterms:modified>
</cp:coreProperties>
</file>