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0"/>
  </p:notesMasterIdLst>
  <p:sldIdLst>
    <p:sldId id="256" r:id="rId2"/>
    <p:sldId id="257" r:id="rId3"/>
    <p:sldId id="442" r:id="rId4"/>
    <p:sldId id="496" r:id="rId5"/>
    <p:sldId id="497" r:id="rId6"/>
    <p:sldId id="498" r:id="rId7"/>
    <p:sldId id="499" r:id="rId8"/>
    <p:sldId id="500" r:id="rId9"/>
    <p:sldId id="501" r:id="rId10"/>
    <p:sldId id="489" r:id="rId11"/>
    <p:sldId id="502" r:id="rId12"/>
    <p:sldId id="503" r:id="rId13"/>
    <p:sldId id="504" r:id="rId14"/>
    <p:sldId id="505" r:id="rId15"/>
    <p:sldId id="506" r:id="rId16"/>
    <p:sldId id="507" r:id="rId17"/>
    <p:sldId id="508" r:id="rId18"/>
    <p:sldId id="509" r:id="rId19"/>
    <p:sldId id="490" r:id="rId20"/>
    <p:sldId id="510" r:id="rId21"/>
    <p:sldId id="511" r:id="rId22"/>
    <p:sldId id="512" r:id="rId23"/>
    <p:sldId id="513" r:id="rId24"/>
    <p:sldId id="514" r:id="rId25"/>
    <p:sldId id="515" r:id="rId26"/>
    <p:sldId id="516" r:id="rId27"/>
    <p:sldId id="517" r:id="rId28"/>
    <p:sldId id="491" r:id="rId29"/>
    <p:sldId id="527" r:id="rId30"/>
    <p:sldId id="528" r:id="rId31"/>
    <p:sldId id="529" r:id="rId32"/>
    <p:sldId id="530" r:id="rId33"/>
    <p:sldId id="531" r:id="rId34"/>
    <p:sldId id="492" r:id="rId35"/>
    <p:sldId id="532" r:id="rId36"/>
    <p:sldId id="533" r:id="rId37"/>
    <p:sldId id="534" r:id="rId38"/>
    <p:sldId id="535" r:id="rId39"/>
    <p:sldId id="493" r:id="rId40"/>
    <p:sldId id="536" r:id="rId41"/>
    <p:sldId id="537" r:id="rId42"/>
    <p:sldId id="494" r:id="rId43"/>
    <p:sldId id="538" r:id="rId44"/>
    <p:sldId id="539" r:id="rId45"/>
    <p:sldId id="540" r:id="rId46"/>
    <p:sldId id="541" r:id="rId47"/>
    <p:sldId id="542" r:id="rId48"/>
    <p:sldId id="495" r:id="rId4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rom, Richard" initials="SR" lastIdx="29" clrIdx="0">
    <p:extLst>
      <p:ext uri="{19B8F6BF-5375-455C-9EA6-DF929625EA0E}">
        <p15:presenceInfo xmlns:p15="http://schemas.microsoft.com/office/powerpoint/2012/main" userId="S-1-5-21-344687066-941922548-1860439328-7970" providerId="AD"/>
      </p:ext>
    </p:extLst>
  </p:cmAuthor>
  <p:cmAuthor id="2" name="Gwin, Jeremy" initials="GJ" lastIdx="2" clrIdx="1">
    <p:extLst>
      <p:ext uri="{19B8F6BF-5375-455C-9EA6-DF929625EA0E}">
        <p15:presenceInfo xmlns:p15="http://schemas.microsoft.com/office/powerpoint/2012/main" userId="S-1-5-21-344687066-941922548-1860439328-666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160" autoAdjust="0"/>
  </p:normalViewPr>
  <p:slideViewPr>
    <p:cSldViewPr>
      <p:cViewPr varScale="1">
        <p:scale>
          <a:sx n="75" d="100"/>
          <a:sy n="75" d="100"/>
        </p:scale>
        <p:origin x="1666" y="62"/>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F9426D3-39F9-4563-AE4B-523EEAE6F7DF}" type="datetimeFigureOut">
              <a:rPr lang="en-US" smtClean="0"/>
              <a:t>1/7/2021</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313512D1-7FCF-4D4A-9A80-82BA0B074ACF}" type="slidenum">
              <a:rPr lang="en-US" smtClean="0"/>
              <a:t>‹#›</a:t>
            </a:fld>
            <a:endParaRPr lang="en-US" dirty="0"/>
          </a:p>
        </p:txBody>
      </p:sp>
    </p:spTree>
    <p:extLst>
      <p:ext uri="{BB962C8B-B14F-4D97-AF65-F5344CB8AC3E}">
        <p14:creationId xmlns:p14="http://schemas.microsoft.com/office/powerpoint/2010/main" val="2476282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videos showing how to collect samples that were</a:t>
            </a:r>
            <a:r>
              <a:rPr lang="en-US" baseline="0" dirty="0"/>
              <a:t> made by FRMAC/EPA in 2013 (</a:t>
            </a:r>
            <a:r>
              <a:rPr lang="en-US" dirty="0"/>
              <a:t>5 short segments related to air, water, soil, hotline, sample receipt). </a:t>
            </a:r>
            <a:r>
              <a:rPr lang="en-US" baseline="0" dirty="0"/>
              <a:t>If desired, s</a:t>
            </a:r>
            <a:r>
              <a:rPr lang="en-US" dirty="0"/>
              <a:t>how the videos or DVD. </a:t>
            </a:r>
            <a:r>
              <a:rPr lang="en-US" baseline="0" dirty="0"/>
              <a:t> </a:t>
            </a:r>
            <a:r>
              <a:rPr lang="en-US" dirty="0"/>
              <a:t>Then cover the following slides as a review.  If no videos are available, then cover the slides and frequently pause for questions.  If equipment is available and weather permitting, then consider doing some portions of the training module as a demonstration or class practical</a:t>
            </a:r>
            <a:r>
              <a:rPr lang="en-US" baseline="0" dirty="0"/>
              <a:t> </a:t>
            </a:r>
            <a:r>
              <a:rPr lang="en-US" dirty="0"/>
              <a:t>(works well for soil and air samples). </a:t>
            </a:r>
          </a:p>
          <a:p>
            <a:endParaRPr lang="en-US" dirty="0"/>
          </a:p>
        </p:txBody>
      </p:sp>
      <p:sp>
        <p:nvSpPr>
          <p:cNvPr id="4" name="Slide Number Placeholder 3"/>
          <p:cNvSpPr>
            <a:spLocks noGrp="1"/>
          </p:cNvSpPr>
          <p:nvPr>
            <p:ph type="sldNum" sz="quarter" idx="10"/>
          </p:nvPr>
        </p:nvSpPr>
        <p:spPr/>
        <p:txBody>
          <a:bodyPr/>
          <a:lstStyle/>
          <a:p>
            <a:fld id="{313512D1-7FCF-4D4A-9A80-82BA0B074ACF}" type="slidenum">
              <a:rPr lang="en-US" smtClean="0"/>
              <a:t>2</a:t>
            </a:fld>
            <a:endParaRPr lang="en-US" dirty="0"/>
          </a:p>
        </p:txBody>
      </p:sp>
    </p:spTree>
    <p:extLst>
      <p:ext uri="{BB962C8B-B14F-4D97-AF65-F5344CB8AC3E}">
        <p14:creationId xmlns:p14="http://schemas.microsoft.com/office/powerpoint/2010/main" val="1120907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a:t>
            </a:r>
            <a:r>
              <a:rPr lang="en-US" baseline="0" dirty="0"/>
              <a:t> plans assume that the </a:t>
            </a:r>
            <a:r>
              <a:rPr lang="en-US" dirty="0"/>
              <a:t>radioactive release has stopped before FRMAC arrives. Therefore, FRMAC does not expect to perform</a:t>
            </a:r>
            <a:r>
              <a:rPr lang="en-US" baseline="0" dirty="0"/>
              <a:t> plume tracking air samples.  However, FRMAC does plan on performing environmental level air samples to determine resuspension levels and to support responder health and safety.    </a:t>
            </a:r>
            <a:r>
              <a:rPr lang="en-US" dirty="0"/>
              <a:t> </a:t>
            </a:r>
          </a:p>
          <a:p>
            <a:r>
              <a:rPr lang="en-US" dirty="0"/>
              <a:t>Air Sampling Teams should be skilled at taking air samples, in addition to external dose rate and contamination monitoring.  They may also require training in field assessment of air samples using portable radiation monitoring instruments prior to placing the sample in a suitable sealed and labeled container. </a:t>
            </a:r>
          </a:p>
          <a:p>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11</a:t>
            </a:fld>
            <a:endParaRPr lang="en-US" dirty="0"/>
          </a:p>
        </p:txBody>
      </p:sp>
    </p:spTree>
    <p:extLst>
      <p:ext uri="{BB962C8B-B14F-4D97-AF65-F5344CB8AC3E}">
        <p14:creationId xmlns:p14="http://schemas.microsoft.com/office/powerpoint/2010/main" val="2191803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Depending on the nuclide(s)</a:t>
            </a:r>
            <a:r>
              <a:rPr lang="en-US" baseline="0" dirty="0"/>
              <a:t> and the necessary air volume necessary by the lab to determine activity concentrations, either a low volume or high volume air sampler will be used.  High volume air samples are usually collected by field teams to help with responder health and safety.  Traditionally, longer low volume air samples are used for environmental samples because the flow rate mimics breathing rates in adults and provides a closer approximation of the activity inhaled by a person.  Whatever pump is chosen, the results will provide </a:t>
            </a:r>
            <a:r>
              <a:rPr lang="en-US" sz="1300" dirty="0"/>
              <a:t>necessary data for evaluation of inhalation hazards.  </a:t>
            </a:r>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12</a:t>
            </a:fld>
            <a:endParaRPr lang="en-US" dirty="0"/>
          </a:p>
        </p:txBody>
      </p:sp>
    </p:spTree>
    <p:extLst>
      <p:ext uri="{BB962C8B-B14F-4D97-AF65-F5344CB8AC3E}">
        <p14:creationId xmlns:p14="http://schemas.microsoft.com/office/powerpoint/2010/main" val="28458287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type of filter used depends on the contaminant to be measured. Glass fiber or paper filters are used for gross beta + gamma particulate. </a:t>
            </a:r>
            <a:r>
              <a:rPr lang="en-US" baseline="0" dirty="0"/>
              <a:t> Cartridges are used with low volume air samples to collect gasses (like radioiodines).   </a:t>
            </a:r>
            <a:r>
              <a:rPr lang="en-US" dirty="0"/>
              <a:t>The most frequently employed filter in environmental air sampling is the glass fiber filter because it can maintain a low pressure drop even at the high flowrates and large dust loadings associated with environmental air sampling.  Charcoal cartridges (TEDA [triethylene di-amine] impregnated carbon filter media) have a high affinity for the adsorption of the various species of iodine.  Silver impregnated zeolite cartridges contain a highly efficient inorganic adsorbent for the collection and removal of elemental and organic forms of radioactive iodine.     </a:t>
            </a:r>
          </a:p>
          <a:p>
            <a:pPr defTabSz="931592">
              <a:defRP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13</a:t>
            </a:fld>
            <a:endParaRPr lang="en-US" dirty="0"/>
          </a:p>
        </p:txBody>
      </p:sp>
    </p:spTree>
    <p:extLst>
      <p:ext uri="{BB962C8B-B14F-4D97-AF65-F5344CB8AC3E}">
        <p14:creationId xmlns:p14="http://schemas.microsoft.com/office/powerpoint/2010/main" val="225608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There is a</a:t>
            </a:r>
            <a:r>
              <a:rPr lang="en-US" baseline="0" dirty="0"/>
              <a:t> FRMAC operator aid available for low and high volume air sampling:  https://www.nnss.gov/pages/programs/FRMAC/FRMAC_DocumentsManuals.html</a:t>
            </a:r>
          </a:p>
          <a:p>
            <a:endParaRPr lang="en-US" dirty="0"/>
          </a:p>
          <a:p>
            <a:r>
              <a:rPr lang="en-US" dirty="0"/>
              <a:t>Install the paper filter fuzzy side out.  If the front and back of the filter cannot be determined, than place an ink spot on the front of the filter near the edge.  Record this in the comments on the Sample Control Form.  </a:t>
            </a:r>
            <a:r>
              <a:rPr lang="en-US" sz="1200" kern="1200" dirty="0">
                <a:solidFill>
                  <a:schemeClr val="tx1"/>
                </a:solidFill>
                <a:effectLst/>
                <a:latin typeface="Arial" charset="0"/>
                <a:ea typeface="+mn-ea"/>
                <a:cs typeface="Arial" charset="0"/>
              </a:rPr>
              <a:t>Install the cartridge.  Ensure the Air Flow Arrow is pointing in the correct direction.</a:t>
            </a:r>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14</a:t>
            </a:fld>
            <a:endParaRPr lang="en-US" dirty="0"/>
          </a:p>
        </p:txBody>
      </p:sp>
    </p:spTree>
    <p:extLst>
      <p:ext uri="{BB962C8B-B14F-4D97-AF65-F5344CB8AC3E}">
        <p14:creationId xmlns:p14="http://schemas.microsoft.com/office/powerpoint/2010/main" val="2201806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592">
              <a:defRPr/>
            </a:pPr>
            <a:r>
              <a:rPr kumimoji="0" lang="en-US" b="0" i="0" u="none" strike="noStrike" cap="none" normalizeH="0" baseline="0" dirty="0">
                <a:ln>
                  <a:noFill/>
                </a:ln>
                <a:solidFill>
                  <a:schemeClr val="tx1"/>
                </a:solidFill>
                <a:effectLst/>
                <a:latin typeface="Arial" pitchFamily="34" charset="0"/>
                <a:ea typeface="Times New Roman" pitchFamily="18" charset="0"/>
              </a:rPr>
              <a:t>The rule of thumb is to locate pump at least two times the height away from the closest obstruction.</a:t>
            </a:r>
            <a:r>
              <a:rPr kumimoji="0" lang="en-US" b="0" i="0" u="none" strike="noStrike" cap="none" normalizeH="0" baseline="0" dirty="0">
                <a:ln>
                  <a:noFill/>
                </a:ln>
                <a:solidFill>
                  <a:schemeClr val="tx1"/>
                </a:solidFill>
                <a:effectLst/>
                <a:latin typeface="Arial" pitchFamily="34" charset="0"/>
              </a:rPr>
              <a:t>  </a:t>
            </a:r>
            <a:r>
              <a:rPr lang="en-US" sz="1200" kern="1200" dirty="0">
                <a:solidFill>
                  <a:schemeClr val="tx1"/>
                </a:solidFill>
                <a:effectLst/>
                <a:latin typeface="Arial" charset="0"/>
                <a:ea typeface="+mn-ea"/>
                <a:cs typeface="Arial" charset="0"/>
              </a:rPr>
              <a:t>Perform an exposure rate survey (waist high) and a contamination survey (ground level).  Record the measurements.  Take a picture of the Air Sample Pump and surrounding area.  Submit the photo with the other sample collection information.</a:t>
            </a:r>
            <a:endParaRPr kumimoji="0" lang="en-US" b="0" i="0" u="none" strike="noStrike" cap="none" normalizeH="0" baseline="0" dirty="0">
              <a:ln>
                <a:noFill/>
              </a:ln>
              <a:solidFill>
                <a:schemeClr val="tx1"/>
              </a:solidFill>
              <a:effectLst/>
              <a:latin typeface="Arial"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15</a:t>
            </a:fld>
            <a:endParaRPr lang="en-US" dirty="0"/>
          </a:p>
        </p:txBody>
      </p:sp>
    </p:spTree>
    <p:extLst>
      <p:ext uri="{BB962C8B-B14F-4D97-AF65-F5344CB8AC3E}">
        <p14:creationId xmlns:p14="http://schemas.microsoft.com/office/powerpoint/2010/main" val="36374875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record the flow</a:t>
            </a:r>
            <a:r>
              <a:rPr lang="en-US" baseline="0" dirty="0"/>
              <a:t> rate and start date/time for the sample to be useful later for data assessment.  </a:t>
            </a:r>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16</a:t>
            </a:fld>
            <a:endParaRPr lang="en-US" dirty="0"/>
          </a:p>
        </p:txBody>
      </p:sp>
    </p:spTree>
    <p:extLst>
      <p:ext uri="{BB962C8B-B14F-4D97-AF65-F5344CB8AC3E}">
        <p14:creationId xmlns:p14="http://schemas.microsoft.com/office/powerpoint/2010/main" val="10731144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record the flow</a:t>
            </a:r>
            <a:r>
              <a:rPr lang="en-US" baseline="0" dirty="0"/>
              <a:t> rate and stop date/time for the sample to be useful later for data assessment. </a:t>
            </a:r>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17</a:t>
            </a:fld>
            <a:endParaRPr lang="en-US" dirty="0"/>
          </a:p>
        </p:txBody>
      </p:sp>
    </p:spTree>
    <p:extLst>
      <p:ext uri="{BB962C8B-B14F-4D97-AF65-F5344CB8AC3E}">
        <p14:creationId xmlns:p14="http://schemas.microsoft.com/office/powerpoint/2010/main" val="37247151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592">
              <a:defRPr/>
            </a:pPr>
            <a:r>
              <a:rPr lang="en-US" dirty="0"/>
              <a:t>Bag the filter and cartridges separately (each should get its own sample paperwork)</a:t>
            </a:r>
            <a:r>
              <a:rPr lang="en-US" baseline="0" dirty="0"/>
              <a:t>.  </a:t>
            </a:r>
            <a:r>
              <a:rPr lang="en-US" dirty="0"/>
              <a:t>Sometimes</a:t>
            </a:r>
            <a:r>
              <a:rPr lang="en-US" baseline="0" dirty="0"/>
              <a:t> a filter is folded to fit into a sample bag or to ensure particulates are not lost.  </a:t>
            </a:r>
            <a:r>
              <a:rPr lang="en-US" dirty="0"/>
              <a:t>If folding a sample filter, fold up and onto itself and then place it into the bag.  </a:t>
            </a:r>
            <a:r>
              <a:rPr lang="en-US" sz="1300" dirty="0">
                <a:latin typeface="Arial" pitchFamily="34" charset="0"/>
                <a:ea typeface="Times New Roman" pitchFamily="18" charset="0"/>
              </a:rPr>
              <a:t>If background radiation levels permit, survey the sample bag. Record all the information on the sample control form and electronically (i.e. RadResponder or other data collection system). </a:t>
            </a:r>
          </a:p>
          <a:p>
            <a:pPr defTabSz="931592">
              <a:defRPr/>
            </a:pPr>
            <a:endParaRPr lang="en-US" sz="1300" dirty="0">
              <a:latin typeface="Arial" pitchFamily="34" charset="0"/>
              <a:ea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18</a:t>
            </a:fld>
            <a:endParaRPr lang="en-US" dirty="0"/>
          </a:p>
        </p:txBody>
      </p:sp>
    </p:spTree>
    <p:extLst>
      <p:ext uri="{BB962C8B-B14F-4D97-AF65-F5344CB8AC3E}">
        <p14:creationId xmlns:p14="http://schemas.microsoft.com/office/powerpoint/2010/main" val="11958411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p:spPr>
        <p:txBody>
          <a:bodyPr/>
          <a:lstStyle/>
          <a:p>
            <a:fld id="{4D959459-40B6-49B1-9DA5-B86A7860ACFF}" type="slidenum">
              <a:rPr lang="en-US" smtClean="0"/>
              <a:pPr/>
              <a:t>19</a:t>
            </a:fld>
            <a:endParaRPr lang="en-US" dirty="0"/>
          </a:p>
        </p:txBody>
      </p:sp>
      <p:sp>
        <p:nvSpPr>
          <p:cNvPr id="185347" name="Rectangle 2"/>
          <p:cNvSpPr>
            <a:spLocks noGrp="1" noRot="1" noChangeAspect="1" noChangeArrowheads="1" noTextEdit="1"/>
          </p:cNvSpPr>
          <p:nvPr>
            <p:ph type="sldImg"/>
          </p:nvPr>
        </p:nvSpPr>
        <p:spPr>
          <a:xfrm>
            <a:off x="1182688" y="698500"/>
            <a:ext cx="4648200" cy="3486150"/>
          </a:xfrm>
          <a:ln/>
        </p:spPr>
      </p:sp>
      <p:sp>
        <p:nvSpPr>
          <p:cNvPr id="185348" name="Rectangle 3"/>
          <p:cNvSpPr>
            <a:spLocks noGrp="1" noChangeArrowheads="1"/>
          </p:cNvSpPr>
          <p:nvPr>
            <p:ph type="body" idx="1"/>
          </p:nvPr>
        </p:nvSpPr>
        <p:spPr>
          <a:xfrm>
            <a:off x="933100" y="4417408"/>
            <a:ext cx="5144205" cy="4180151"/>
          </a:xfrm>
          <a:noFill/>
          <a:ln/>
        </p:spPr>
        <p:txBody>
          <a:bodyPr/>
          <a:lstStyle/>
          <a:p>
            <a:pPr eaLnBrk="1" hangingPunct="1"/>
            <a:endParaRPr lang="en-US" dirty="0"/>
          </a:p>
        </p:txBody>
      </p:sp>
    </p:spTree>
    <p:extLst>
      <p:ext uri="{BB962C8B-B14F-4D97-AF65-F5344CB8AC3E}">
        <p14:creationId xmlns:p14="http://schemas.microsoft.com/office/powerpoint/2010/main" val="27526131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ln/>
        </p:spPr>
      </p:sp>
      <p:sp>
        <p:nvSpPr>
          <p:cNvPr id="191491" name="Notes Placeholder 2"/>
          <p:cNvSpPr>
            <a:spLocks noGrp="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FRMAC suggests using a ground</a:t>
            </a:r>
            <a:r>
              <a:rPr lang="en-US" baseline="0" dirty="0"/>
              <a:t> deposition sample during the early phase of the response.  The ground deposition sample is not the traditional soil sample because it includes twigs, leaves, or vegetation. The ground deposition sample is collected to determine what is on the surface of the ground and top layer of the soil. </a:t>
            </a:r>
            <a:r>
              <a:rPr lang="en-US" dirty="0"/>
              <a:t>Ideally, collect a sample with minimum</a:t>
            </a:r>
            <a:r>
              <a:rPr lang="en-US" baseline="0" dirty="0"/>
              <a:t> vegetation ( &lt;6 inches of vegetation material).  After the early phase, FRMAC suggests collecting the standard soil sample where it is free from everything but soil.  Either way, the FRMAC sampling jig is used to collect both types of samples.   </a:t>
            </a:r>
            <a:endParaRPr lang="en-US" dirty="0"/>
          </a:p>
          <a:p>
            <a:r>
              <a:rPr lang="en-US" dirty="0"/>
              <a:t>In crowded urban locations smear/swipe samples can be used if soil is not present.</a:t>
            </a:r>
            <a:r>
              <a:rPr lang="en-US" baseline="0" dirty="0"/>
              <a:t>  </a:t>
            </a:r>
          </a:p>
          <a:p>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There are </a:t>
            </a:r>
            <a:r>
              <a:rPr lang="en-US" baseline="0" dirty="0"/>
              <a:t>FRMAC operator aids available for ground deposition samples and standard soil samples:  https://www.nnss.gov/pages/programs/FRMAC/FRMAC_DocumentsManuals.html</a:t>
            </a:r>
          </a:p>
          <a:p>
            <a:r>
              <a:rPr lang="en-US" dirty="0"/>
              <a:t> </a:t>
            </a:r>
          </a:p>
        </p:txBody>
      </p:sp>
      <p:sp>
        <p:nvSpPr>
          <p:cNvPr id="191492" name="Slide Number Placeholder 3"/>
          <p:cNvSpPr>
            <a:spLocks noGrp="1"/>
          </p:cNvSpPr>
          <p:nvPr>
            <p:ph type="sldNum" sz="quarter" idx="5"/>
          </p:nvPr>
        </p:nvSpPr>
        <p:spPr>
          <a:noFill/>
        </p:spPr>
        <p:txBody>
          <a:bodyPr/>
          <a:lstStyle/>
          <a:p>
            <a:fld id="{45303B37-82D3-4483-A2CA-1D69005246A1}" type="slidenum">
              <a:rPr lang="en-US" smtClean="0"/>
              <a:pPr/>
              <a:t>20</a:t>
            </a:fld>
            <a:endParaRPr lang="en-US" dirty="0"/>
          </a:p>
        </p:txBody>
      </p:sp>
    </p:spTree>
    <p:extLst>
      <p:ext uri="{BB962C8B-B14F-4D97-AF65-F5344CB8AC3E}">
        <p14:creationId xmlns:p14="http://schemas.microsoft.com/office/powerpoint/2010/main" val="2452247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p:spPr>
        <p:txBody>
          <a:bodyPr/>
          <a:lstStyle/>
          <a:p>
            <a:fld id="{4D959459-40B6-49B1-9DA5-B86A7860ACFF}" type="slidenum">
              <a:rPr lang="en-US" smtClean="0"/>
              <a:pPr/>
              <a:t>3</a:t>
            </a:fld>
            <a:endParaRPr lang="en-US" dirty="0"/>
          </a:p>
        </p:txBody>
      </p:sp>
      <p:sp>
        <p:nvSpPr>
          <p:cNvPr id="185347" name="Rectangle 2"/>
          <p:cNvSpPr>
            <a:spLocks noGrp="1" noRot="1" noChangeAspect="1" noChangeArrowheads="1" noTextEdit="1"/>
          </p:cNvSpPr>
          <p:nvPr>
            <p:ph type="sldImg"/>
          </p:nvPr>
        </p:nvSpPr>
        <p:spPr>
          <a:xfrm>
            <a:off x="1182688" y="698500"/>
            <a:ext cx="4648200" cy="3486150"/>
          </a:xfrm>
          <a:ln/>
        </p:spPr>
      </p:sp>
      <p:sp>
        <p:nvSpPr>
          <p:cNvPr id="185348" name="Rectangle 3"/>
          <p:cNvSpPr>
            <a:spLocks noGrp="1" noChangeArrowheads="1"/>
          </p:cNvSpPr>
          <p:nvPr>
            <p:ph type="body" idx="1"/>
          </p:nvPr>
        </p:nvSpPr>
        <p:spPr>
          <a:xfrm>
            <a:off x="933100" y="4417408"/>
            <a:ext cx="5144205" cy="4180151"/>
          </a:xfrm>
          <a:noFill/>
          <a:ln/>
        </p:spPr>
        <p:txBody>
          <a:bodyPr/>
          <a:lstStyle/>
          <a:p>
            <a:pPr eaLnBrk="1" hangingPunct="1"/>
            <a:endParaRPr lang="en-US" dirty="0"/>
          </a:p>
        </p:txBody>
      </p:sp>
    </p:spTree>
    <p:extLst>
      <p:ext uri="{BB962C8B-B14F-4D97-AF65-F5344CB8AC3E}">
        <p14:creationId xmlns:p14="http://schemas.microsoft.com/office/powerpoint/2010/main" val="35870991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FRMAC soil sampling jig and trowel (used for both ground deposition and standard soil samples).</a:t>
            </a:r>
            <a:r>
              <a:rPr lang="en-US" baseline="0" dirty="0"/>
              <a:t>  The diagram at the bottom shows a side view of the soil with a the sampling jig on the surface and a trench dug out.  </a:t>
            </a:r>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21</a:t>
            </a:fld>
            <a:endParaRPr lang="en-US" dirty="0"/>
          </a:p>
        </p:txBody>
      </p:sp>
    </p:spTree>
    <p:extLst>
      <p:ext uri="{BB962C8B-B14F-4D97-AF65-F5344CB8AC3E}">
        <p14:creationId xmlns:p14="http://schemas.microsoft.com/office/powerpoint/2010/main" val="8019147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Arial" charset="0"/>
              </a:rPr>
              <a:t>Choose a location to collect the ground deposition/standard soil sample in an open area, away from buildings, trees, or other overhead obstructions. Choose a location with as little vegetation as possible</a:t>
            </a:r>
            <a:r>
              <a:rPr lang="en-US" sz="1200" b="0" kern="1200" dirty="0">
                <a:solidFill>
                  <a:schemeClr val="tx1"/>
                </a:solidFill>
                <a:effectLst/>
                <a:latin typeface="Arial" charset="0"/>
                <a:ea typeface="+mn-ea"/>
                <a:cs typeface="Arial" charset="0"/>
              </a:rPr>
              <a:t>.  Less than 6 inches high of vegetation is recommended.</a:t>
            </a:r>
          </a:p>
          <a:p>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22</a:t>
            </a:fld>
            <a:endParaRPr lang="en-US" dirty="0"/>
          </a:p>
        </p:txBody>
      </p:sp>
    </p:spTree>
    <p:extLst>
      <p:ext uri="{BB962C8B-B14F-4D97-AF65-F5344CB8AC3E}">
        <p14:creationId xmlns:p14="http://schemas.microsoft.com/office/powerpoint/2010/main" val="13571414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Arial" charset="0"/>
              </a:rPr>
              <a:t>Perform an exposure rate survey (waist high) and contamination survey (ground level).  Record the measurements.</a:t>
            </a:r>
          </a:p>
          <a:p>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23</a:t>
            </a:fld>
            <a:endParaRPr lang="en-US" dirty="0"/>
          </a:p>
        </p:txBody>
      </p:sp>
    </p:spTree>
    <p:extLst>
      <p:ext uri="{BB962C8B-B14F-4D97-AF65-F5344CB8AC3E}">
        <p14:creationId xmlns:p14="http://schemas.microsoft.com/office/powerpoint/2010/main" val="118507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ground deposition sample will collect whatever is on the surface (vegetation,</a:t>
            </a:r>
            <a:r>
              <a:rPr lang="en-US" baseline="0" dirty="0"/>
              <a:t> debris, etc.).  A standard soil sample will only contain soil (the surface debris and vegetation must be removed).   </a:t>
            </a:r>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24</a:t>
            </a:fld>
            <a:endParaRPr lang="en-US" dirty="0"/>
          </a:p>
        </p:txBody>
      </p:sp>
    </p:spTree>
    <p:extLst>
      <p:ext uri="{BB962C8B-B14F-4D97-AF65-F5344CB8AC3E}">
        <p14:creationId xmlns:p14="http://schemas.microsoft.com/office/powerpoint/2010/main" val="9515486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Deposit the sample in the bag.  Rolling the top of the bag down will help reduce contamination on the bag. </a:t>
            </a:r>
            <a:r>
              <a:rPr lang="en-US" baseline="0" dirty="0"/>
              <a:t> Releasing the air from the bag will help protect the bag from popping or taking up too much space in containers.  </a:t>
            </a:r>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25</a:t>
            </a:fld>
            <a:endParaRPr lang="en-US" dirty="0"/>
          </a:p>
        </p:txBody>
      </p:sp>
    </p:spTree>
    <p:extLst>
      <p:ext uri="{BB962C8B-B14F-4D97-AF65-F5344CB8AC3E}">
        <p14:creationId xmlns:p14="http://schemas.microsoft.com/office/powerpoint/2010/main" val="35894249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592">
              <a:defRPr/>
            </a:pPr>
            <a:r>
              <a:rPr lang="en-US" sz="1300" dirty="0">
                <a:latin typeface="Arial" pitchFamily="34" charset="0"/>
                <a:ea typeface="Times New Roman" pitchFamily="18" charset="0"/>
              </a:rPr>
              <a:t>If background permits survey the sample bag</a:t>
            </a:r>
            <a:r>
              <a:rPr lang="en-US" sz="1300" baseline="0" dirty="0">
                <a:latin typeface="Arial" pitchFamily="34" charset="0"/>
                <a:ea typeface="Times New Roman" pitchFamily="18" charset="0"/>
              </a:rPr>
              <a:t>.  </a:t>
            </a:r>
            <a:r>
              <a:rPr lang="en-US" dirty="0"/>
              <a:t>Avoid cross contamination when sampling</a:t>
            </a:r>
            <a:r>
              <a:rPr lang="en-US" baseline="0" dirty="0"/>
              <a:t> by changing gloves after collecting each sample. </a:t>
            </a:r>
          </a:p>
          <a:p>
            <a:pPr defTabSz="931592">
              <a:defRPr/>
            </a:pPr>
            <a:r>
              <a:rPr lang="en-US" sz="1300" dirty="0">
                <a:latin typeface="Arial" pitchFamily="34" charset="0"/>
                <a:ea typeface="Times New Roman" pitchFamily="18" charset="0"/>
              </a:rPr>
              <a:t>Record all the information on the sample control form and electronically (i.e. RadResponder or other data collection system). </a:t>
            </a:r>
          </a:p>
          <a:p>
            <a:pPr defTabSz="931592">
              <a:defRPr/>
            </a:pPr>
            <a:endParaRPr lang="en-US" sz="1300" dirty="0">
              <a:latin typeface="Arial" pitchFamily="34" charset="0"/>
              <a:ea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26</a:t>
            </a:fld>
            <a:endParaRPr lang="en-US" dirty="0"/>
          </a:p>
        </p:txBody>
      </p:sp>
    </p:spTree>
    <p:extLst>
      <p:ext uri="{BB962C8B-B14F-4D97-AF65-F5344CB8AC3E}">
        <p14:creationId xmlns:p14="http://schemas.microsoft.com/office/powerpoint/2010/main" val="23470013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u="none" kern="1200" dirty="0">
                <a:solidFill>
                  <a:schemeClr val="tx1"/>
                </a:solidFill>
                <a:effectLst/>
                <a:latin typeface="Arial" charset="0"/>
                <a:ea typeface="+mn-ea"/>
                <a:cs typeface="Arial" charset="0"/>
              </a:rPr>
              <a:t>Depths of 5-8 cm typically provide good data for determination of a contamination profile with depth, however soils with high porosity can facilitate a pathway for contamination at deeper depths.  FRMAC does not deploy with core soil sampling equipment, however, coordinating agencies could provide equipment. Selection of sampling equipment will depend on the soil type, moisture content, compaction, groundcover, and the size of the required sample.  Equipment used to perform core soil samples may include an auger or shovel for bulk samples, and open trenching or split barrel sampler for discreet samples at depth.  There is not currently a standard FRMAC method for obtaining core soil samples. As core soil samples could be useful in the latter part of the intermediate phase and the late phase, FRMAC will coordinate with states/locals and other applicable agencies on proper core sampling methodologies based on existing field conditions.</a:t>
            </a:r>
            <a:endParaRPr lang="en-US" u="none" dirty="0"/>
          </a:p>
          <a:p>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27</a:t>
            </a:fld>
            <a:endParaRPr lang="en-US" dirty="0"/>
          </a:p>
        </p:txBody>
      </p:sp>
    </p:spTree>
    <p:extLst>
      <p:ext uri="{BB962C8B-B14F-4D97-AF65-F5344CB8AC3E}">
        <p14:creationId xmlns:p14="http://schemas.microsoft.com/office/powerpoint/2010/main" val="11725001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p:spPr>
        <p:txBody>
          <a:bodyPr/>
          <a:lstStyle/>
          <a:p>
            <a:fld id="{4D959459-40B6-49B1-9DA5-B86A7860ACFF}" type="slidenum">
              <a:rPr lang="en-US" smtClean="0"/>
              <a:pPr/>
              <a:t>28</a:t>
            </a:fld>
            <a:endParaRPr lang="en-US" dirty="0"/>
          </a:p>
        </p:txBody>
      </p:sp>
      <p:sp>
        <p:nvSpPr>
          <p:cNvPr id="185347" name="Rectangle 2"/>
          <p:cNvSpPr>
            <a:spLocks noGrp="1" noRot="1" noChangeAspect="1" noChangeArrowheads="1" noTextEdit="1"/>
          </p:cNvSpPr>
          <p:nvPr>
            <p:ph type="sldImg"/>
          </p:nvPr>
        </p:nvSpPr>
        <p:spPr>
          <a:xfrm>
            <a:off x="1182688" y="698500"/>
            <a:ext cx="4648200" cy="3486150"/>
          </a:xfrm>
          <a:ln/>
        </p:spPr>
      </p:sp>
      <p:sp>
        <p:nvSpPr>
          <p:cNvPr id="185348" name="Rectangle 3"/>
          <p:cNvSpPr>
            <a:spLocks noGrp="1" noChangeArrowheads="1"/>
          </p:cNvSpPr>
          <p:nvPr>
            <p:ph type="body" idx="1"/>
          </p:nvPr>
        </p:nvSpPr>
        <p:spPr>
          <a:xfrm>
            <a:off x="933100" y="4417408"/>
            <a:ext cx="5144205" cy="4180151"/>
          </a:xfrm>
          <a:noFill/>
          <a:ln/>
        </p:spPr>
        <p:txBody>
          <a:bodyPr/>
          <a:lstStyle/>
          <a:p>
            <a:pPr eaLnBrk="1" hangingPunct="1"/>
            <a:endParaRPr lang="en-US" dirty="0"/>
          </a:p>
        </p:txBody>
      </p:sp>
    </p:spTree>
    <p:extLst>
      <p:ext uri="{BB962C8B-B14F-4D97-AF65-F5344CB8AC3E}">
        <p14:creationId xmlns:p14="http://schemas.microsoft.com/office/powerpoint/2010/main" val="30782528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p:spPr>
        <p:txBody>
          <a:bodyPr/>
          <a:lstStyle/>
          <a:p>
            <a:fld id="{2A0FD525-52A2-4F32-9D98-52BB7D650C32}" type="slidenum">
              <a:rPr lang="en-US" smtClean="0"/>
              <a:pPr/>
              <a:t>29</a:t>
            </a:fld>
            <a:endParaRPr lang="en-US" dirty="0"/>
          </a:p>
        </p:txBody>
      </p:sp>
      <p:sp>
        <p:nvSpPr>
          <p:cNvPr id="192515" name="Rectangle 2"/>
          <p:cNvSpPr>
            <a:spLocks noGrp="1" noRot="1" noChangeAspect="1" noChangeArrowheads="1" noTextEdit="1"/>
          </p:cNvSpPr>
          <p:nvPr>
            <p:ph type="sldImg"/>
          </p:nvPr>
        </p:nvSpPr>
        <p:spPr>
          <a:ln/>
        </p:spPr>
      </p:sp>
      <p:sp>
        <p:nvSpPr>
          <p:cNvPr id="192516" name="Rectangle 3"/>
          <p:cNvSpPr>
            <a:spLocks noGrp="1" noChangeArrowheads="1"/>
          </p:cNvSpPr>
          <p:nvPr>
            <p:ph type="body" idx="1"/>
          </p:nvPr>
        </p:nvSpPr>
        <p:spPr>
          <a:noFill/>
          <a:ln/>
        </p:spPr>
        <p:txBody>
          <a:bodyPr/>
          <a:lstStyle/>
          <a:p>
            <a:pPr eaLnBrk="1" hangingPunct="1"/>
            <a:r>
              <a:rPr lang="en-US" dirty="0"/>
              <a:t>Water sampling is phase dependent, during the early</a:t>
            </a:r>
            <a:r>
              <a:rPr lang="en-US" baseline="0" dirty="0"/>
              <a:t> phase, the most important samples would be sources of public drinking water.  Water treatment facilities would be a priority and could be easily sampled by local personnel.  During the intermediate and late phases, water sampling may focus on l</a:t>
            </a:r>
            <a:r>
              <a:rPr lang="en-US" dirty="0"/>
              <a:t>akes and streams to determine the levels of radioactivity in the en</a:t>
            </a:r>
            <a:r>
              <a:rPr lang="en-US" baseline="0" dirty="0"/>
              <a:t>vironment and to determine the impact to agriculture (crops and animals).  </a:t>
            </a:r>
            <a:endParaRPr lang="en-US" dirty="0"/>
          </a:p>
          <a:p>
            <a:pPr eaLnBrk="1" hangingPunct="1"/>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There is a </a:t>
            </a:r>
            <a:r>
              <a:rPr lang="en-US" baseline="0" dirty="0"/>
              <a:t>FRMAC operator aid available for water sampling (sampling from the tap and also early phase water sampling):  https://www.nnss.gov/pages/programs/FRMAC/FRMAC_DocumentsManuals.html</a:t>
            </a:r>
          </a:p>
          <a:p>
            <a:pPr eaLnBrk="1" hangingPunct="1"/>
            <a:endParaRPr lang="en-US" dirty="0"/>
          </a:p>
        </p:txBody>
      </p:sp>
    </p:spTree>
    <p:extLst>
      <p:ext uri="{BB962C8B-B14F-4D97-AF65-F5344CB8AC3E}">
        <p14:creationId xmlns:p14="http://schemas.microsoft.com/office/powerpoint/2010/main" val="3728524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Rinsing the container with deionized or distilled water helps remove any impurities</a:t>
            </a:r>
            <a:r>
              <a:rPr lang="en-US" baseline="0" dirty="0"/>
              <a:t> in the container left during manufacturing. </a:t>
            </a:r>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30</a:t>
            </a:fld>
            <a:endParaRPr lang="en-US" dirty="0"/>
          </a:p>
        </p:txBody>
      </p:sp>
    </p:spTree>
    <p:extLst>
      <p:ext uri="{BB962C8B-B14F-4D97-AF65-F5344CB8AC3E}">
        <p14:creationId xmlns:p14="http://schemas.microsoft.com/office/powerpoint/2010/main" val="3320598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E6A30596-9752-48A3-AAB0-10D88B860222}" type="slidenum">
              <a:rPr lang="en-US" smtClean="0"/>
              <a:pPr/>
              <a:t>4</a:t>
            </a:fld>
            <a:endParaRPr lang="en-US" dirty="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300" dirty="0"/>
              <a:t>Radiological emergencies are typically broken into 3 phases.  In the USA, the 3 phases of</a:t>
            </a:r>
            <a:r>
              <a:rPr lang="en-US" sz="1300" baseline="0" dirty="0"/>
              <a:t> a radiological emergency are named Early, Intermediate, and Late.  The international community will call these 3 phases Urgent, Early, and Recovery. </a:t>
            </a:r>
            <a:r>
              <a:rPr lang="en-US" sz="1400" dirty="0"/>
              <a:t>Different phases of the response will dictate different measurements and sample sizes. </a:t>
            </a:r>
          </a:p>
          <a:p>
            <a:pPr marL="285750" indent="-285750">
              <a:buFont typeface="Arial" panose="020B0604020202020204" pitchFamily="34" charset="0"/>
              <a:buChar char="•"/>
            </a:pPr>
            <a:r>
              <a:rPr lang="en-US" sz="1300" dirty="0"/>
              <a:t>During the Early Phase (sometimes referred to as the Emergency or</a:t>
            </a:r>
            <a:r>
              <a:rPr lang="en-US" sz="1300" baseline="0" dirty="0"/>
              <a:t> Plume</a:t>
            </a:r>
            <a:r>
              <a:rPr lang="en-US" sz="1300" dirty="0"/>
              <a:t> Phase), material is still being released into the environment.</a:t>
            </a:r>
            <a:r>
              <a:rPr lang="en-US" sz="1300" baseline="0" dirty="0"/>
              <a:t>  The duration of this phase is hours to days.  </a:t>
            </a:r>
            <a:r>
              <a:rPr lang="en-US" sz="1300" dirty="0"/>
              <a:t>For reference, Fukushima’s Early Phase lasted for 2 weeks. </a:t>
            </a:r>
          </a:p>
          <a:p>
            <a:pPr marL="285750" indent="-285750">
              <a:buFont typeface="Arial" panose="020B0604020202020204" pitchFamily="34" charset="0"/>
              <a:buChar char="•"/>
            </a:pPr>
            <a:r>
              <a:rPr lang="en-US" sz="1300" dirty="0"/>
              <a:t>The Intermediate</a:t>
            </a:r>
            <a:r>
              <a:rPr lang="en-US" sz="1300" baseline="0" dirty="0"/>
              <a:t> Phase starts when the release has stopped and for several weeks or months afterwards.  During this phase, it is time to determine the full extent of the impacted areas. </a:t>
            </a:r>
          </a:p>
          <a:p>
            <a:pPr marL="285750" indent="-285750">
              <a:buFont typeface="Arial" panose="020B0604020202020204" pitchFamily="34" charset="0"/>
              <a:buChar char="•"/>
            </a:pPr>
            <a:r>
              <a:rPr lang="en-US" sz="1300" baseline="0" dirty="0"/>
              <a:t>The Late (sometimes referred to as the Recovery phase) begins after the intermediate phase and lasts for months to years.  Full characterization and clean up occur during this phase.  EPA would be in charge of the FRMAC at this stage.  </a:t>
            </a:r>
          </a:p>
        </p:txBody>
      </p:sp>
    </p:spTree>
    <p:extLst>
      <p:ext uri="{BB962C8B-B14F-4D97-AF65-F5344CB8AC3E}">
        <p14:creationId xmlns:p14="http://schemas.microsoft.com/office/powerpoint/2010/main" val="13507446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Choose a location to collect sample.  Ensure enough water is available to fill a one-liter cubetainer. Perform an exposure rate survey (waist high) and a contamination survey (ground level) somewhere near the sampling location (on shore). </a:t>
            </a:r>
          </a:p>
          <a:p>
            <a:endParaRPr lang="en-US" dirty="0"/>
          </a:p>
          <a:p>
            <a:r>
              <a:rPr lang="en-US" dirty="0"/>
              <a:t>Choose an area that is open, not sheltered by trees or high brush.  There should be little or no current.</a:t>
            </a:r>
          </a:p>
          <a:p>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31</a:t>
            </a:fld>
            <a:endParaRPr lang="en-US" dirty="0"/>
          </a:p>
        </p:txBody>
      </p:sp>
    </p:spTree>
    <p:extLst>
      <p:ext uri="{BB962C8B-B14F-4D97-AF65-F5344CB8AC3E}">
        <p14:creationId xmlns:p14="http://schemas.microsoft.com/office/powerpoint/2010/main" val="3616480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Obviously,</a:t>
            </a:r>
            <a:r>
              <a:rPr lang="en-US" baseline="0" dirty="0"/>
              <a:t> t</a:t>
            </a:r>
            <a:r>
              <a:rPr lang="en-US" dirty="0"/>
              <a:t>here are other ways to collect water samples.</a:t>
            </a:r>
            <a:r>
              <a:rPr lang="en-US" baseline="0" dirty="0"/>
              <a:t> Use whatever method your agency has approved.  </a:t>
            </a:r>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32</a:t>
            </a:fld>
            <a:endParaRPr lang="en-US" dirty="0"/>
          </a:p>
        </p:txBody>
      </p:sp>
    </p:spTree>
    <p:extLst>
      <p:ext uri="{BB962C8B-B14F-4D97-AF65-F5344CB8AC3E}">
        <p14:creationId xmlns:p14="http://schemas.microsoft.com/office/powerpoint/2010/main" val="739906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Arial" charset="0"/>
              </a:rPr>
              <a:t>Complete the Sample Control and Chain of Custody Form. If background permits, survey the sample bag and record results on the SCF.</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latin typeface="Arial" pitchFamily="34" charset="0"/>
                <a:ea typeface="Times New Roman" pitchFamily="18" charset="0"/>
              </a:rPr>
              <a:t>Record all</a:t>
            </a:r>
            <a:r>
              <a:rPr lang="en-US" sz="1200" baseline="0" dirty="0">
                <a:latin typeface="Arial" pitchFamily="34" charset="0"/>
                <a:ea typeface="Times New Roman" pitchFamily="18" charset="0"/>
              </a:rPr>
              <a:t> the information on the sample control form and electronically (i.e. RadResponder or other data collection system). </a:t>
            </a:r>
            <a:endParaRPr lang="en-US" sz="1200" dirty="0">
              <a:latin typeface="Arial" pitchFamily="34" charset="0"/>
              <a:ea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33</a:t>
            </a:fld>
            <a:endParaRPr lang="en-US" dirty="0"/>
          </a:p>
        </p:txBody>
      </p:sp>
    </p:spTree>
    <p:extLst>
      <p:ext uri="{BB962C8B-B14F-4D97-AF65-F5344CB8AC3E}">
        <p14:creationId xmlns:p14="http://schemas.microsoft.com/office/powerpoint/2010/main" val="31297947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p:spPr>
        <p:txBody>
          <a:bodyPr/>
          <a:lstStyle/>
          <a:p>
            <a:fld id="{4D959459-40B6-49B1-9DA5-B86A7860ACFF}" type="slidenum">
              <a:rPr lang="en-US" smtClean="0"/>
              <a:pPr/>
              <a:t>34</a:t>
            </a:fld>
            <a:endParaRPr lang="en-US" dirty="0"/>
          </a:p>
        </p:txBody>
      </p:sp>
      <p:sp>
        <p:nvSpPr>
          <p:cNvPr id="185347" name="Rectangle 2"/>
          <p:cNvSpPr>
            <a:spLocks noGrp="1" noRot="1" noChangeAspect="1" noChangeArrowheads="1" noTextEdit="1"/>
          </p:cNvSpPr>
          <p:nvPr>
            <p:ph type="sldImg"/>
          </p:nvPr>
        </p:nvSpPr>
        <p:spPr>
          <a:xfrm>
            <a:off x="1182688" y="698500"/>
            <a:ext cx="4648200" cy="3486150"/>
          </a:xfrm>
          <a:ln/>
        </p:spPr>
      </p:sp>
      <p:sp>
        <p:nvSpPr>
          <p:cNvPr id="185348" name="Rectangle 3"/>
          <p:cNvSpPr>
            <a:spLocks noGrp="1" noChangeArrowheads="1"/>
          </p:cNvSpPr>
          <p:nvPr>
            <p:ph type="body" idx="1"/>
          </p:nvPr>
        </p:nvSpPr>
        <p:spPr>
          <a:xfrm>
            <a:off x="933100" y="4417408"/>
            <a:ext cx="5144205" cy="4180151"/>
          </a:xfrm>
          <a:noFill/>
          <a:ln/>
        </p:spPr>
        <p:txBody>
          <a:bodyPr/>
          <a:lstStyle/>
          <a:p>
            <a:pPr eaLnBrk="1" hangingPunct="1"/>
            <a:endParaRPr lang="en-US" dirty="0"/>
          </a:p>
        </p:txBody>
      </p:sp>
    </p:spTree>
    <p:extLst>
      <p:ext uri="{BB962C8B-B14F-4D97-AF65-F5344CB8AC3E}">
        <p14:creationId xmlns:p14="http://schemas.microsoft.com/office/powerpoint/2010/main" val="25237082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Early phase is for deposition not plant uptake. This phase focuses on mature produce ready for market</a:t>
            </a:r>
            <a:r>
              <a:rPr lang="en-US" baseline="0" dirty="0"/>
              <a:t> and impacts to dairies and ranches (food ready for market).  These food items will be of interest through each of the phases.  </a:t>
            </a:r>
          </a:p>
          <a:p>
            <a:pPr eaLnBrk="1" hangingPunct="1"/>
            <a:r>
              <a:rPr lang="en-US" baseline="0" dirty="0"/>
              <a:t>Intermediate or late phase sampling will focus on immature produce which will determine the viability of using future crops as a food source.  These samples have a high economic impact to the affected area.  </a:t>
            </a:r>
            <a:endParaRPr lang="en-US" dirty="0"/>
          </a:p>
          <a:p>
            <a:pPr defTabSz="881272" eaLnBrk="1" hangingPunct="1">
              <a:defRPr/>
            </a:pPr>
            <a:endParaRPr lang="en-US" baseline="0" dirty="0"/>
          </a:p>
          <a:p>
            <a:pPr defTabSz="881272" eaLnBrk="1" hangingPunct="1">
              <a:defRPr/>
            </a:pPr>
            <a:r>
              <a:rPr lang="en-US" baseline="0" dirty="0"/>
              <a:t>Discuss complexity of a Vegetation Sample</a:t>
            </a:r>
          </a:p>
          <a:p>
            <a:pPr marL="171450" indent="-171450" defTabSz="881272" eaLnBrk="1" hangingPunct="1">
              <a:buFont typeface="Arial" panose="020B0604020202020204" pitchFamily="34" charset="0"/>
              <a:buChar char="•"/>
              <a:defRPr/>
            </a:pPr>
            <a:r>
              <a:rPr lang="en-US" baseline="0" dirty="0"/>
              <a:t>Crop Types - What are consumed by Man vs. Animal Feed</a:t>
            </a:r>
          </a:p>
          <a:p>
            <a:pPr marL="171450" indent="-171450" defTabSz="881272" eaLnBrk="1" hangingPunct="1">
              <a:buFont typeface="Arial" panose="020B0604020202020204" pitchFamily="34" charset="0"/>
              <a:buChar char="•"/>
              <a:defRPr/>
            </a:pPr>
            <a:r>
              <a:rPr lang="en-US" baseline="0" dirty="0"/>
              <a:t>Time of Year – What is Market Ready or will be soon?</a:t>
            </a:r>
          </a:p>
          <a:p>
            <a:pPr marL="171450" indent="-171450" defTabSz="881272" eaLnBrk="1" hangingPunct="1">
              <a:buFont typeface="Arial" panose="020B0604020202020204" pitchFamily="34" charset="0"/>
              <a:buChar char="•"/>
              <a:defRPr/>
            </a:pPr>
            <a:r>
              <a:rPr lang="en-US" baseline="0" dirty="0"/>
              <a:t>How will you analyze the sample – Fish, Meat, Watermelon?</a:t>
            </a:r>
            <a:endParaRPr lang="en-US" dirty="0"/>
          </a:p>
          <a:p>
            <a:pPr eaLnBrk="1" hangingPunct="1"/>
            <a:endParaRPr lang="en-US" dirty="0"/>
          </a:p>
          <a:p>
            <a:pPr eaLnBrk="1" hangingPunct="1"/>
            <a:r>
              <a:rPr lang="en-US" dirty="0"/>
              <a:t>Procedures for plant uptake samples will be developed based on the following considerations and inputs as to </a:t>
            </a:r>
            <a:r>
              <a:rPr lang="en-US" baseline="0" dirty="0"/>
              <a:t>why are you collecting this sample</a:t>
            </a:r>
            <a:r>
              <a:rPr lang="en-US" dirty="0"/>
              <a:t>:</a:t>
            </a:r>
          </a:p>
          <a:p>
            <a:pPr marL="171450" indent="-171450" eaLnBrk="1" hangingPunct="1">
              <a:buFont typeface="Arial" panose="020B0604020202020204" pitchFamily="34" charset="0"/>
              <a:buChar char="•"/>
            </a:pPr>
            <a:r>
              <a:rPr lang="en-US" dirty="0"/>
              <a:t>State, A Team,</a:t>
            </a:r>
            <a:r>
              <a:rPr lang="en-US" baseline="0" dirty="0"/>
              <a:t> </a:t>
            </a:r>
            <a:r>
              <a:rPr lang="en-US" dirty="0"/>
              <a:t>Assessment: </a:t>
            </a:r>
            <a:r>
              <a:rPr lang="en-US" baseline="0" dirty="0"/>
              <a:t> Determines the </a:t>
            </a:r>
            <a:r>
              <a:rPr lang="en-US" dirty="0"/>
              <a:t>PAG (Protective Action Guide) and release criteria for this</a:t>
            </a:r>
            <a:r>
              <a:rPr lang="en-US" baseline="0" dirty="0"/>
              <a:t> crop.</a:t>
            </a:r>
          </a:p>
          <a:p>
            <a:pPr marL="171450" indent="-171450" eaLnBrk="1" hangingPunct="1">
              <a:buFont typeface="Arial" panose="020B0604020202020204" pitchFamily="34" charset="0"/>
              <a:buChar char="•"/>
            </a:pPr>
            <a:r>
              <a:rPr lang="en-US" baseline="0" dirty="0"/>
              <a:t>Lab Analysis:  Determines the size/quantity of the sample to meet the laboratory’s minimum detectable activity and count times. </a:t>
            </a:r>
          </a:p>
          <a:p>
            <a:pPr marL="171450" indent="-171450" eaLnBrk="1" hangingPunct="1">
              <a:buFont typeface="Arial" panose="020B0604020202020204" pitchFamily="34" charset="0"/>
              <a:buChar char="•"/>
            </a:pPr>
            <a:r>
              <a:rPr lang="en-US" baseline="0" dirty="0"/>
              <a:t>Monitoring &amp; Sampling:  Will train teams to collect appropriate samples.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35</a:t>
            </a:fld>
            <a:endParaRPr lang="en-US" dirty="0"/>
          </a:p>
        </p:txBody>
      </p:sp>
    </p:spTree>
    <p:extLst>
      <p:ext uri="{BB962C8B-B14F-4D97-AF65-F5344CB8AC3E}">
        <p14:creationId xmlns:p14="http://schemas.microsoft.com/office/powerpoint/2010/main" val="42728488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a:t>
            </a:r>
            <a:r>
              <a:rPr lang="en-US" baseline="0" dirty="0"/>
              <a:t> plastic sheeting or a large bag to place sampling equipment on the ground. Choose a sample location in an open area, away from buildings, trees, or other overhead obstructions.</a:t>
            </a:r>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36</a:t>
            </a:fld>
            <a:endParaRPr lang="en-US" dirty="0"/>
          </a:p>
        </p:txBody>
      </p:sp>
    </p:spTree>
    <p:extLst>
      <p:ext uri="{BB962C8B-B14F-4D97-AF65-F5344CB8AC3E}">
        <p14:creationId xmlns:p14="http://schemas.microsoft.com/office/powerpoint/2010/main" val="17172259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Arial" charset="0"/>
              </a:rPr>
              <a:t>Perform an exposure rate survey (waist high) and a contamination survey (ground level) and record the results.</a:t>
            </a:r>
            <a:r>
              <a:rPr lang="en-US" sz="1200" kern="1200" baseline="0" dirty="0">
                <a:solidFill>
                  <a:schemeClr val="tx1"/>
                </a:solidFill>
                <a:effectLst/>
                <a:latin typeface="Arial" charset="0"/>
                <a:ea typeface="+mn-ea"/>
                <a:cs typeface="Arial" charset="0"/>
              </a:rPr>
              <a:t>  </a:t>
            </a:r>
            <a:r>
              <a:rPr lang="en-US" sz="1200" kern="1200" dirty="0">
                <a:solidFill>
                  <a:schemeClr val="tx1"/>
                </a:solidFill>
                <a:effectLst/>
                <a:latin typeface="Arial" charset="0"/>
                <a:ea typeface="+mn-ea"/>
                <a:cs typeface="Arial" charset="0"/>
              </a:rPr>
              <a:t>Only collect the edible portions of the plant</a:t>
            </a:r>
            <a:r>
              <a:rPr lang="en-US" sz="1200" kern="1200" baseline="0" dirty="0">
                <a:solidFill>
                  <a:schemeClr val="tx1"/>
                </a:solidFill>
                <a:effectLst/>
                <a:latin typeface="Arial" charset="0"/>
                <a:ea typeface="+mn-ea"/>
                <a:cs typeface="Arial" charset="0"/>
              </a:rPr>
              <a:t> for early phase vegetation sampling.</a:t>
            </a:r>
            <a:r>
              <a:rPr lang="en-US" sz="1200" kern="1200" dirty="0">
                <a:solidFill>
                  <a:schemeClr val="tx1"/>
                </a:solidFill>
                <a:effectLst/>
                <a:latin typeface="Arial" charset="0"/>
                <a:ea typeface="+mn-ea"/>
                <a:cs typeface="Arial" charset="0"/>
              </a:rPr>
              <a:t>  Clip pieces 6 inches or less (to fit in the bag).  Stop before the bag is bulging and will not seal.</a:t>
            </a:r>
          </a:p>
          <a:p>
            <a:pPr eaLnBrk="1" hangingPunct="1"/>
            <a:r>
              <a:rPr lang="en-US" baseline="0" dirty="0"/>
              <a:t>The current F</a:t>
            </a:r>
            <a:r>
              <a:rPr lang="en-US" dirty="0"/>
              <a:t>RMAC Monitoring &amp;</a:t>
            </a:r>
            <a:r>
              <a:rPr lang="en-US" baseline="0" dirty="0"/>
              <a:t> Sampling Manual Volume 2 was updated to:   </a:t>
            </a:r>
          </a:p>
          <a:p>
            <a:pPr marL="171450" indent="-171450" defTabSz="881272" eaLnBrk="1" hangingPunct="1">
              <a:buFont typeface="Arial" panose="020B0604020202020204" pitchFamily="34" charset="0"/>
              <a:buChar char="•"/>
              <a:defRPr/>
            </a:pPr>
            <a:r>
              <a:rPr lang="en-US" baseline="0" dirty="0"/>
              <a:t>Fill a 1 gallon sealable bag with the sample, </a:t>
            </a:r>
          </a:p>
          <a:p>
            <a:pPr marL="171450" indent="-171450" defTabSz="881272" eaLnBrk="1" hangingPunct="1">
              <a:buFont typeface="Arial" panose="020B0604020202020204" pitchFamily="34" charset="0"/>
              <a:buChar char="•"/>
              <a:defRPr/>
            </a:pPr>
            <a:r>
              <a:rPr lang="en-US" baseline="0" dirty="0"/>
              <a:t>Measure Length x Width x Height of the collected area</a:t>
            </a:r>
          </a:p>
          <a:p>
            <a:pPr marL="171450" indent="-171450" defTabSz="881272" eaLnBrk="1" hangingPunct="1">
              <a:buFont typeface="Arial" panose="020B0604020202020204" pitchFamily="34" charset="0"/>
              <a:buChar char="•"/>
              <a:defRPr/>
            </a:pPr>
            <a:r>
              <a:rPr lang="en-US" baseline="0" dirty="0"/>
              <a:t>Weigh the sample.</a:t>
            </a:r>
          </a:p>
          <a:p>
            <a:pPr defTabSz="881272" eaLnBrk="1" hangingPunct="1">
              <a:defRPr/>
            </a:pPr>
            <a:r>
              <a:rPr lang="en-US" baseline="0" dirty="0"/>
              <a:t>After laboratory analysis, the results can then be interpreted in activity per sample, activity per weight, or activity per area.  </a:t>
            </a:r>
          </a:p>
          <a:p>
            <a:endParaRPr lang="en-US" sz="1200" kern="1200" dirty="0">
              <a:solidFill>
                <a:schemeClr val="tx1"/>
              </a:solidFill>
              <a:effectLst/>
              <a:latin typeface="Arial" charset="0"/>
              <a:ea typeface="+mn-ea"/>
              <a:cs typeface="Arial" charset="0"/>
            </a:endParaRPr>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37</a:t>
            </a:fld>
            <a:endParaRPr lang="en-US" dirty="0"/>
          </a:p>
        </p:txBody>
      </p:sp>
    </p:spTree>
    <p:extLst>
      <p:ext uri="{BB962C8B-B14F-4D97-AF65-F5344CB8AC3E}">
        <p14:creationId xmlns:p14="http://schemas.microsoft.com/office/powerpoint/2010/main" val="26273320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Measure the area of the collected</a:t>
            </a:r>
            <a:r>
              <a:rPr lang="en-US" sz="1200" baseline="0" dirty="0"/>
              <a:t> sample.  </a:t>
            </a:r>
            <a:r>
              <a:rPr lang="en-US" sz="1200" dirty="0"/>
              <a:t>Weigh the sample either in the field or at the Sample Control line.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Place a sample control barcode and Security Seal on the bag.  Complete the Sample Control and Chain of Custody Form. If background permits, survey the sample bag.</a:t>
            </a:r>
            <a:r>
              <a:rPr lang="en-US" sz="1200" baseline="0" dirty="0"/>
              <a:t>  Record all the information on the sample control form and electronically (i.e. RadResponder or other data collection system). </a:t>
            </a:r>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38</a:t>
            </a:fld>
            <a:endParaRPr lang="en-US" dirty="0"/>
          </a:p>
        </p:txBody>
      </p:sp>
    </p:spTree>
    <p:extLst>
      <p:ext uri="{BB962C8B-B14F-4D97-AF65-F5344CB8AC3E}">
        <p14:creationId xmlns:p14="http://schemas.microsoft.com/office/powerpoint/2010/main" val="5616808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p:spPr>
        <p:txBody>
          <a:bodyPr/>
          <a:lstStyle/>
          <a:p>
            <a:fld id="{4D959459-40B6-49B1-9DA5-B86A7860ACFF}" type="slidenum">
              <a:rPr lang="en-US" smtClean="0"/>
              <a:pPr/>
              <a:t>39</a:t>
            </a:fld>
            <a:endParaRPr lang="en-US" dirty="0"/>
          </a:p>
        </p:txBody>
      </p:sp>
      <p:sp>
        <p:nvSpPr>
          <p:cNvPr id="185347" name="Rectangle 2"/>
          <p:cNvSpPr>
            <a:spLocks noGrp="1" noRot="1" noChangeAspect="1" noChangeArrowheads="1" noTextEdit="1"/>
          </p:cNvSpPr>
          <p:nvPr>
            <p:ph type="sldImg"/>
          </p:nvPr>
        </p:nvSpPr>
        <p:spPr>
          <a:xfrm>
            <a:off x="1182688" y="698500"/>
            <a:ext cx="4648200" cy="3486150"/>
          </a:xfrm>
          <a:ln/>
        </p:spPr>
      </p:sp>
      <p:sp>
        <p:nvSpPr>
          <p:cNvPr id="185348" name="Rectangle 3"/>
          <p:cNvSpPr>
            <a:spLocks noGrp="1" noChangeArrowheads="1"/>
          </p:cNvSpPr>
          <p:nvPr>
            <p:ph type="body" idx="1"/>
          </p:nvPr>
        </p:nvSpPr>
        <p:spPr>
          <a:xfrm>
            <a:off x="933100" y="4417408"/>
            <a:ext cx="5144205" cy="4180151"/>
          </a:xfrm>
          <a:noFill/>
          <a:ln/>
        </p:spPr>
        <p:txBody>
          <a:bodyPr/>
          <a:lstStyle/>
          <a:p>
            <a:pPr eaLnBrk="1" hangingPunct="1"/>
            <a:endParaRPr lang="en-US" dirty="0"/>
          </a:p>
        </p:txBody>
      </p:sp>
    </p:spTree>
    <p:extLst>
      <p:ext uri="{BB962C8B-B14F-4D97-AF65-F5344CB8AC3E}">
        <p14:creationId xmlns:p14="http://schemas.microsoft.com/office/powerpoint/2010/main" val="23266893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Personnel from supporting state or county agencies, the U.S. Department of Agriculture, or the U.S. Department of Health and Human Services will normally be present to assist Field Monitoring Teams. Current lists of dairy farms, milk receiving and transfer stations, and processing plants should be maintained by state agriculture agencies. Representatives from the county or state Department of Agriculture, U.S. Department of Agriculture, or the U.S. Department of Health and Human Services may be assigned to assist in the planning, liaison, and/or collection efforts.  Most states require some form of certification or specialized training to collect milk.  FRMAC field teams may assist the milk collector with radiation safety during the sample collection process. </a:t>
            </a:r>
          </a:p>
          <a:p>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40</a:t>
            </a:fld>
            <a:endParaRPr lang="en-US" dirty="0"/>
          </a:p>
        </p:txBody>
      </p:sp>
    </p:spTree>
    <p:extLst>
      <p:ext uri="{BB962C8B-B14F-4D97-AF65-F5344CB8AC3E}">
        <p14:creationId xmlns:p14="http://schemas.microsoft.com/office/powerpoint/2010/main" val="2901307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While</a:t>
            </a:r>
            <a:r>
              <a:rPr lang="en-US" baseline="0" dirty="0"/>
              <a:t> in the early phase, collecting any type of sample could be requested, however the most crucial samples to be collected to determine public safety would be air samples and ground deposition samples (focused on ground deposition samples and standard soil samples, both of which are discussed later in this presentation).  While the i</a:t>
            </a:r>
            <a:r>
              <a:rPr lang="en-US" dirty="0"/>
              <a:t>sotopic mix could be determined (or partially determined) by an </a:t>
            </a:r>
            <a:r>
              <a:rPr lang="en-US" i="1" dirty="0"/>
              <a:t>in situ </a:t>
            </a:r>
            <a:r>
              <a:rPr lang="en-US" dirty="0"/>
              <a:t>gamma measurement, soil samples are usually preferred</a:t>
            </a:r>
            <a:r>
              <a:rPr lang="en-US" baseline="0" dirty="0"/>
              <a:t> so the isotopic mix can be more fully determined in a laboratory.  Results from a laboratory may take anywhere between many hours to days to complete depending on the type of analysis requested and work load.    </a:t>
            </a:r>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5</a:t>
            </a:fld>
            <a:endParaRPr lang="en-US" dirty="0"/>
          </a:p>
        </p:txBody>
      </p:sp>
    </p:spTree>
    <p:extLst>
      <p:ext uri="{BB962C8B-B14F-4D97-AF65-F5344CB8AC3E}">
        <p14:creationId xmlns:p14="http://schemas.microsoft.com/office/powerpoint/2010/main" val="14610099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State or Federal Agricultural personnel are invaluable in locating, coordinating, and collecting samples.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Use bar code label or indelible ink pen to record sample control number on sample collection container.</a:t>
            </a:r>
            <a:r>
              <a:rPr lang="en-US" baseline="0" dirty="0"/>
              <a:t>  </a:t>
            </a:r>
            <a:r>
              <a:rPr lang="en-US" dirty="0"/>
              <a:t>Collect one sample of at least 1 Gallon (3.5 Liter). Sufficient volume is needed for laboratory analysis.  Collect raw or whole milk (cream mixed into the milk) whenever possible.  The Field Team instructions should advise if preservative is to be added to the sample, if the sample is to be chilled, when to collect two samples or special milk samples, and the general area in which to collect them.</a:t>
            </a:r>
            <a:r>
              <a:rPr lang="en-US" baseline="0" dirty="0"/>
              <a:t> </a:t>
            </a:r>
            <a:r>
              <a:rPr lang="en-US" sz="1200" baseline="0" dirty="0"/>
              <a:t>Record all the information on the sample control form and electronically (i.e. RadResponder or other data collection system). </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41</a:t>
            </a:fld>
            <a:endParaRPr lang="en-US" dirty="0"/>
          </a:p>
        </p:txBody>
      </p:sp>
    </p:spTree>
    <p:extLst>
      <p:ext uri="{BB962C8B-B14F-4D97-AF65-F5344CB8AC3E}">
        <p14:creationId xmlns:p14="http://schemas.microsoft.com/office/powerpoint/2010/main" val="15448335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p:spPr>
        <p:txBody>
          <a:bodyPr/>
          <a:lstStyle/>
          <a:p>
            <a:fld id="{4D959459-40B6-49B1-9DA5-B86A7860ACFF}" type="slidenum">
              <a:rPr lang="en-US" smtClean="0"/>
              <a:pPr/>
              <a:t>42</a:t>
            </a:fld>
            <a:endParaRPr lang="en-US" dirty="0"/>
          </a:p>
        </p:txBody>
      </p:sp>
      <p:sp>
        <p:nvSpPr>
          <p:cNvPr id="185347" name="Rectangle 2"/>
          <p:cNvSpPr>
            <a:spLocks noGrp="1" noRot="1" noChangeAspect="1" noChangeArrowheads="1" noTextEdit="1"/>
          </p:cNvSpPr>
          <p:nvPr>
            <p:ph type="sldImg"/>
          </p:nvPr>
        </p:nvSpPr>
        <p:spPr>
          <a:xfrm>
            <a:off x="1182688" y="698500"/>
            <a:ext cx="4648200" cy="3486150"/>
          </a:xfrm>
          <a:ln/>
        </p:spPr>
      </p:sp>
      <p:sp>
        <p:nvSpPr>
          <p:cNvPr id="185348" name="Rectangle 3"/>
          <p:cNvSpPr>
            <a:spLocks noGrp="1" noChangeArrowheads="1"/>
          </p:cNvSpPr>
          <p:nvPr>
            <p:ph type="body" idx="1"/>
          </p:nvPr>
        </p:nvSpPr>
        <p:spPr>
          <a:xfrm>
            <a:off x="933100" y="4417408"/>
            <a:ext cx="5144205" cy="4180151"/>
          </a:xfrm>
          <a:noFill/>
          <a:ln/>
        </p:spPr>
        <p:txBody>
          <a:bodyPr/>
          <a:lstStyle/>
          <a:p>
            <a:pPr eaLnBrk="1" hangingPunct="1"/>
            <a:endParaRPr lang="en-US" dirty="0"/>
          </a:p>
        </p:txBody>
      </p:sp>
    </p:spTree>
    <p:extLst>
      <p:ext uri="{BB962C8B-B14F-4D97-AF65-F5344CB8AC3E}">
        <p14:creationId xmlns:p14="http://schemas.microsoft.com/office/powerpoint/2010/main" val="38912037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 the field, samples</a:t>
            </a:r>
            <a:r>
              <a:rPr lang="en-US" baseline="0" dirty="0"/>
              <a:t> should be placed inside a sealable plastic bag to prevent spread of contamination.  The sample control form and chain of custody should be kept with the sample (preferably in a sealable plastic bag  where the paperwork will be contamination free). </a:t>
            </a:r>
            <a:r>
              <a:rPr lang="en-US" sz="1200" u="none" kern="1200" dirty="0">
                <a:solidFill>
                  <a:schemeClr val="tx1"/>
                </a:solidFill>
                <a:effectLst/>
                <a:latin typeface="Arial" charset="0"/>
                <a:ea typeface="+mn-ea"/>
                <a:cs typeface="Arial" charset="0"/>
              </a:rPr>
              <a:t>Radioactive waste will be collected in a plastic bag(s) while in the field.  The bag should be readily identified (by either color or label/marking) by each team member as the radioactive waste collection bag.  Radioactive waste will be stored in the field team vehicle during the operational shift.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u="none" kern="1200" dirty="0">
              <a:solidFill>
                <a:schemeClr val="tx1"/>
              </a:solidFill>
              <a:effectLst/>
              <a:latin typeface="Arial" charset="0"/>
              <a:ea typeface="+mn-ea"/>
              <a:cs typeface="Arial"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u="none" kern="1200" dirty="0">
                <a:solidFill>
                  <a:schemeClr val="tx1"/>
                </a:solidFill>
                <a:effectLst/>
                <a:latin typeface="Arial" charset="0"/>
                <a:ea typeface="+mn-ea"/>
                <a:cs typeface="Arial" charset="0"/>
              </a:rPr>
              <a:t>When field team activities are complete, the samples, paperwork, and radioactive waste is brought to the Contamination Control Line (otherwise known as the hotline) and placed in the designated areas.</a:t>
            </a:r>
            <a:r>
              <a:rPr lang="en-US" u="none" baseline="0" dirty="0"/>
              <a:t>  Hotline </a:t>
            </a:r>
            <a:r>
              <a:rPr lang="en-US" dirty="0"/>
              <a:t>personnel will survey the field team members, equipment, and vehicle to locate and limit the spread of contamination. Review the “FRMAC Health and Safety Manual” for complete directions on hotline activities. If the team is to return to the field, a routine survey is not taken of the vehicle.  Field team personnel should be surveyed if exiting the vehicle.  If the Field Monitoring Team is not returning to the field, personnel should follow the directions of the hotline technician. The field</a:t>
            </a:r>
            <a:r>
              <a:rPr lang="en-US" baseline="0" dirty="0"/>
              <a:t> team will proceed through the hotline by dropping off samples, equipment, any contaminated trash, and then go through the process of doffing PPE and exiting the area.   </a:t>
            </a:r>
            <a:r>
              <a:rPr lang="en-US" dirty="0"/>
              <a:t> </a:t>
            </a:r>
          </a:p>
          <a:p>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43</a:t>
            </a:fld>
            <a:endParaRPr lang="en-US" dirty="0"/>
          </a:p>
        </p:txBody>
      </p:sp>
    </p:spTree>
    <p:extLst>
      <p:ext uri="{BB962C8B-B14F-4D97-AF65-F5344CB8AC3E}">
        <p14:creationId xmlns:p14="http://schemas.microsoft.com/office/powerpoint/2010/main" val="15669831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31592">
              <a:defRPr/>
            </a:pPr>
            <a:r>
              <a:rPr lang="en-US" dirty="0"/>
              <a:t>Personnel</a:t>
            </a:r>
            <a:r>
              <a:rPr lang="en-US" baseline="0" dirty="0"/>
              <a:t> (both field monitoring teams and sample control) should consider all samples and paperwork to be contaminated until they are surveyed.  </a:t>
            </a:r>
            <a:r>
              <a:rPr lang="en-US" dirty="0"/>
              <a:t>Remove all outer bags to get to the sample and corresponding paperwork.</a:t>
            </a:r>
            <a:r>
              <a:rPr lang="en-US" baseline="0" dirty="0"/>
              <a:t>  Perform an exposure rate s</a:t>
            </a:r>
            <a:r>
              <a:rPr lang="en-US" dirty="0"/>
              <a:t>urvey</a:t>
            </a:r>
            <a:r>
              <a:rPr lang="en-US" baseline="0" dirty="0"/>
              <a:t> on the sample and record the results on the sample control form (if not previously done).  Perform contamination surveys (swipes and surveys) on the paperwork and sample bag/container.   As the sample receipt area has the potential to be easily contaminated, t</a:t>
            </a:r>
            <a:r>
              <a:rPr lang="en-US" dirty="0"/>
              <a:t>echnicians should survey the sample receipt work area periodically for contamination.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44</a:t>
            </a:fld>
            <a:endParaRPr lang="en-US" dirty="0"/>
          </a:p>
        </p:txBody>
      </p:sp>
    </p:spTree>
    <p:extLst>
      <p:ext uri="{BB962C8B-B14F-4D97-AF65-F5344CB8AC3E}">
        <p14:creationId xmlns:p14="http://schemas.microsoft.com/office/powerpoint/2010/main" val="39371557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hotline is placed in a low background area so sample containers and bags</a:t>
            </a:r>
            <a:r>
              <a:rPr lang="en-US" baseline="0" dirty="0"/>
              <a:t> can be surveyed for any contamination above regulatory limits.  If the paperwork is contaminated, Sample Control personnel can copy the paperwork onto a clean form.  If sample containers are found to be contaminated above the release limits, the containers can be double bagged to prevent the spread of contamination.  </a:t>
            </a:r>
            <a:r>
              <a:rPr lang="en-US" dirty="0"/>
              <a:t>  </a:t>
            </a:r>
          </a:p>
          <a:p>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45</a:t>
            </a:fld>
            <a:endParaRPr lang="en-US" dirty="0"/>
          </a:p>
        </p:txBody>
      </p:sp>
    </p:spTree>
    <p:extLst>
      <p:ext uri="{BB962C8B-B14F-4D97-AF65-F5344CB8AC3E}">
        <p14:creationId xmlns:p14="http://schemas.microsoft.com/office/powerpoint/2010/main" val="32681868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Sample control personnel will check the samples</a:t>
            </a:r>
            <a:r>
              <a:rPr lang="en-US" baseline="0" dirty="0"/>
              <a:t> and paperwork for any discrepancies.  Sample control forms must be completed.  Be aware that some samples may be too radioactive for laboratories.  Sample Control personnel may need to store </a:t>
            </a:r>
            <a:r>
              <a:rPr lang="en-US" dirty="0"/>
              <a:t>the sample</a:t>
            </a:r>
            <a:r>
              <a:rPr lang="en-US" baseline="0" dirty="0"/>
              <a:t> away from counting equipment due to high r</a:t>
            </a:r>
            <a:r>
              <a:rPr lang="en-US" dirty="0"/>
              <a:t>adiological readings.</a:t>
            </a:r>
            <a:r>
              <a:rPr lang="en-US" baseline="0" dirty="0"/>
              <a:t>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46</a:t>
            </a:fld>
            <a:endParaRPr lang="en-US" dirty="0"/>
          </a:p>
        </p:txBody>
      </p:sp>
    </p:spTree>
    <p:extLst>
      <p:ext uri="{BB962C8B-B14F-4D97-AF65-F5344CB8AC3E}">
        <p14:creationId xmlns:p14="http://schemas.microsoft.com/office/powerpoint/2010/main" val="8942199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The field team should not leave until Sample Control personnel have completed their review of the paperwork and have taken control of the samples on the chain of custody form.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47</a:t>
            </a:fld>
            <a:endParaRPr lang="en-US" dirty="0"/>
          </a:p>
        </p:txBody>
      </p:sp>
    </p:spTree>
    <p:extLst>
      <p:ext uri="{BB962C8B-B14F-4D97-AF65-F5344CB8AC3E}">
        <p14:creationId xmlns:p14="http://schemas.microsoft.com/office/powerpoint/2010/main" val="7146666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p:spPr>
        <p:txBody>
          <a:bodyPr/>
          <a:lstStyle/>
          <a:p>
            <a:fld id="{4D959459-40B6-49B1-9DA5-B86A7860ACFF}" type="slidenum">
              <a:rPr lang="en-US" smtClean="0"/>
              <a:pPr/>
              <a:t>48</a:t>
            </a:fld>
            <a:endParaRPr lang="en-US" dirty="0"/>
          </a:p>
        </p:txBody>
      </p:sp>
      <p:sp>
        <p:nvSpPr>
          <p:cNvPr id="185347" name="Rectangle 2"/>
          <p:cNvSpPr>
            <a:spLocks noGrp="1" noRot="1" noChangeAspect="1" noChangeArrowheads="1" noTextEdit="1"/>
          </p:cNvSpPr>
          <p:nvPr>
            <p:ph type="sldImg"/>
          </p:nvPr>
        </p:nvSpPr>
        <p:spPr>
          <a:xfrm>
            <a:off x="1182688" y="698500"/>
            <a:ext cx="4648200" cy="3486150"/>
          </a:xfrm>
          <a:ln/>
        </p:spPr>
      </p:sp>
      <p:sp>
        <p:nvSpPr>
          <p:cNvPr id="185348" name="Rectangle 3"/>
          <p:cNvSpPr>
            <a:spLocks noGrp="1" noChangeArrowheads="1"/>
          </p:cNvSpPr>
          <p:nvPr>
            <p:ph type="body" idx="1"/>
          </p:nvPr>
        </p:nvSpPr>
        <p:spPr>
          <a:xfrm>
            <a:off x="933100" y="4417408"/>
            <a:ext cx="5144205" cy="4180151"/>
          </a:xfrm>
          <a:noFill/>
          <a:ln/>
        </p:spPr>
        <p:txBody>
          <a:bodyPr/>
          <a:lstStyle/>
          <a:p>
            <a:pPr eaLnBrk="1" hangingPunct="1"/>
            <a:endParaRPr lang="en-US" dirty="0"/>
          </a:p>
        </p:txBody>
      </p:sp>
    </p:spTree>
    <p:extLst>
      <p:ext uri="{BB962C8B-B14F-4D97-AF65-F5344CB8AC3E}">
        <p14:creationId xmlns:p14="http://schemas.microsoft.com/office/powerpoint/2010/main" val="1167013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During the intermediate</a:t>
            </a:r>
            <a:r>
              <a:rPr lang="en-US" baseline="0" dirty="0"/>
              <a:t> and late phases, all types of samples could be collected.  Soil samples will evolve from ground deposition samples, to standard soil samples (samples collect the first inch or 2 of soil), then core samples may be taken after the nuclides have migrated into the soil past the standard soil sample depth.  Air samples will continue, but most likely will be low volume air samples with long collection times to measure resuspension.  Water samples may be collected during any phase to determine the safety of public drinking water.  Vegetation sampling is prevalent in this phase to determine the safety of all food supplies (crops and animals). </a:t>
            </a:r>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6</a:t>
            </a:fld>
            <a:endParaRPr lang="en-US" dirty="0"/>
          </a:p>
        </p:txBody>
      </p:sp>
    </p:spTree>
    <p:extLst>
      <p:ext uri="{BB962C8B-B14F-4D97-AF65-F5344CB8AC3E}">
        <p14:creationId xmlns:p14="http://schemas.microsoft.com/office/powerpoint/2010/main" val="40640244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p:spPr>
        <p:txBody>
          <a:bodyPr/>
          <a:lstStyle/>
          <a:p>
            <a:fld id="{00D81829-75DE-452B-836A-56DC39F6B0C4}" type="slidenum">
              <a:rPr lang="en-US" smtClean="0"/>
              <a:pPr/>
              <a:t>7</a:t>
            </a:fld>
            <a:endParaRPr lang="en-US" dirty="0"/>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a:ln/>
        </p:spPr>
        <p:txBody>
          <a:bodyPr/>
          <a:lstStyle/>
          <a:p>
            <a:pPr eaLnBrk="1" hangingPunct="1">
              <a:lnSpc>
                <a:spcPct val="90000"/>
              </a:lnSpc>
            </a:pPr>
            <a:r>
              <a:rPr lang="en-US" dirty="0"/>
              <a:t>These are general guidelines for collecting</a:t>
            </a:r>
            <a:r>
              <a:rPr lang="en-US" baseline="0" dirty="0"/>
              <a:t> samples.  Performing a basic exposure rate survey and ground contamination survey at the sampling site is for basic health and safety purposes and also the data could be used for correlations by data assessors.  Always use clean sampling tools to reduce the risk of cross contamination.  After use, decontaminate them (if possible) or ensure there are extra tools in the sampling kit.  Wear gloves when sampling.  Change gloves after each sample to reduce the risk of cross contaminating samples.    </a:t>
            </a:r>
          </a:p>
          <a:p>
            <a:pPr eaLnBrk="1" hangingPunct="1">
              <a:lnSpc>
                <a:spcPct val="90000"/>
              </a:lnSpc>
            </a:pPr>
            <a:r>
              <a:rPr lang="en-US" baseline="0" dirty="0"/>
              <a:t> </a:t>
            </a:r>
            <a:endParaRPr lang="en-US" dirty="0"/>
          </a:p>
          <a:p>
            <a:pPr eaLnBrk="1" hangingPunct="1">
              <a:lnSpc>
                <a:spcPct val="90000"/>
              </a:lnSpc>
            </a:pPr>
            <a:endParaRPr lang="en-US" dirty="0"/>
          </a:p>
          <a:p>
            <a:pPr eaLnBrk="1" hangingPunct="1">
              <a:lnSpc>
                <a:spcPct val="90000"/>
              </a:lnSpc>
            </a:pPr>
            <a:r>
              <a:rPr lang="en-US" sz="1100" dirty="0"/>
              <a:t> </a:t>
            </a:r>
          </a:p>
          <a:p>
            <a:pPr eaLnBrk="1" hangingPunct="1">
              <a:lnSpc>
                <a:spcPct val="90000"/>
              </a:lnSpc>
            </a:pPr>
            <a:endParaRPr lang="en-US" dirty="0"/>
          </a:p>
        </p:txBody>
      </p:sp>
    </p:spTree>
    <p:extLst>
      <p:ext uri="{BB962C8B-B14F-4D97-AF65-F5344CB8AC3E}">
        <p14:creationId xmlns:p14="http://schemas.microsoft.com/office/powerpoint/2010/main" val="4243005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a:t>
            </a:r>
            <a:r>
              <a:rPr lang="en-US" baseline="0" dirty="0"/>
              <a:t> a picture of the sampling area and submit the photo with the sample or measurements.  This helps data assessors to see the area if there are any abnormalities in the results. </a:t>
            </a:r>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8</a:t>
            </a:fld>
            <a:endParaRPr lang="en-US" dirty="0"/>
          </a:p>
        </p:txBody>
      </p:sp>
    </p:spTree>
    <p:extLst>
      <p:ext uri="{BB962C8B-B14F-4D97-AF65-F5344CB8AC3E}">
        <p14:creationId xmlns:p14="http://schemas.microsoft.com/office/powerpoint/2010/main" val="3589361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The Sample</a:t>
            </a:r>
            <a:r>
              <a:rPr lang="en-US" baseline="0" dirty="0"/>
              <a:t> Control Form is a hardcopy used by field teams.  It is the same information you would find in RadResponder.  The Sample Control Form could also contain the chain of custody (or the chain of custody could be a separate form).  </a:t>
            </a:r>
            <a:r>
              <a:rPr lang="en-US" dirty="0"/>
              <a:t>One Sample Control Form is used for each sample collected.  This form is completed in the field, transferred with the sample to sample receipt, then signed over to the sample control personnel.  </a:t>
            </a:r>
          </a:p>
          <a:p>
            <a:pPr marL="0" indent="0">
              <a:buFont typeface="Arial" charset="0"/>
              <a:buNone/>
            </a:pPr>
            <a:r>
              <a:rPr lang="en-US" sz="2400" dirty="0">
                <a:solidFill>
                  <a:schemeClr val="tx2"/>
                </a:solidFill>
              </a:rPr>
              <a:t>Minimum Information Required</a:t>
            </a:r>
            <a:endParaRPr lang="en-US" sz="2400" dirty="0"/>
          </a:p>
          <a:p>
            <a:pPr lvl="1" indent="-226429">
              <a:lnSpc>
                <a:spcPct val="200000"/>
              </a:lnSpc>
              <a:buFont typeface="Arial" pitchFamily="34" charset="0"/>
              <a:buChar char="•"/>
            </a:pPr>
            <a:r>
              <a:rPr lang="en-US" sz="1300" dirty="0"/>
              <a:t>SCF Barcode #</a:t>
            </a:r>
          </a:p>
          <a:p>
            <a:pPr lvl="1" indent="-226429">
              <a:lnSpc>
                <a:spcPct val="200000"/>
              </a:lnSpc>
              <a:buFont typeface="Arial" pitchFamily="34" charset="0"/>
              <a:buChar char="•"/>
            </a:pPr>
            <a:r>
              <a:rPr lang="en-US" sz="1300" dirty="0"/>
              <a:t>Collection Team ID</a:t>
            </a:r>
          </a:p>
          <a:p>
            <a:pPr lvl="1" indent="-226429">
              <a:lnSpc>
                <a:spcPct val="200000"/>
              </a:lnSpc>
              <a:buFont typeface="Arial" pitchFamily="34" charset="0"/>
              <a:buChar char="•"/>
            </a:pPr>
            <a:r>
              <a:rPr lang="en-US" sz="1300" dirty="0"/>
              <a:t>Sample Type</a:t>
            </a:r>
          </a:p>
          <a:p>
            <a:pPr lvl="1" indent="-226429">
              <a:lnSpc>
                <a:spcPct val="200000"/>
              </a:lnSpc>
              <a:buFont typeface="Arial" pitchFamily="34" charset="0"/>
              <a:buChar char="•"/>
            </a:pPr>
            <a:r>
              <a:rPr lang="en-US" sz="1300" dirty="0"/>
              <a:t>Collection Date &amp; Time</a:t>
            </a:r>
          </a:p>
          <a:p>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9</a:t>
            </a:fld>
            <a:endParaRPr lang="en-US" dirty="0"/>
          </a:p>
        </p:txBody>
      </p:sp>
    </p:spTree>
    <p:extLst>
      <p:ext uri="{BB962C8B-B14F-4D97-AF65-F5344CB8AC3E}">
        <p14:creationId xmlns:p14="http://schemas.microsoft.com/office/powerpoint/2010/main" val="63442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p:spPr>
        <p:txBody>
          <a:bodyPr/>
          <a:lstStyle/>
          <a:p>
            <a:fld id="{4D959459-40B6-49B1-9DA5-B86A7860ACFF}" type="slidenum">
              <a:rPr lang="en-US" smtClean="0"/>
              <a:pPr/>
              <a:t>10</a:t>
            </a:fld>
            <a:endParaRPr lang="en-US" dirty="0"/>
          </a:p>
        </p:txBody>
      </p:sp>
      <p:sp>
        <p:nvSpPr>
          <p:cNvPr id="185347" name="Rectangle 2"/>
          <p:cNvSpPr>
            <a:spLocks noGrp="1" noRot="1" noChangeAspect="1" noChangeArrowheads="1" noTextEdit="1"/>
          </p:cNvSpPr>
          <p:nvPr>
            <p:ph type="sldImg"/>
          </p:nvPr>
        </p:nvSpPr>
        <p:spPr>
          <a:xfrm>
            <a:off x="1182688" y="698500"/>
            <a:ext cx="4648200" cy="3486150"/>
          </a:xfrm>
          <a:ln/>
        </p:spPr>
      </p:sp>
      <p:sp>
        <p:nvSpPr>
          <p:cNvPr id="185348" name="Rectangle 3"/>
          <p:cNvSpPr>
            <a:spLocks noGrp="1" noChangeArrowheads="1"/>
          </p:cNvSpPr>
          <p:nvPr>
            <p:ph type="body" idx="1"/>
          </p:nvPr>
        </p:nvSpPr>
        <p:spPr>
          <a:xfrm>
            <a:off x="933100" y="4417408"/>
            <a:ext cx="5144205" cy="4180151"/>
          </a:xfrm>
          <a:noFill/>
          <a:ln/>
        </p:spPr>
        <p:txBody>
          <a:bodyPr/>
          <a:lstStyle/>
          <a:p>
            <a:pPr eaLnBrk="1" hangingPunct="1"/>
            <a:endParaRPr lang="en-US" dirty="0"/>
          </a:p>
        </p:txBody>
      </p:sp>
    </p:spTree>
    <p:extLst>
      <p:ext uri="{BB962C8B-B14F-4D97-AF65-F5344CB8AC3E}">
        <p14:creationId xmlns:p14="http://schemas.microsoft.com/office/powerpoint/2010/main" val="2850944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D70A415-0BCD-43C7-B681-4AEFB521C888}" type="datetimeFigureOut">
              <a:rPr lang="en-US" smtClean="0"/>
              <a:t>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A901C0-98D9-49EE-8B72-C230374529ED}" type="slidenum">
              <a:rPr lang="en-US" smtClean="0"/>
              <a:t>‹#›</a:t>
            </a:fld>
            <a:endParaRPr lang="en-US" dirty="0"/>
          </a:p>
        </p:txBody>
      </p:sp>
    </p:spTree>
    <p:extLst>
      <p:ext uri="{BB962C8B-B14F-4D97-AF65-F5344CB8AC3E}">
        <p14:creationId xmlns:p14="http://schemas.microsoft.com/office/powerpoint/2010/main" val="2951373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D70A415-0BCD-43C7-B681-4AEFB521C888}" type="datetimeFigureOut">
              <a:rPr lang="en-US" smtClean="0"/>
              <a:t>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A901C0-98D9-49EE-8B72-C230374529ED}" type="slidenum">
              <a:rPr lang="en-US" smtClean="0"/>
              <a:t>‹#›</a:t>
            </a:fld>
            <a:endParaRPr lang="en-US" dirty="0"/>
          </a:p>
        </p:txBody>
      </p:sp>
    </p:spTree>
    <p:extLst>
      <p:ext uri="{BB962C8B-B14F-4D97-AF65-F5344CB8AC3E}">
        <p14:creationId xmlns:p14="http://schemas.microsoft.com/office/powerpoint/2010/main" val="38316381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70A415-0BCD-43C7-B681-4AEFB521C888}" type="datetimeFigureOut">
              <a:rPr lang="en-US" smtClean="0"/>
              <a:t>1/7/2021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A901C0-98D9-49EE-8B72-C230374529ED}" type="slidenum">
              <a:rPr lang="en-US" smtClean="0"/>
              <a:t>‹#›</a:t>
            </a:fld>
            <a:endParaRPr lang="en-US" dirty="0"/>
          </a:p>
        </p:txBody>
      </p:sp>
    </p:spTree>
    <p:extLst>
      <p:ext uri="{BB962C8B-B14F-4D97-AF65-F5344CB8AC3E}">
        <p14:creationId xmlns:p14="http://schemas.microsoft.com/office/powerpoint/2010/main" val="4264285977"/>
      </p:ext>
    </p:extLst>
  </p:cSld>
  <p:clrMap bg1="lt1" tx1="dk1" bg2="lt2" tx2="dk2" accent1="accent1" accent2="accent2" accent3="accent3" accent4="accent4" accent5="accent5" accent6="accent6" hlink="hlink" folHlink="folHlink"/>
  <p:sldLayoutIdLst>
    <p:sldLayoutId id="2147483673" r:id="rId1"/>
    <p:sldLayoutId id="2147483674"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3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3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57.jpeg"/><Relationship Id="rId4" Type="http://schemas.openxmlformats.org/officeDocument/2006/relationships/image" Target="../media/image56.png"/></Relationships>
</file>

<file path=ppt/slides/_rels/slide3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3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3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63.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66.jpeg"/><Relationship Id="rId4" Type="http://schemas.openxmlformats.org/officeDocument/2006/relationships/image" Target="../media/image65.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69.jpeg"/></Relationships>
</file>

<file path=ppt/slides/_rels/slide4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72.jpeg"/></Relationships>
</file>

<file path=ppt/slides/_rels/slide48.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74.wmf"/></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76300" y="381000"/>
            <a:ext cx="7391400" cy="1470025"/>
          </a:xfrm>
        </p:spPr>
        <p:txBody>
          <a:bodyPr>
            <a:normAutofit fontScale="90000"/>
          </a:bodyPr>
          <a:lstStyle/>
          <a:p>
            <a:r>
              <a:rPr lang="en-US" dirty="0">
                <a:solidFill>
                  <a:schemeClr val="bg1"/>
                </a:solidFill>
              </a:rPr>
              <a:t>FRMAC Field Monitoring Specialist Training – Introduction</a:t>
            </a:r>
          </a:p>
        </p:txBody>
      </p:sp>
      <p:sp>
        <p:nvSpPr>
          <p:cNvPr id="3" name="Subtitle 2"/>
          <p:cNvSpPr>
            <a:spLocks noGrp="1"/>
          </p:cNvSpPr>
          <p:nvPr>
            <p:ph type="subTitle" idx="1"/>
          </p:nvPr>
        </p:nvSpPr>
        <p:spPr>
          <a:xfrm>
            <a:off x="1371600" y="4876800"/>
            <a:ext cx="6400800" cy="1752600"/>
          </a:xfrm>
        </p:spPr>
        <p:txBody>
          <a:bodyPr>
            <a:normAutofit fontScale="85000" lnSpcReduction="20000"/>
          </a:bodyPr>
          <a:lstStyle/>
          <a:p>
            <a:r>
              <a:rPr lang="en-US" dirty="0">
                <a:solidFill>
                  <a:schemeClr val="bg1"/>
                </a:solidFill>
              </a:rPr>
              <a:t>MS-200</a:t>
            </a:r>
          </a:p>
          <a:p>
            <a:r>
              <a:rPr lang="en-US" dirty="0">
                <a:solidFill>
                  <a:schemeClr val="bg1"/>
                </a:solidFill>
              </a:rPr>
              <a:t>Module 3</a:t>
            </a:r>
          </a:p>
          <a:p>
            <a:r>
              <a:rPr lang="en-US" dirty="0">
                <a:solidFill>
                  <a:schemeClr val="bg1"/>
                </a:solidFill>
              </a:rPr>
              <a:t>FRMAC Monitoring Division Training </a:t>
            </a:r>
          </a:p>
          <a:p>
            <a:r>
              <a:rPr lang="en-US" dirty="0">
                <a:solidFill>
                  <a:schemeClr val="bg1"/>
                </a:solidFill>
              </a:rPr>
              <a:t>January 2021</a:t>
            </a:r>
          </a:p>
        </p:txBody>
      </p:sp>
      <p:pic>
        <p:nvPicPr>
          <p:cNvPr id="4" name="Picture 3"/>
          <p:cNvPicPr>
            <a:picLocks noChangeAspect="1"/>
          </p:cNvPicPr>
          <p:nvPr/>
        </p:nvPicPr>
        <p:blipFill>
          <a:blip r:embed="rId2"/>
          <a:stretch>
            <a:fillRect/>
          </a:stretch>
        </p:blipFill>
        <p:spPr>
          <a:xfrm>
            <a:off x="3236262" y="2028174"/>
            <a:ext cx="2671476" cy="2671476"/>
          </a:xfrm>
          <a:prstGeom prst="rect">
            <a:avLst/>
          </a:prstGeom>
        </p:spPr>
      </p:pic>
    </p:spTree>
    <p:extLst>
      <p:ext uri="{BB962C8B-B14F-4D97-AF65-F5344CB8AC3E}">
        <p14:creationId xmlns:p14="http://schemas.microsoft.com/office/powerpoint/2010/main" val="4263991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ctrTitle"/>
          </p:nvPr>
        </p:nvSpPr>
        <p:spPr>
          <a:xfrm>
            <a:off x="885930" y="2362200"/>
            <a:ext cx="7772400" cy="864095"/>
          </a:xfrm>
          <a:solidFill>
            <a:schemeClr val="tx2"/>
          </a:solidFill>
        </p:spPr>
        <p:txBody>
          <a:bodyPr>
            <a:normAutofit/>
          </a:bodyPr>
          <a:lstStyle/>
          <a:p>
            <a:pPr eaLnBrk="1" hangingPunct="1"/>
            <a:r>
              <a:rPr lang="en-US" b="1" dirty="0">
                <a:solidFill>
                  <a:schemeClr val="bg1"/>
                </a:solidFill>
                <a:effectLst/>
              </a:rPr>
              <a:t>Air Sampling</a:t>
            </a:r>
            <a:endParaRPr lang="en-US" dirty="0">
              <a:solidFill>
                <a:schemeClr val="bg1"/>
              </a:solidFill>
              <a:effectLst/>
            </a:endParaRPr>
          </a:p>
        </p:txBody>
      </p:sp>
      <p:sp>
        <p:nvSpPr>
          <p:cNvPr id="108547" name="Slide Number Placeholder 2"/>
          <p:cNvSpPr>
            <a:spLocks noGrp="1"/>
          </p:cNvSpPr>
          <p:nvPr>
            <p:ph type="sldNum" sz="quarter" idx="12"/>
          </p:nvPr>
        </p:nvSpPr>
        <p:spPr>
          <a:noFill/>
        </p:spPr>
        <p:txBody>
          <a:bodyPr/>
          <a:lstStyle/>
          <a:p>
            <a:pPr algn="ctr"/>
            <a:fld id="{B3094216-0AEA-4BCA-BAB9-0E6149BB6AA7}" type="slidenum">
              <a:rPr lang="en-US" smtClean="0"/>
              <a:pPr algn="ctr"/>
              <a:t>10</a:t>
            </a:fld>
            <a:endParaRPr lang="en-US" dirty="0"/>
          </a:p>
        </p:txBody>
      </p:sp>
    </p:spTree>
    <p:extLst>
      <p:ext uri="{BB962C8B-B14F-4D97-AF65-F5344CB8AC3E}">
        <p14:creationId xmlns:p14="http://schemas.microsoft.com/office/powerpoint/2010/main" val="2605243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4313512" cy="2786781"/>
          </a:xfrm>
        </p:spPr>
        <p:txBody>
          <a:bodyPr>
            <a:normAutofit fontScale="85000" lnSpcReduction="10000"/>
          </a:bodyPr>
          <a:lstStyle/>
          <a:p>
            <a:r>
              <a:rPr lang="en-US" dirty="0"/>
              <a:t>Plume Tracking</a:t>
            </a:r>
          </a:p>
          <a:p>
            <a:endParaRPr lang="en-US" dirty="0"/>
          </a:p>
          <a:p>
            <a:r>
              <a:rPr lang="en-US" dirty="0"/>
              <a:t>Re-suspension</a:t>
            </a:r>
          </a:p>
          <a:p>
            <a:pPr lvl="1"/>
            <a:r>
              <a:rPr lang="en-US" dirty="0"/>
              <a:t>public / general population</a:t>
            </a:r>
          </a:p>
          <a:p>
            <a:pPr lvl="1"/>
            <a:r>
              <a:rPr lang="en-US" dirty="0"/>
              <a:t>emergency workers – hot line, laboratory, etc.</a:t>
            </a:r>
          </a:p>
          <a:p>
            <a:endParaRPr lang="en-US" dirty="0"/>
          </a:p>
        </p:txBody>
      </p:sp>
      <p:sp>
        <p:nvSpPr>
          <p:cNvPr id="3" name="Title 2"/>
          <p:cNvSpPr>
            <a:spLocks noGrp="1"/>
          </p:cNvSpPr>
          <p:nvPr>
            <p:ph type="title"/>
          </p:nvPr>
        </p:nvSpPr>
        <p:spPr/>
        <p:txBody>
          <a:bodyPr/>
          <a:lstStyle/>
          <a:p>
            <a:r>
              <a:rPr lang="en-US" dirty="0"/>
              <a:t>Air Sampling</a:t>
            </a:r>
          </a:p>
        </p:txBody>
      </p:sp>
      <p:pic>
        <p:nvPicPr>
          <p:cNvPr id="4" name="Picture 1" descr="C:\Documents and Settings\soromrd\My Documents\My Pictures\Japan\Field Teams\DSC03344.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0" y="3891100"/>
            <a:ext cx="3192355" cy="2394266"/>
          </a:xfrm>
          <a:prstGeom prst="rect">
            <a:avLst/>
          </a:prstGeom>
          <a:noFill/>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06816" y="1259776"/>
            <a:ext cx="2256251" cy="3008334"/>
          </a:xfrm>
          <a:prstGeom prst="rect">
            <a:avLst/>
          </a:prstGeom>
        </p:spPr>
      </p:pic>
      <p:pic>
        <p:nvPicPr>
          <p:cNvPr id="6" name="Picture 5" descr="wind.jpg"/>
          <p:cNvPicPr>
            <a:picLocks noChangeAspect="1"/>
          </p:cNvPicPr>
          <p:nvPr/>
        </p:nvPicPr>
        <p:blipFill>
          <a:blip r:embed="rId5" cstate="print"/>
          <a:stretch>
            <a:fillRect/>
          </a:stretch>
        </p:blipFill>
        <p:spPr>
          <a:xfrm>
            <a:off x="1432856" y="4485166"/>
            <a:ext cx="2362200" cy="1800200"/>
          </a:xfrm>
          <a:prstGeom prst="rect">
            <a:avLst/>
          </a:prstGeom>
        </p:spPr>
      </p:pic>
    </p:spTree>
    <p:extLst>
      <p:ext uri="{BB962C8B-B14F-4D97-AF65-F5344CB8AC3E}">
        <p14:creationId xmlns:p14="http://schemas.microsoft.com/office/powerpoint/2010/main" val="1562363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79912" y="1700808"/>
            <a:ext cx="4896544" cy="4608512"/>
          </a:xfrm>
        </p:spPr>
        <p:txBody>
          <a:bodyPr>
            <a:normAutofit fontScale="92500"/>
          </a:bodyPr>
          <a:lstStyle/>
          <a:p>
            <a:pPr>
              <a:lnSpc>
                <a:spcPct val="80000"/>
              </a:lnSpc>
            </a:pPr>
            <a:r>
              <a:rPr lang="en-US" dirty="0">
                <a:cs typeface="Arial" pitchFamily="34" charset="0"/>
              </a:rPr>
              <a:t>Low Volume</a:t>
            </a:r>
          </a:p>
          <a:p>
            <a:pPr lvl="1">
              <a:lnSpc>
                <a:spcPct val="90000"/>
              </a:lnSpc>
              <a:buClr>
                <a:schemeClr val="tx2"/>
              </a:buClr>
              <a:buSzPct val="80000"/>
            </a:pPr>
            <a:r>
              <a:rPr lang="en-US" sz="2400" dirty="0"/>
              <a:t>0 to 10 CFM approximately</a:t>
            </a:r>
          </a:p>
          <a:p>
            <a:pPr lvl="1">
              <a:lnSpc>
                <a:spcPct val="90000"/>
              </a:lnSpc>
              <a:buClr>
                <a:schemeClr val="tx2"/>
              </a:buClr>
              <a:buSzPct val="80000"/>
            </a:pPr>
            <a:r>
              <a:rPr lang="en-US" sz="2400" dirty="0"/>
              <a:t>True breathing rate</a:t>
            </a:r>
          </a:p>
          <a:p>
            <a:pPr lvl="1">
              <a:lnSpc>
                <a:spcPct val="90000"/>
              </a:lnSpc>
              <a:buClr>
                <a:schemeClr val="tx2"/>
              </a:buClr>
              <a:buSzPct val="80000"/>
            </a:pPr>
            <a:r>
              <a:rPr lang="en-US" sz="2400" dirty="0"/>
              <a:t>Most commonly used for sampling at Nuclear Power Plant</a:t>
            </a:r>
          </a:p>
          <a:p>
            <a:pPr lvl="1">
              <a:lnSpc>
                <a:spcPct val="90000"/>
              </a:lnSpc>
              <a:buClr>
                <a:schemeClr val="tx2"/>
              </a:buClr>
              <a:buSzPct val="80000"/>
            </a:pPr>
            <a:endParaRPr lang="en-US" sz="2400" dirty="0"/>
          </a:p>
          <a:p>
            <a:pPr>
              <a:lnSpc>
                <a:spcPct val="80000"/>
              </a:lnSpc>
            </a:pPr>
            <a:r>
              <a:rPr lang="en-US" dirty="0">
                <a:cs typeface="Arial" pitchFamily="34" charset="0"/>
              </a:rPr>
              <a:t>High Volume</a:t>
            </a:r>
          </a:p>
          <a:p>
            <a:pPr lvl="1">
              <a:lnSpc>
                <a:spcPct val="90000"/>
              </a:lnSpc>
              <a:buClr>
                <a:schemeClr val="tx2"/>
              </a:buClr>
              <a:buSzPct val="80000"/>
            </a:pPr>
            <a:r>
              <a:rPr lang="en-US" sz="2400" dirty="0"/>
              <a:t>&gt; 10 CFM</a:t>
            </a:r>
          </a:p>
          <a:p>
            <a:pPr lvl="1">
              <a:lnSpc>
                <a:spcPct val="90000"/>
              </a:lnSpc>
              <a:buClr>
                <a:schemeClr val="tx2"/>
              </a:buClr>
              <a:buSzPct val="80000"/>
            </a:pPr>
            <a:r>
              <a:rPr lang="en-US" sz="2400" dirty="0"/>
              <a:t>40 CFM is our standard</a:t>
            </a:r>
          </a:p>
          <a:p>
            <a:pPr lvl="1">
              <a:lnSpc>
                <a:spcPct val="90000"/>
              </a:lnSpc>
              <a:buClr>
                <a:schemeClr val="tx2"/>
              </a:buClr>
              <a:buSzPct val="80000"/>
            </a:pPr>
            <a:r>
              <a:rPr lang="en-US" sz="2400" dirty="0"/>
              <a:t>Ideal for Grab Sample</a:t>
            </a:r>
          </a:p>
          <a:p>
            <a:pPr lvl="1">
              <a:lnSpc>
                <a:spcPct val="90000"/>
              </a:lnSpc>
              <a:buClr>
                <a:schemeClr val="tx2"/>
              </a:buClr>
              <a:buSzPct val="80000"/>
            </a:pPr>
            <a:r>
              <a:rPr lang="en-US" sz="2400" dirty="0"/>
              <a:t>Large volume of air in a short time</a:t>
            </a:r>
            <a:endParaRPr lang="en-US" sz="2000" dirty="0"/>
          </a:p>
        </p:txBody>
      </p:sp>
      <p:sp>
        <p:nvSpPr>
          <p:cNvPr id="3" name="Title 2"/>
          <p:cNvSpPr>
            <a:spLocks noGrp="1"/>
          </p:cNvSpPr>
          <p:nvPr>
            <p:ph type="title"/>
          </p:nvPr>
        </p:nvSpPr>
        <p:spPr>
          <a:xfrm>
            <a:off x="323528" y="188640"/>
            <a:ext cx="8507288" cy="1143000"/>
          </a:xfrm>
        </p:spPr>
        <p:txBody>
          <a:bodyPr>
            <a:noAutofit/>
          </a:bodyPr>
          <a:lstStyle/>
          <a:p>
            <a:r>
              <a:rPr lang="en-US" sz="4000" dirty="0"/>
              <a:t>Low Volume Versus High Volume</a:t>
            </a:r>
          </a:p>
        </p:txBody>
      </p:sp>
      <p:pic>
        <p:nvPicPr>
          <p:cNvPr id="102403" name="Picture 3" descr="C:\Documents and Settings\soromrd\My Documents\My Pictures\Training Pictures\Sample Collection Pictures\HPIM065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7584" y="3933056"/>
            <a:ext cx="2562784" cy="1947672"/>
          </a:xfrm>
          <a:prstGeom prst="rect">
            <a:avLst/>
          </a:prstGeom>
          <a:noFill/>
        </p:spPr>
      </p:pic>
      <p:pic>
        <p:nvPicPr>
          <p:cNvPr id="8" name="Picture 8" descr="F&amp;J DF-AB-40L.jpg"/>
          <p:cNvPicPr>
            <a:picLocks noChangeAspect="1"/>
          </p:cNvPicPr>
          <p:nvPr/>
        </p:nvPicPr>
        <p:blipFill>
          <a:blip r:embed="rId4" cstate="print"/>
          <a:srcRect/>
          <a:stretch>
            <a:fillRect/>
          </a:stretch>
        </p:blipFill>
        <p:spPr bwMode="auto">
          <a:xfrm>
            <a:off x="755576" y="1844824"/>
            <a:ext cx="2701440" cy="1800200"/>
          </a:xfrm>
          <a:prstGeom prst="rect">
            <a:avLst/>
          </a:prstGeom>
          <a:noFill/>
          <a:ln w="9525">
            <a:noFill/>
            <a:miter lim="800000"/>
            <a:headEnd/>
            <a:tailEnd/>
          </a:ln>
        </p:spPr>
      </p:pic>
    </p:spTree>
    <p:extLst>
      <p:ext uri="{BB962C8B-B14F-4D97-AF65-F5344CB8AC3E}">
        <p14:creationId xmlns:p14="http://schemas.microsoft.com/office/powerpoint/2010/main" val="376952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4"/>
          <p:cNvSpPr>
            <a:spLocks noGrp="1" noChangeArrowheads="1"/>
          </p:cNvSpPr>
          <p:nvPr>
            <p:ph idx="1"/>
          </p:nvPr>
        </p:nvSpPr>
        <p:spPr>
          <a:xfrm>
            <a:off x="3635896" y="1340768"/>
            <a:ext cx="5508104" cy="4847456"/>
          </a:xfrm>
        </p:spPr>
        <p:txBody>
          <a:bodyPr>
            <a:normAutofit/>
          </a:bodyPr>
          <a:lstStyle/>
          <a:p>
            <a:pPr>
              <a:lnSpc>
                <a:spcPct val="80000"/>
              </a:lnSpc>
            </a:pPr>
            <a:r>
              <a:rPr lang="en-US" sz="2800" dirty="0">
                <a:cs typeface="Arial" pitchFamily="34" charset="0"/>
              </a:rPr>
              <a:t>Filter type depends on the contaminant to be measured</a:t>
            </a:r>
          </a:p>
          <a:p>
            <a:pPr>
              <a:lnSpc>
                <a:spcPct val="80000"/>
              </a:lnSpc>
            </a:pPr>
            <a:endParaRPr lang="en-US" sz="2800" dirty="0">
              <a:cs typeface="Arial" pitchFamily="34" charset="0"/>
            </a:endParaRPr>
          </a:p>
          <a:p>
            <a:pPr>
              <a:lnSpc>
                <a:spcPct val="80000"/>
              </a:lnSpc>
            </a:pPr>
            <a:r>
              <a:rPr lang="en-US" sz="2800" dirty="0">
                <a:cs typeface="Arial" pitchFamily="34" charset="0"/>
              </a:rPr>
              <a:t>High Volume</a:t>
            </a:r>
          </a:p>
          <a:p>
            <a:pPr lvl="1">
              <a:lnSpc>
                <a:spcPct val="90000"/>
              </a:lnSpc>
              <a:buClr>
                <a:schemeClr val="tx2"/>
              </a:buClr>
              <a:buSzPct val="80000"/>
            </a:pPr>
            <a:r>
              <a:rPr lang="en-US" sz="2400" dirty="0"/>
              <a:t>Glass fiber filter paper</a:t>
            </a:r>
          </a:p>
          <a:p>
            <a:pPr lvl="1">
              <a:lnSpc>
                <a:spcPct val="90000"/>
              </a:lnSpc>
              <a:buClr>
                <a:schemeClr val="tx2"/>
              </a:buClr>
              <a:buSzPct val="80000"/>
            </a:pPr>
            <a:endParaRPr lang="en-US" sz="1800" dirty="0"/>
          </a:p>
          <a:p>
            <a:pPr>
              <a:lnSpc>
                <a:spcPct val="90000"/>
              </a:lnSpc>
            </a:pPr>
            <a:r>
              <a:rPr lang="en-US" sz="2800" dirty="0">
                <a:cs typeface="Arial" pitchFamily="34" charset="0"/>
              </a:rPr>
              <a:t>Low Volume</a:t>
            </a:r>
          </a:p>
          <a:p>
            <a:pPr lvl="1">
              <a:lnSpc>
                <a:spcPct val="90000"/>
              </a:lnSpc>
              <a:buClr>
                <a:schemeClr val="tx2"/>
              </a:buClr>
              <a:buSzPct val="80000"/>
            </a:pPr>
            <a:r>
              <a:rPr lang="en-US" sz="2400" dirty="0"/>
              <a:t>high-efficiency filter paper alone or with a charcoal cartridge </a:t>
            </a:r>
          </a:p>
          <a:p>
            <a:pPr lvl="1" eaLnBrk="1" hangingPunct="1">
              <a:lnSpc>
                <a:spcPct val="90000"/>
              </a:lnSpc>
            </a:pPr>
            <a:endParaRPr lang="en-US" sz="1800" dirty="0"/>
          </a:p>
        </p:txBody>
      </p:sp>
      <p:sp>
        <p:nvSpPr>
          <p:cNvPr id="73731" name="Rectangle 3"/>
          <p:cNvSpPr>
            <a:spLocks noGrp="1" noChangeArrowheads="1"/>
          </p:cNvSpPr>
          <p:nvPr>
            <p:ph type="title"/>
          </p:nvPr>
        </p:nvSpPr>
        <p:spPr>
          <a:xfrm>
            <a:off x="395536" y="188640"/>
            <a:ext cx="8229600" cy="792163"/>
          </a:xfrm>
          <a:noFill/>
        </p:spPr>
        <p:txBody>
          <a:bodyPr>
            <a:normAutofit/>
          </a:bodyPr>
          <a:lstStyle/>
          <a:p>
            <a:pPr eaLnBrk="1" hangingPunct="1"/>
            <a:r>
              <a:rPr lang="en-US" sz="4000" dirty="0"/>
              <a:t>Air Sample Filters</a:t>
            </a:r>
          </a:p>
        </p:txBody>
      </p:sp>
      <p:sp>
        <p:nvSpPr>
          <p:cNvPr id="73733" name="Text Box 5"/>
          <p:cNvSpPr txBox="1">
            <a:spLocks noChangeArrowheads="1"/>
          </p:cNvSpPr>
          <p:nvPr/>
        </p:nvSpPr>
        <p:spPr bwMode="auto">
          <a:xfrm>
            <a:off x="6019800" y="1981200"/>
            <a:ext cx="1524000" cy="366713"/>
          </a:xfrm>
          <a:prstGeom prst="rect">
            <a:avLst/>
          </a:prstGeom>
          <a:noFill/>
          <a:ln w="9525">
            <a:noFill/>
            <a:miter lim="800000"/>
            <a:headEnd/>
            <a:tailEnd/>
          </a:ln>
        </p:spPr>
        <p:txBody>
          <a:bodyPr>
            <a:spAutoFit/>
          </a:bodyPr>
          <a:lstStyle/>
          <a:p>
            <a:endParaRPr lang="en-US" dirty="0"/>
          </a:p>
        </p:txBody>
      </p:sp>
      <p:sp>
        <p:nvSpPr>
          <p:cNvPr id="73734" name="Text Box 6"/>
          <p:cNvSpPr txBox="1">
            <a:spLocks noChangeArrowheads="1"/>
          </p:cNvSpPr>
          <p:nvPr/>
        </p:nvSpPr>
        <p:spPr bwMode="auto">
          <a:xfrm>
            <a:off x="1127125" y="1712913"/>
            <a:ext cx="184150" cy="366712"/>
          </a:xfrm>
          <a:prstGeom prst="rect">
            <a:avLst/>
          </a:prstGeom>
          <a:noFill/>
          <a:ln w="9525">
            <a:noFill/>
            <a:miter lim="800000"/>
            <a:headEnd/>
            <a:tailEnd/>
          </a:ln>
        </p:spPr>
        <p:txBody>
          <a:bodyPr wrap="none">
            <a:spAutoFit/>
          </a:bodyPr>
          <a:lstStyle/>
          <a:p>
            <a:endParaRPr lang="en-US" dirty="0"/>
          </a:p>
        </p:txBody>
      </p:sp>
      <p:pic>
        <p:nvPicPr>
          <p:cNvPr id="8" name="Picture 7" descr="HPIM0644.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5070" y="1340768"/>
            <a:ext cx="2596896" cy="1973641"/>
          </a:xfrm>
          <a:prstGeom prst="rect">
            <a:avLst/>
          </a:prstGeom>
        </p:spPr>
      </p:pic>
      <p:pic>
        <p:nvPicPr>
          <p:cNvPr id="104450" name="Picture 19" descr="IMAGE_11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37158" y="3933056"/>
            <a:ext cx="2598738" cy="1947863"/>
          </a:xfrm>
          <a:prstGeom prst="rect">
            <a:avLst/>
          </a:prstGeom>
          <a:noFill/>
          <a:ln w="9525">
            <a:noFill/>
            <a:miter lim="800000"/>
            <a:headEnd/>
            <a:tailEnd/>
          </a:ln>
        </p:spPr>
      </p:pic>
    </p:spTree>
    <p:extLst>
      <p:ext uri="{BB962C8B-B14F-4D97-AF65-F5344CB8AC3E}">
        <p14:creationId xmlns:p14="http://schemas.microsoft.com/office/powerpoint/2010/main" val="4240499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435504"/>
          </a:xfrm>
        </p:spPr>
        <p:txBody>
          <a:bodyPr>
            <a:normAutofit fontScale="92500" lnSpcReduction="20000"/>
          </a:bodyPr>
          <a:lstStyle/>
          <a:p>
            <a:pPr>
              <a:lnSpc>
                <a:spcPct val="90000"/>
              </a:lnSpc>
              <a:buClr>
                <a:srgbClr val="000099"/>
              </a:buClr>
              <a:buSzPct val="100000"/>
              <a:buNone/>
            </a:pPr>
            <a:r>
              <a:rPr lang="en-US" sz="3200" b="1" dirty="0">
                <a:latin typeface="Arial" pitchFamily="34" charset="0"/>
                <a:cs typeface="Arial" pitchFamily="34" charset="0"/>
              </a:rPr>
              <a:t>Assemble the Sample Head</a:t>
            </a:r>
          </a:p>
          <a:p>
            <a:endParaRPr lang="en-US" dirty="0"/>
          </a:p>
        </p:txBody>
      </p:sp>
      <p:sp>
        <p:nvSpPr>
          <p:cNvPr id="3" name="Title 2"/>
          <p:cNvSpPr>
            <a:spLocks noGrp="1"/>
          </p:cNvSpPr>
          <p:nvPr>
            <p:ph type="title"/>
          </p:nvPr>
        </p:nvSpPr>
        <p:spPr>
          <a:xfrm>
            <a:off x="251520" y="260648"/>
            <a:ext cx="8686800" cy="1143000"/>
          </a:xfrm>
        </p:spPr>
        <p:txBody>
          <a:bodyPr>
            <a:noAutofit/>
          </a:bodyPr>
          <a:lstStyle/>
          <a:p>
            <a:r>
              <a:rPr lang="en-US" sz="4000" dirty="0"/>
              <a:t>Collect a Low Volume Air Sample</a:t>
            </a:r>
          </a:p>
        </p:txBody>
      </p:sp>
      <p:pic>
        <p:nvPicPr>
          <p:cNvPr id="106498" name="Picture 13" descr="IMAGE_10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9512" y="1988840"/>
            <a:ext cx="2664296" cy="1997001"/>
          </a:xfrm>
          <a:prstGeom prst="rect">
            <a:avLst/>
          </a:prstGeom>
          <a:noFill/>
          <a:ln w="9525">
            <a:noFill/>
            <a:miter lim="800000"/>
            <a:headEnd/>
            <a:tailEnd/>
          </a:ln>
        </p:spPr>
      </p:pic>
      <p:pic>
        <p:nvPicPr>
          <p:cNvPr id="106499" name="Picture 11" descr="IMAGE_107.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03848" y="2060848"/>
            <a:ext cx="2598738" cy="1938338"/>
          </a:xfrm>
          <a:prstGeom prst="rect">
            <a:avLst/>
          </a:prstGeom>
          <a:noFill/>
          <a:ln w="9525">
            <a:noFill/>
            <a:miter lim="800000"/>
            <a:headEnd/>
            <a:tailEnd/>
          </a:ln>
        </p:spPr>
      </p:pic>
      <p:pic>
        <p:nvPicPr>
          <p:cNvPr id="106500" name="Picture 19" descr="IMAGE_110"/>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156176" y="2060848"/>
            <a:ext cx="2598738" cy="1947863"/>
          </a:xfrm>
          <a:prstGeom prst="rect">
            <a:avLst/>
          </a:prstGeom>
          <a:noFill/>
          <a:ln w="9525">
            <a:noFill/>
            <a:miter lim="800000"/>
            <a:headEnd/>
            <a:tailEnd/>
          </a:ln>
        </p:spPr>
      </p:pic>
      <p:sp>
        <p:nvSpPr>
          <p:cNvPr id="7" name="Rectangle 6"/>
          <p:cNvSpPr/>
          <p:nvPr/>
        </p:nvSpPr>
        <p:spPr>
          <a:xfrm>
            <a:off x="123110" y="4149080"/>
            <a:ext cx="2597827" cy="461665"/>
          </a:xfrm>
          <a:prstGeom prst="rect">
            <a:avLst/>
          </a:prstGeom>
        </p:spPr>
        <p:txBody>
          <a:bodyPr wrap="none">
            <a:spAutoFit/>
          </a:bodyPr>
          <a:lstStyle/>
          <a:p>
            <a:pPr algn="ctr"/>
            <a:r>
              <a:rPr lang="en-US" sz="2400" dirty="0">
                <a:latin typeface="Arial" panose="020B0604020202020204" pitchFamily="34" charset="0"/>
                <a:cs typeface="Arial" panose="020B0604020202020204" pitchFamily="34" charset="0"/>
              </a:rPr>
              <a:t>Install paper filter.</a:t>
            </a:r>
          </a:p>
        </p:txBody>
      </p:sp>
      <p:sp>
        <p:nvSpPr>
          <p:cNvPr id="8" name="Rectangle 7"/>
          <p:cNvSpPr/>
          <p:nvPr/>
        </p:nvSpPr>
        <p:spPr>
          <a:xfrm>
            <a:off x="3275857" y="4149080"/>
            <a:ext cx="2520280" cy="830997"/>
          </a:xfrm>
          <a:prstGeom prst="rect">
            <a:avLst/>
          </a:prstGeom>
        </p:spPr>
        <p:txBody>
          <a:bodyPr wrap="square">
            <a:spAutoFit/>
          </a:bodyPr>
          <a:lstStyle/>
          <a:p>
            <a:pPr algn="ctr"/>
            <a:r>
              <a:rPr lang="en-US" sz="2400" dirty="0">
                <a:latin typeface="Arial" panose="020B0604020202020204" pitchFamily="34" charset="0"/>
                <a:cs typeface="Arial" panose="020B0604020202020204" pitchFamily="34" charset="0"/>
              </a:rPr>
              <a:t>Install charcoal filter.</a:t>
            </a:r>
          </a:p>
        </p:txBody>
      </p:sp>
      <p:sp>
        <p:nvSpPr>
          <p:cNvPr id="9" name="Rectangle 8"/>
          <p:cNvSpPr/>
          <p:nvPr/>
        </p:nvSpPr>
        <p:spPr>
          <a:xfrm>
            <a:off x="6255435" y="4149080"/>
            <a:ext cx="2393605" cy="461665"/>
          </a:xfrm>
          <a:prstGeom prst="rect">
            <a:avLst/>
          </a:prstGeom>
        </p:spPr>
        <p:txBody>
          <a:bodyPr wrap="none">
            <a:spAutoFit/>
          </a:bodyPr>
          <a:lstStyle/>
          <a:p>
            <a:pPr algn="ctr"/>
            <a:r>
              <a:rPr lang="en-US" sz="2400" dirty="0">
                <a:latin typeface="Arial" panose="020B0604020202020204" pitchFamily="34" charset="0"/>
                <a:cs typeface="Arial" panose="020B0604020202020204" pitchFamily="34" charset="0"/>
              </a:rPr>
              <a:t>Assemble head.</a:t>
            </a:r>
          </a:p>
        </p:txBody>
      </p:sp>
    </p:spTree>
    <p:extLst>
      <p:ext uri="{BB962C8B-B14F-4D97-AF65-F5344CB8AC3E}">
        <p14:creationId xmlns:p14="http://schemas.microsoft.com/office/powerpoint/2010/main" val="2128235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PIM0630.jpg"/>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95536" y="1844824"/>
            <a:ext cx="2562726" cy="1947672"/>
          </a:xfrm>
        </p:spPr>
      </p:pic>
      <p:sp>
        <p:nvSpPr>
          <p:cNvPr id="3" name="Title 2"/>
          <p:cNvSpPr>
            <a:spLocks noGrp="1"/>
          </p:cNvSpPr>
          <p:nvPr>
            <p:ph type="title"/>
          </p:nvPr>
        </p:nvSpPr>
        <p:spPr>
          <a:xfrm>
            <a:off x="457200" y="274638"/>
            <a:ext cx="8507288" cy="778098"/>
          </a:xfrm>
        </p:spPr>
        <p:txBody>
          <a:bodyPr>
            <a:noAutofit/>
          </a:bodyPr>
          <a:lstStyle/>
          <a:p>
            <a:r>
              <a:rPr lang="en-US" sz="4000" dirty="0"/>
              <a:t>Collect a Low Volume Air Sample</a:t>
            </a:r>
          </a:p>
        </p:txBody>
      </p:sp>
      <p:pic>
        <p:nvPicPr>
          <p:cNvPr id="105474" name="Picture 2" descr="HPIM068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47864" y="1844824"/>
            <a:ext cx="2565400" cy="1922463"/>
          </a:xfrm>
          <a:prstGeom prst="rect">
            <a:avLst/>
          </a:prstGeom>
          <a:noFill/>
          <a:ln w="9525">
            <a:noFill/>
            <a:miter lim="800000"/>
            <a:headEnd/>
            <a:tailEnd/>
          </a:ln>
        </p:spPr>
      </p:pic>
      <p:pic>
        <p:nvPicPr>
          <p:cNvPr id="105475" name="Picture 4" descr="HPIM063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228184" y="1844824"/>
            <a:ext cx="2557463" cy="1947863"/>
          </a:xfrm>
          <a:prstGeom prst="rect">
            <a:avLst/>
          </a:prstGeom>
          <a:noFill/>
          <a:ln w="9525">
            <a:noFill/>
            <a:miter lim="800000"/>
            <a:headEnd/>
            <a:tailEnd/>
          </a:ln>
        </p:spPr>
      </p:pic>
      <p:sp>
        <p:nvSpPr>
          <p:cNvPr id="105476" name="Rectangle 4"/>
          <p:cNvSpPr>
            <a:spLocks noChangeArrowheads="1"/>
          </p:cNvSpPr>
          <p:nvPr/>
        </p:nvSpPr>
        <p:spPr bwMode="auto">
          <a:xfrm>
            <a:off x="323528" y="3991037"/>
            <a:ext cx="2952328"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rPr>
              <a:t>Locate the pump out in the open away from buildings, trees or other overhead obstructions.</a:t>
            </a:r>
          </a:p>
        </p:txBody>
      </p:sp>
      <p:sp>
        <p:nvSpPr>
          <p:cNvPr id="9" name="Rectangle 8"/>
          <p:cNvSpPr/>
          <p:nvPr/>
        </p:nvSpPr>
        <p:spPr>
          <a:xfrm>
            <a:off x="3419872" y="4005064"/>
            <a:ext cx="2664296" cy="1200329"/>
          </a:xfrm>
          <a:prstGeom prst="rect">
            <a:avLst/>
          </a:prstGeom>
        </p:spPr>
        <p:txBody>
          <a:bodyPr wrap="square">
            <a:spAutoFit/>
          </a:bodyPr>
          <a:lstStyle/>
          <a:p>
            <a:pPr algn="ctr"/>
            <a:r>
              <a:rPr lang="en-US" sz="2400" dirty="0">
                <a:latin typeface="Arial" panose="020B0604020202020204" pitchFamily="34" charset="0"/>
                <a:cs typeface="Arial" panose="020B0604020202020204" pitchFamily="34" charset="0"/>
              </a:rPr>
              <a:t>Survey the area (Exposure Rate &amp; Contamination).</a:t>
            </a:r>
          </a:p>
        </p:txBody>
      </p:sp>
      <p:sp>
        <p:nvSpPr>
          <p:cNvPr id="10" name="Rectangle 9"/>
          <p:cNvSpPr/>
          <p:nvPr/>
        </p:nvSpPr>
        <p:spPr>
          <a:xfrm>
            <a:off x="6228184" y="3991581"/>
            <a:ext cx="2880320" cy="2308324"/>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Position sample head approximately 1.5 meter off ground, in the direction of the release.</a:t>
            </a:r>
          </a:p>
        </p:txBody>
      </p:sp>
      <p:sp>
        <p:nvSpPr>
          <p:cNvPr id="11" name="Rectangle 10"/>
          <p:cNvSpPr/>
          <p:nvPr/>
        </p:nvSpPr>
        <p:spPr>
          <a:xfrm>
            <a:off x="323528" y="1268760"/>
            <a:ext cx="4134415" cy="461665"/>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Choose a Location</a:t>
            </a:r>
          </a:p>
        </p:txBody>
      </p:sp>
    </p:spTree>
    <p:extLst>
      <p:ext uri="{BB962C8B-B14F-4D97-AF65-F5344CB8AC3E}">
        <p14:creationId xmlns:p14="http://schemas.microsoft.com/office/powerpoint/2010/main" val="35225177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93931" y="3656927"/>
            <a:ext cx="2602632" cy="936104"/>
          </a:xfrm>
        </p:spPr>
        <p:txBody>
          <a:bodyPr>
            <a:normAutofit/>
          </a:bodyPr>
          <a:lstStyle/>
          <a:p>
            <a:pPr algn="ctr">
              <a:buNone/>
            </a:pPr>
            <a:r>
              <a:rPr lang="en-US" sz="2400" dirty="0">
                <a:cs typeface="Arial" pitchFamily="34" charset="0"/>
              </a:rPr>
              <a:t>Turn Pump ON.</a:t>
            </a:r>
          </a:p>
        </p:txBody>
      </p:sp>
      <p:sp>
        <p:nvSpPr>
          <p:cNvPr id="3" name="Title 2"/>
          <p:cNvSpPr>
            <a:spLocks noGrp="1"/>
          </p:cNvSpPr>
          <p:nvPr>
            <p:ph type="title"/>
          </p:nvPr>
        </p:nvSpPr>
        <p:spPr>
          <a:xfrm>
            <a:off x="251520" y="260648"/>
            <a:ext cx="8229600" cy="1143000"/>
          </a:xfrm>
        </p:spPr>
        <p:txBody>
          <a:bodyPr>
            <a:normAutofit/>
          </a:bodyPr>
          <a:lstStyle/>
          <a:p>
            <a:r>
              <a:rPr lang="en-US" sz="4000" dirty="0"/>
              <a:t>Start the Air Sample</a:t>
            </a:r>
          </a:p>
        </p:txBody>
      </p:sp>
      <p:pic>
        <p:nvPicPr>
          <p:cNvPr id="164866" name="Picture 22" descr="IMAGE_11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3528" y="1484784"/>
            <a:ext cx="2598738" cy="1938338"/>
          </a:xfrm>
          <a:prstGeom prst="rect">
            <a:avLst/>
          </a:prstGeom>
          <a:noFill/>
          <a:ln w="9525">
            <a:noFill/>
            <a:miter lim="800000"/>
            <a:headEnd/>
            <a:tailEnd/>
          </a:ln>
        </p:spPr>
      </p:pic>
      <p:pic>
        <p:nvPicPr>
          <p:cNvPr id="164867" name="Picture 31" descr="IMAGE_11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03848" y="1484784"/>
            <a:ext cx="2590800" cy="1938338"/>
          </a:xfrm>
          <a:prstGeom prst="rect">
            <a:avLst/>
          </a:prstGeom>
          <a:noFill/>
          <a:ln w="9525">
            <a:noFill/>
            <a:miter lim="800000"/>
            <a:headEnd/>
            <a:tailEnd/>
          </a:ln>
        </p:spPr>
      </p:pic>
      <p:pic>
        <p:nvPicPr>
          <p:cNvPr id="164868" name="Picture 40" descr="HPIM065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156176" y="1484784"/>
            <a:ext cx="2557463" cy="1947863"/>
          </a:xfrm>
          <a:prstGeom prst="rect">
            <a:avLst/>
          </a:prstGeom>
          <a:noFill/>
          <a:ln w="9525">
            <a:noFill/>
            <a:miter lim="800000"/>
            <a:headEnd/>
            <a:tailEnd/>
          </a:ln>
        </p:spPr>
      </p:pic>
      <p:sp>
        <p:nvSpPr>
          <p:cNvPr id="7" name="Rectangle 6"/>
          <p:cNvSpPr/>
          <p:nvPr/>
        </p:nvSpPr>
        <p:spPr>
          <a:xfrm>
            <a:off x="323528" y="3656927"/>
            <a:ext cx="2736304" cy="1200329"/>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Insert assembled head into air sampler.</a:t>
            </a:r>
          </a:p>
        </p:txBody>
      </p:sp>
      <p:sp>
        <p:nvSpPr>
          <p:cNvPr id="8" name="Rectangle 7"/>
          <p:cNvSpPr/>
          <p:nvPr/>
        </p:nvSpPr>
        <p:spPr>
          <a:xfrm>
            <a:off x="6013847" y="3656927"/>
            <a:ext cx="2699792" cy="1569660"/>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Record Start Date/Time and Flow Rate on bag and paperwork. </a:t>
            </a:r>
          </a:p>
        </p:txBody>
      </p:sp>
    </p:spTree>
    <p:extLst>
      <p:ext uri="{BB962C8B-B14F-4D97-AF65-F5344CB8AC3E}">
        <p14:creationId xmlns:p14="http://schemas.microsoft.com/office/powerpoint/2010/main" val="38841375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16016" y="4509120"/>
            <a:ext cx="3610744" cy="1642187"/>
          </a:xfrm>
        </p:spPr>
        <p:txBody>
          <a:bodyPr>
            <a:normAutofit/>
          </a:bodyPr>
          <a:lstStyle/>
          <a:p>
            <a:pPr algn="ctr">
              <a:buNone/>
            </a:pPr>
            <a:r>
              <a:rPr lang="en-US" sz="2400" dirty="0">
                <a:cs typeface="Arial" pitchFamily="34" charset="0"/>
              </a:rPr>
              <a:t>Turn Pump OFF.</a:t>
            </a:r>
          </a:p>
        </p:txBody>
      </p:sp>
      <p:sp>
        <p:nvSpPr>
          <p:cNvPr id="3" name="Title 2"/>
          <p:cNvSpPr>
            <a:spLocks noGrp="1"/>
          </p:cNvSpPr>
          <p:nvPr>
            <p:ph type="title"/>
          </p:nvPr>
        </p:nvSpPr>
        <p:spPr>
          <a:xfrm>
            <a:off x="323528" y="0"/>
            <a:ext cx="8229600" cy="1143000"/>
          </a:xfrm>
        </p:spPr>
        <p:txBody>
          <a:bodyPr/>
          <a:lstStyle/>
          <a:p>
            <a:r>
              <a:rPr lang="en-US" dirty="0"/>
              <a:t>Stop the Air </a:t>
            </a:r>
            <a:r>
              <a:rPr lang="en-US" sz="4000" dirty="0"/>
              <a:t>Sample</a:t>
            </a:r>
          </a:p>
        </p:txBody>
      </p:sp>
      <p:pic>
        <p:nvPicPr>
          <p:cNvPr id="165890" name="Picture 43" descr="IMAGE_115"/>
          <p:cNvPicPr>
            <a:picLocks noChangeAspect="1" noChangeArrowheads="1"/>
          </p:cNvPicPr>
          <p:nvPr/>
        </p:nvPicPr>
        <p:blipFill>
          <a:blip r:embed="rId3" cstate="print"/>
          <a:srcRect/>
          <a:stretch>
            <a:fillRect/>
          </a:stretch>
        </p:blipFill>
        <p:spPr bwMode="auto">
          <a:xfrm>
            <a:off x="4472064" y="1196752"/>
            <a:ext cx="4130981" cy="3096344"/>
          </a:xfrm>
          <a:prstGeom prst="rect">
            <a:avLst/>
          </a:prstGeom>
          <a:noFill/>
          <a:ln w="9525">
            <a:noFill/>
            <a:miter lim="800000"/>
            <a:headEnd/>
            <a:tailEnd/>
          </a:ln>
        </p:spPr>
      </p:pic>
      <p:pic>
        <p:nvPicPr>
          <p:cNvPr id="165891" name="Picture 46" descr="HPIM066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9512" y="1196752"/>
            <a:ext cx="4104456" cy="3126113"/>
          </a:xfrm>
          <a:prstGeom prst="rect">
            <a:avLst/>
          </a:prstGeom>
          <a:noFill/>
          <a:ln w="9525">
            <a:noFill/>
            <a:miter lim="800000"/>
            <a:headEnd/>
            <a:tailEnd/>
          </a:ln>
        </p:spPr>
      </p:pic>
      <p:sp>
        <p:nvSpPr>
          <p:cNvPr id="133121" name="Rectangle 1"/>
          <p:cNvSpPr>
            <a:spLocks noChangeArrowheads="1"/>
          </p:cNvSpPr>
          <p:nvPr/>
        </p:nvSpPr>
        <p:spPr bwMode="auto">
          <a:xfrm>
            <a:off x="323528" y="4416787"/>
            <a:ext cx="4104456"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rPr>
              <a:t>Record Stop Date, Time &amp; Flow Rate, or Total Volume on bag or</a:t>
            </a:r>
            <a:r>
              <a:rPr kumimoji="0" lang="en-US" sz="2400" b="0" i="0" u="none" strike="noStrike" cap="none" normalizeH="0" dirty="0">
                <a:ln>
                  <a:noFill/>
                </a:ln>
                <a:solidFill>
                  <a:schemeClr val="tx1"/>
                </a:solidFill>
                <a:effectLst/>
                <a:latin typeface="Arial" panose="020B0604020202020204" pitchFamily="34" charset="0"/>
                <a:ea typeface="Times New Roman" pitchFamily="18" charset="0"/>
                <a:cs typeface="Arial" panose="020B0604020202020204" pitchFamily="34" charset="0"/>
              </a:rPr>
              <a:t> paperwork.</a:t>
            </a:r>
            <a:endParaRPr kumimoji="0" 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51234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16016" y="4365104"/>
            <a:ext cx="3970784" cy="1944216"/>
          </a:xfrm>
        </p:spPr>
        <p:txBody>
          <a:bodyPr>
            <a:noAutofit/>
          </a:bodyPr>
          <a:lstStyle/>
          <a:p>
            <a:pPr marL="0" lvl="0" indent="0" fontAlgn="base">
              <a:spcBef>
                <a:spcPct val="0"/>
              </a:spcBef>
              <a:spcAft>
                <a:spcPct val="0"/>
              </a:spcAft>
              <a:buClrTx/>
              <a:buSzTx/>
              <a:buNone/>
            </a:pPr>
            <a:r>
              <a:rPr lang="en-US" sz="2400" dirty="0">
                <a:ea typeface="Times New Roman" pitchFamily="18" charset="0"/>
              </a:rPr>
              <a:t>Complete a separate Sample Control &amp; Chain of Custody Form for each sample and input into the Tablet.  </a:t>
            </a:r>
          </a:p>
        </p:txBody>
      </p:sp>
      <p:sp>
        <p:nvSpPr>
          <p:cNvPr id="3" name="Title 2"/>
          <p:cNvSpPr>
            <a:spLocks noGrp="1"/>
          </p:cNvSpPr>
          <p:nvPr>
            <p:ph type="title"/>
          </p:nvPr>
        </p:nvSpPr>
        <p:spPr>
          <a:xfrm>
            <a:off x="251520" y="260648"/>
            <a:ext cx="8229600" cy="1143000"/>
          </a:xfrm>
        </p:spPr>
        <p:txBody>
          <a:bodyPr>
            <a:normAutofit/>
          </a:bodyPr>
          <a:lstStyle/>
          <a:p>
            <a:r>
              <a:rPr lang="en-US" sz="4000" dirty="0"/>
              <a:t>Package the Sample</a:t>
            </a:r>
          </a:p>
        </p:txBody>
      </p:sp>
      <p:pic>
        <p:nvPicPr>
          <p:cNvPr id="166914" name="Picture 52" descr="HPIM065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7544" y="1412776"/>
            <a:ext cx="3672408" cy="2797048"/>
          </a:xfrm>
          <a:prstGeom prst="rect">
            <a:avLst/>
          </a:prstGeom>
          <a:noFill/>
          <a:ln w="9525">
            <a:noFill/>
            <a:miter lim="800000"/>
            <a:headEnd/>
            <a:tailEnd/>
          </a:ln>
        </p:spPr>
      </p:pic>
      <p:pic>
        <p:nvPicPr>
          <p:cNvPr id="166915" name="Picture 55" descr="HPIM066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0" y="1484784"/>
            <a:ext cx="3592653" cy="2736304"/>
          </a:xfrm>
          <a:prstGeom prst="rect">
            <a:avLst/>
          </a:prstGeom>
          <a:noFill/>
          <a:ln w="9525">
            <a:noFill/>
            <a:miter lim="800000"/>
            <a:headEnd/>
            <a:tailEnd/>
          </a:ln>
        </p:spPr>
      </p:pic>
      <p:sp>
        <p:nvSpPr>
          <p:cNvPr id="6" name="Rectangle 5"/>
          <p:cNvSpPr/>
          <p:nvPr/>
        </p:nvSpPr>
        <p:spPr>
          <a:xfrm>
            <a:off x="395536" y="4365104"/>
            <a:ext cx="3888432" cy="1200329"/>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Using Tweezers, Place Paper and/or Cartridge into separate Sample bags.</a:t>
            </a:r>
          </a:p>
        </p:txBody>
      </p:sp>
    </p:spTree>
    <p:extLst>
      <p:ext uri="{BB962C8B-B14F-4D97-AF65-F5344CB8AC3E}">
        <p14:creationId xmlns:p14="http://schemas.microsoft.com/office/powerpoint/2010/main" val="37939552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ctrTitle"/>
          </p:nvPr>
        </p:nvSpPr>
        <p:spPr>
          <a:xfrm>
            <a:off x="885930" y="2362200"/>
            <a:ext cx="7772400" cy="864095"/>
          </a:xfrm>
          <a:solidFill>
            <a:schemeClr val="tx2"/>
          </a:solidFill>
        </p:spPr>
        <p:txBody>
          <a:bodyPr>
            <a:normAutofit fontScale="90000"/>
          </a:bodyPr>
          <a:lstStyle/>
          <a:p>
            <a:pPr eaLnBrk="1" hangingPunct="1"/>
            <a:r>
              <a:rPr lang="en-US" b="1" dirty="0">
                <a:solidFill>
                  <a:schemeClr val="bg1"/>
                </a:solidFill>
                <a:effectLst/>
              </a:rPr>
              <a:t>Ground Deposition Soil Sampling</a:t>
            </a:r>
            <a:endParaRPr lang="en-US" dirty="0">
              <a:solidFill>
                <a:schemeClr val="bg1"/>
              </a:solidFill>
              <a:effectLst/>
            </a:endParaRPr>
          </a:p>
        </p:txBody>
      </p:sp>
      <p:sp>
        <p:nvSpPr>
          <p:cNvPr id="108547" name="Slide Number Placeholder 2"/>
          <p:cNvSpPr>
            <a:spLocks noGrp="1"/>
          </p:cNvSpPr>
          <p:nvPr>
            <p:ph type="sldNum" sz="quarter" idx="12"/>
          </p:nvPr>
        </p:nvSpPr>
        <p:spPr>
          <a:noFill/>
        </p:spPr>
        <p:txBody>
          <a:bodyPr/>
          <a:lstStyle/>
          <a:p>
            <a:pPr algn="ctr"/>
            <a:fld id="{B3094216-0AEA-4BCA-BAB9-0E6149BB6AA7}" type="slidenum">
              <a:rPr lang="en-US" smtClean="0"/>
              <a:pPr algn="ctr"/>
              <a:t>19</a:t>
            </a:fld>
            <a:endParaRPr lang="en-US" dirty="0"/>
          </a:p>
        </p:txBody>
      </p:sp>
    </p:spTree>
    <p:extLst>
      <p:ext uri="{BB962C8B-B14F-4D97-AF65-F5344CB8AC3E}">
        <p14:creationId xmlns:p14="http://schemas.microsoft.com/office/powerpoint/2010/main" val="2888049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MS-200 Module 3 Outline</a:t>
            </a:r>
          </a:p>
        </p:txBody>
      </p:sp>
      <p:sp>
        <p:nvSpPr>
          <p:cNvPr id="3" name="Content Placeholder 2"/>
          <p:cNvSpPr>
            <a:spLocks noGrp="1"/>
          </p:cNvSpPr>
          <p:nvPr>
            <p:ph idx="1"/>
          </p:nvPr>
        </p:nvSpPr>
        <p:spPr/>
        <p:txBody>
          <a:bodyPr>
            <a:normAutofit/>
          </a:bodyPr>
          <a:lstStyle/>
          <a:p>
            <a:r>
              <a:rPr lang="en-US" sz="2400" dirty="0"/>
              <a:t>Sample collection</a:t>
            </a:r>
          </a:p>
          <a:p>
            <a:pPr lvl="1"/>
            <a:r>
              <a:rPr lang="en-US" sz="2400" dirty="0"/>
              <a:t>Air</a:t>
            </a:r>
          </a:p>
          <a:p>
            <a:pPr lvl="1"/>
            <a:r>
              <a:rPr lang="en-US" sz="2400" dirty="0"/>
              <a:t>Ground Deposition/Soil</a:t>
            </a:r>
          </a:p>
          <a:p>
            <a:pPr lvl="1"/>
            <a:r>
              <a:rPr lang="en-US" sz="2400" dirty="0"/>
              <a:t>Water</a:t>
            </a:r>
          </a:p>
          <a:p>
            <a:pPr lvl="1"/>
            <a:r>
              <a:rPr lang="en-US" sz="2400" dirty="0"/>
              <a:t>Vegetation</a:t>
            </a:r>
          </a:p>
          <a:p>
            <a:pPr lvl="1"/>
            <a:r>
              <a:rPr lang="en-US" sz="2400" dirty="0"/>
              <a:t>Milk/feed</a:t>
            </a:r>
          </a:p>
          <a:p>
            <a:r>
              <a:rPr lang="en-US" sz="2400" dirty="0"/>
              <a:t>Sample Receipt</a:t>
            </a:r>
          </a:p>
          <a:p>
            <a:endParaRPr lang="en-US" sz="2400" dirty="0"/>
          </a:p>
          <a:p>
            <a:pPr marL="0" indent="0">
              <a:buNone/>
            </a:pPr>
            <a:endParaRPr lang="en-US" b="1" dirty="0"/>
          </a:p>
        </p:txBody>
      </p:sp>
    </p:spTree>
    <p:extLst>
      <p:ext uri="{BB962C8B-B14F-4D97-AF65-F5344CB8AC3E}">
        <p14:creationId xmlns:p14="http://schemas.microsoft.com/office/powerpoint/2010/main" val="39224343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Rectangle 3"/>
          <p:cNvSpPr>
            <a:spLocks noGrp="1" noChangeArrowheads="1"/>
          </p:cNvSpPr>
          <p:nvPr>
            <p:ph idx="1"/>
          </p:nvPr>
        </p:nvSpPr>
        <p:spPr>
          <a:xfrm>
            <a:off x="468313" y="1628775"/>
            <a:ext cx="7992119" cy="4392613"/>
          </a:xfrm>
        </p:spPr>
        <p:txBody>
          <a:bodyPr>
            <a:normAutofit/>
          </a:bodyPr>
          <a:lstStyle/>
          <a:p>
            <a:pPr eaLnBrk="1" fontAlgn="base" hangingPunct="1">
              <a:lnSpc>
                <a:spcPct val="80000"/>
              </a:lnSpc>
            </a:pPr>
            <a:r>
              <a:rPr lang="en-US" sz="2400" dirty="0">
                <a:cs typeface="Arial" pitchFamily="34" charset="0"/>
              </a:rPr>
              <a:t>Sample taken are 2 cm deep x 100 cm</a:t>
            </a:r>
            <a:r>
              <a:rPr lang="en-US" sz="2400" baseline="30000" dirty="0">
                <a:cs typeface="Arial" pitchFamily="34" charset="0"/>
              </a:rPr>
              <a:t>2</a:t>
            </a:r>
            <a:endParaRPr lang="en-US" sz="2400" dirty="0">
              <a:cs typeface="Arial" pitchFamily="34" charset="0"/>
            </a:endParaRPr>
          </a:p>
          <a:p>
            <a:pPr lvl="1">
              <a:lnSpc>
                <a:spcPct val="90000"/>
              </a:lnSpc>
              <a:buClr>
                <a:schemeClr val="tx2"/>
              </a:buClr>
              <a:buSzPct val="80000"/>
            </a:pPr>
            <a:r>
              <a:rPr lang="en-US" sz="2000" dirty="0"/>
              <a:t>Looking for ground deposition before the contamination has migrated. Can include: </a:t>
            </a:r>
          </a:p>
          <a:p>
            <a:pPr lvl="2">
              <a:lnSpc>
                <a:spcPct val="90000"/>
              </a:lnSpc>
              <a:buClr>
                <a:schemeClr val="tx2"/>
              </a:buClr>
              <a:buSzPct val="80000"/>
            </a:pPr>
            <a:r>
              <a:rPr lang="en-US" sz="2000" dirty="0"/>
              <a:t>Soil, Rocks</a:t>
            </a:r>
          </a:p>
          <a:p>
            <a:pPr lvl="2">
              <a:lnSpc>
                <a:spcPct val="90000"/>
              </a:lnSpc>
              <a:buClr>
                <a:schemeClr val="tx2"/>
              </a:buClr>
              <a:buSzPct val="80000"/>
            </a:pPr>
            <a:r>
              <a:rPr lang="en-US" sz="2000" dirty="0"/>
              <a:t>Grass, Leaves &amp; Twigs</a:t>
            </a:r>
            <a:endParaRPr lang="en-US" sz="2400" dirty="0"/>
          </a:p>
          <a:p>
            <a:pPr fontAlgn="base">
              <a:lnSpc>
                <a:spcPct val="80000"/>
              </a:lnSpc>
            </a:pPr>
            <a:r>
              <a:rPr lang="en-US" sz="2400" dirty="0">
                <a:cs typeface="Arial" pitchFamily="34" charset="0"/>
              </a:rPr>
              <a:t>A sealable bag is the default standard container</a:t>
            </a:r>
          </a:p>
          <a:p>
            <a:pPr lvl="1" eaLnBrk="1" hangingPunct="1">
              <a:lnSpc>
                <a:spcPct val="90000"/>
              </a:lnSpc>
              <a:buClr>
                <a:schemeClr val="tx2"/>
              </a:buClr>
              <a:buSzPct val="80000"/>
            </a:pPr>
            <a:r>
              <a:rPr lang="en-US" sz="2000" dirty="0"/>
              <a:t>The sample can be transferred to other containers as needed</a:t>
            </a:r>
          </a:p>
          <a:p>
            <a:pPr>
              <a:lnSpc>
                <a:spcPct val="90000"/>
              </a:lnSpc>
              <a:buClr>
                <a:schemeClr val="tx2"/>
              </a:buClr>
              <a:buSzPct val="80000"/>
            </a:pPr>
            <a:r>
              <a:rPr lang="en-US" sz="2400" dirty="0"/>
              <a:t>Ground deposition and standard soil samples use the same equipment. Difference is the content of each sample. </a:t>
            </a:r>
          </a:p>
          <a:p>
            <a:pPr lvl="1">
              <a:lnSpc>
                <a:spcPct val="90000"/>
              </a:lnSpc>
              <a:buClr>
                <a:schemeClr val="tx2"/>
              </a:buClr>
              <a:buSzPct val="80000"/>
            </a:pPr>
            <a:r>
              <a:rPr lang="en-US" sz="2000" dirty="0"/>
              <a:t>We’ll go over how to collect a</a:t>
            </a:r>
            <a:br>
              <a:rPr lang="en-US" sz="2000" dirty="0"/>
            </a:br>
            <a:r>
              <a:rPr lang="en-US" sz="2000" dirty="0"/>
              <a:t>soil sample.  </a:t>
            </a:r>
          </a:p>
        </p:txBody>
      </p:sp>
      <p:sp>
        <p:nvSpPr>
          <p:cNvPr id="116738" name="Rectangle 2"/>
          <p:cNvSpPr>
            <a:spLocks noGrp="1" noChangeArrowheads="1"/>
          </p:cNvSpPr>
          <p:nvPr>
            <p:ph type="title"/>
          </p:nvPr>
        </p:nvSpPr>
        <p:spPr>
          <a:xfrm>
            <a:off x="468312" y="476250"/>
            <a:ext cx="8352159" cy="1152525"/>
          </a:xfrm>
        </p:spPr>
        <p:txBody>
          <a:bodyPr>
            <a:normAutofit/>
          </a:bodyPr>
          <a:lstStyle/>
          <a:p>
            <a:pPr eaLnBrk="1" hangingPunct="1"/>
            <a:r>
              <a:rPr lang="en-US" sz="4000" dirty="0"/>
              <a:t>Ground Deposition Sampling</a:t>
            </a:r>
          </a:p>
        </p:txBody>
      </p:sp>
      <p:pic>
        <p:nvPicPr>
          <p:cNvPr id="5" name="Picture 4" descr="soil.jpg"/>
          <p:cNvPicPr>
            <a:picLocks noChangeAspect="1"/>
          </p:cNvPicPr>
          <p:nvPr/>
        </p:nvPicPr>
        <p:blipFill>
          <a:blip r:embed="rId3" cstate="print"/>
          <a:stretch>
            <a:fillRect/>
          </a:stretch>
        </p:blipFill>
        <p:spPr>
          <a:xfrm>
            <a:off x="4644391" y="5157192"/>
            <a:ext cx="2448272" cy="1500167"/>
          </a:xfrm>
          <a:prstGeom prst="rect">
            <a:avLst/>
          </a:prstGeom>
        </p:spPr>
      </p:pic>
    </p:spTree>
    <p:extLst>
      <p:ext uri="{BB962C8B-B14F-4D97-AF65-F5344CB8AC3E}">
        <p14:creationId xmlns:p14="http://schemas.microsoft.com/office/powerpoint/2010/main" val="27143741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685800" y="381000"/>
            <a:ext cx="7772400" cy="762000"/>
          </a:xfrm>
        </p:spPr>
        <p:txBody>
          <a:bodyPr>
            <a:normAutofit/>
          </a:bodyPr>
          <a:lstStyle/>
          <a:p>
            <a:r>
              <a:rPr lang="en-US" sz="4000" dirty="0"/>
              <a:t>Soil Sample Tools</a:t>
            </a:r>
          </a:p>
        </p:txBody>
      </p:sp>
      <p:pic>
        <p:nvPicPr>
          <p:cNvPr id="118787" name="Picture 4" descr="fig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95400" y="1066800"/>
            <a:ext cx="6553200" cy="4876800"/>
          </a:xfrm>
          <a:prstGeom prst="rect">
            <a:avLst/>
          </a:prstGeom>
          <a:noFill/>
          <a:ln w="9525">
            <a:noFill/>
            <a:miter lim="800000"/>
            <a:headEnd/>
            <a:tailEnd/>
          </a:ln>
        </p:spPr>
      </p:pic>
    </p:spTree>
    <p:extLst>
      <p:ext uri="{BB962C8B-B14F-4D97-AF65-F5344CB8AC3E}">
        <p14:creationId xmlns:p14="http://schemas.microsoft.com/office/powerpoint/2010/main" val="38611938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PIM0693"/>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5004048" y="1549241"/>
            <a:ext cx="3836962" cy="2876030"/>
          </a:xfrm>
          <a:prstGeom prst="rect">
            <a:avLst/>
          </a:prstGeom>
          <a:noFill/>
          <a:ln w="9525">
            <a:noFill/>
            <a:miter lim="800000"/>
            <a:headEnd/>
            <a:tailEnd/>
          </a:ln>
        </p:spPr>
      </p:pic>
      <p:sp>
        <p:nvSpPr>
          <p:cNvPr id="3" name="Title 2"/>
          <p:cNvSpPr>
            <a:spLocks noGrp="1"/>
          </p:cNvSpPr>
          <p:nvPr>
            <p:ph type="title"/>
          </p:nvPr>
        </p:nvSpPr>
        <p:spPr/>
        <p:txBody>
          <a:bodyPr/>
          <a:lstStyle/>
          <a:p>
            <a:r>
              <a:rPr lang="en-US" sz="4400" dirty="0"/>
              <a:t>Collect a Soil Sample</a:t>
            </a:r>
            <a:endParaRPr lang="en-US" dirty="0"/>
          </a:p>
        </p:txBody>
      </p:sp>
      <p:pic>
        <p:nvPicPr>
          <p:cNvPr id="5" name="Picture 2" descr="HPIM068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7557" y="1556792"/>
            <a:ext cx="3840427" cy="2880320"/>
          </a:xfrm>
          <a:prstGeom prst="rect">
            <a:avLst/>
          </a:prstGeom>
          <a:noFill/>
          <a:ln w="9525">
            <a:noFill/>
            <a:miter lim="800000"/>
            <a:headEnd/>
            <a:tailEnd/>
          </a:ln>
        </p:spPr>
      </p:pic>
      <p:sp>
        <p:nvSpPr>
          <p:cNvPr id="6" name="Rectangle 5"/>
          <p:cNvSpPr/>
          <p:nvPr/>
        </p:nvSpPr>
        <p:spPr>
          <a:xfrm>
            <a:off x="4780037" y="4576266"/>
            <a:ext cx="4284984" cy="1200329"/>
          </a:xfrm>
          <a:prstGeom prst="rect">
            <a:avLst/>
          </a:prstGeom>
        </p:spPr>
        <p:txBody>
          <a:bodyPr wrap="square">
            <a:spAutoFit/>
          </a:bodyPr>
          <a:lstStyle/>
          <a:p>
            <a:pPr marL="115888" indent="-6350">
              <a:buNone/>
            </a:pPr>
            <a:r>
              <a:rPr lang="en-US" sz="2400" dirty="0">
                <a:latin typeface="Arial" panose="020B0604020202020204" pitchFamily="34" charset="0"/>
                <a:cs typeface="Arial" panose="020B0604020202020204" pitchFamily="34" charset="0"/>
              </a:rPr>
              <a:t>Gather the needed equipment place in a bag to carry to collection site.</a:t>
            </a:r>
          </a:p>
        </p:txBody>
      </p:sp>
      <p:sp>
        <p:nvSpPr>
          <p:cNvPr id="7" name="Rectangle 6"/>
          <p:cNvSpPr/>
          <p:nvPr/>
        </p:nvSpPr>
        <p:spPr>
          <a:xfrm>
            <a:off x="457200" y="4576266"/>
            <a:ext cx="4222304" cy="1569660"/>
          </a:xfrm>
          <a:prstGeom prst="rect">
            <a:avLst/>
          </a:prstGeom>
        </p:spPr>
        <p:txBody>
          <a:bodyPr wrap="square">
            <a:spAutoFit/>
          </a:bodyPr>
          <a:lstStyle/>
          <a:p>
            <a:pPr marL="115888" indent="-6350">
              <a:buNone/>
            </a:pPr>
            <a:r>
              <a:rPr lang="en-US" sz="2400" dirty="0">
                <a:latin typeface="Arial" panose="020B0604020202020204" pitchFamily="34" charset="0"/>
                <a:cs typeface="Arial" panose="020B0604020202020204" pitchFamily="34" charset="0"/>
              </a:rPr>
              <a:t>Locate the sample out in the open, away from buildings, trees or other overhead obstructions</a:t>
            </a:r>
          </a:p>
        </p:txBody>
      </p:sp>
    </p:spTree>
    <p:extLst>
      <p:ext uri="{BB962C8B-B14F-4D97-AF65-F5344CB8AC3E}">
        <p14:creationId xmlns:p14="http://schemas.microsoft.com/office/powerpoint/2010/main" val="42849706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HPIM0730"/>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323528" y="1484784"/>
            <a:ext cx="4004528" cy="3001631"/>
          </a:xfrm>
          <a:prstGeom prst="rect">
            <a:avLst/>
          </a:prstGeom>
          <a:noFill/>
          <a:ln w="9525">
            <a:noFill/>
            <a:miter lim="800000"/>
            <a:headEnd/>
            <a:tailEnd/>
          </a:ln>
        </p:spPr>
      </p:pic>
      <p:sp>
        <p:nvSpPr>
          <p:cNvPr id="3" name="Title 2"/>
          <p:cNvSpPr>
            <a:spLocks noGrp="1"/>
          </p:cNvSpPr>
          <p:nvPr>
            <p:ph type="title"/>
          </p:nvPr>
        </p:nvSpPr>
        <p:spPr/>
        <p:txBody>
          <a:bodyPr>
            <a:normAutofit/>
          </a:bodyPr>
          <a:lstStyle/>
          <a:p>
            <a:r>
              <a:rPr lang="en-US" sz="4000" dirty="0"/>
              <a:t>Collect a Soil Sample</a:t>
            </a:r>
          </a:p>
        </p:txBody>
      </p:sp>
      <p:pic>
        <p:nvPicPr>
          <p:cNvPr id="158723" name="Picture 3" descr="HPIM0739"/>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16016" y="1484784"/>
            <a:ext cx="3936437" cy="2952328"/>
          </a:xfrm>
          <a:prstGeom prst="rect">
            <a:avLst/>
          </a:prstGeom>
          <a:noFill/>
          <a:ln w="9525">
            <a:noFill/>
            <a:miter lim="800000"/>
            <a:headEnd/>
            <a:tailEnd/>
          </a:ln>
        </p:spPr>
      </p:pic>
      <p:sp>
        <p:nvSpPr>
          <p:cNvPr id="6" name="Rectangle 5"/>
          <p:cNvSpPr/>
          <p:nvPr/>
        </p:nvSpPr>
        <p:spPr>
          <a:xfrm>
            <a:off x="4716016" y="4581128"/>
            <a:ext cx="4104456" cy="830997"/>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Push Jig to 2 cm depth.  Tap with Hammer if needed.</a:t>
            </a:r>
          </a:p>
        </p:txBody>
      </p:sp>
      <p:sp>
        <p:nvSpPr>
          <p:cNvPr id="9" name="Rectangle 8"/>
          <p:cNvSpPr/>
          <p:nvPr/>
        </p:nvSpPr>
        <p:spPr>
          <a:xfrm>
            <a:off x="323528" y="4581128"/>
            <a:ext cx="4004528" cy="830997"/>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Survey the area (Exposure Rate and Contamination).</a:t>
            </a:r>
          </a:p>
        </p:txBody>
      </p:sp>
    </p:spTree>
    <p:extLst>
      <p:ext uri="{BB962C8B-B14F-4D97-AF65-F5344CB8AC3E}">
        <p14:creationId xmlns:p14="http://schemas.microsoft.com/office/powerpoint/2010/main" val="34534404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9532" y="4365104"/>
            <a:ext cx="3888432" cy="1656184"/>
          </a:xfrm>
        </p:spPr>
        <p:txBody>
          <a:bodyPr>
            <a:noAutofit/>
          </a:bodyPr>
          <a:lstStyle/>
          <a:p>
            <a:pPr marL="115888" indent="-6350">
              <a:buNone/>
            </a:pPr>
            <a:r>
              <a:rPr lang="en-US" sz="2400" dirty="0"/>
              <a:t>Dig trench with trowel, use claw hammer If needed to loosen soil. </a:t>
            </a:r>
          </a:p>
        </p:txBody>
      </p:sp>
      <p:sp>
        <p:nvSpPr>
          <p:cNvPr id="3" name="Title 2"/>
          <p:cNvSpPr>
            <a:spLocks noGrp="1"/>
          </p:cNvSpPr>
          <p:nvPr>
            <p:ph type="title"/>
          </p:nvPr>
        </p:nvSpPr>
        <p:spPr/>
        <p:txBody>
          <a:bodyPr>
            <a:normAutofit/>
          </a:bodyPr>
          <a:lstStyle/>
          <a:p>
            <a:r>
              <a:rPr lang="en-US" sz="4000" dirty="0"/>
              <a:t>Collect a Soil Sample</a:t>
            </a:r>
          </a:p>
        </p:txBody>
      </p:sp>
      <p:sp>
        <p:nvSpPr>
          <p:cNvPr id="6" name="Rectangle 5"/>
          <p:cNvSpPr/>
          <p:nvPr/>
        </p:nvSpPr>
        <p:spPr>
          <a:xfrm>
            <a:off x="4590256" y="4365104"/>
            <a:ext cx="3923928" cy="1200329"/>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Slide Trowel under jig, use hammer if necessary to push trowel under the jig.</a:t>
            </a:r>
          </a:p>
        </p:txBody>
      </p:sp>
      <p:pic>
        <p:nvPicPr>
          <p:cNvPr id="159746" name="Picture 2" descr="HPIM074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7544" y="1412776"/>
            <a:ext cx="3672408" cy="2754306"/>
          </a:xfrm>
          <a:prstGeom prst="rect">
            <a:avLst/>
          </a:prstGeom>
          <a:noFill/>
          <a:ln w="9525">
            <a:noFill/>
            <a:miter lim="800000"/>
            <a:headEnd/>
            <a:tailEnd/>
          </a:ln>
        </p:spPr>
      </p:pic>
      <p:pic>
        <p:nvPicPr>
          <p:cNvPr id="159747" name="Picture 3" descr="HPIM074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16016" y="1412776"/>
            <a:ext cx="3672408" cy="2754306"/>
          </a:xfrm>
          <a:prstGeom prst="rect">
            <a:avLst/>
          </a:prstGeom>
          <a:noFill/>
          <a:ln w="9525">
            <a:noFill/>
            <a:miter lim="800000"/>
            <a:headEnd/>
            <a:tailEnd/>
          </a:ln>
        </p:spPr>
      </p:pic>
    </p:spTree>
    <p:extLst>
      <p:ext uri="{BB962C8B-B14F-4D97-AF65-F5344CB8AC3E}">
        <p14:creationId xmlns:p14="http://schemas.microsoft.com/office/powerpoint/2010/main" val="13830426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4581128"/>
            <a:ext cx="3888432" cy="1656184"/>
          </a:xfrm>
        </p:spPr>
        <p:txBody>
          <a:bodyPr>
            <a:noAutofit/>
          </a:bodyPr>
          <a:lstStyle/>
          <a:p>
            <a:pPr marL="115888" indent="-6350">
              <a:buNone/>
            </a:pPr>
            <a:r>
              <a:rPr lang="en-US" sz="2400" dirty="0"/>
              <a:t>Pick up Jig and Trowel with the sample. Pour content into 1 gallon Sealable Bag. </a:t>
            </a:r>
          </a:p>
        </p:txBody>
      </p:sp>
      <p:sp>
        <p:nvSpPr>
          <p:cNvPr id="3" name="Title 2"/>
          <p:cNvSpPr>
            <a:spLocks noGrp="1"/>
          </p:cNvSpPr>
          <p:nvPr>
            <p:ph type="title"/>
          </p:nvPr>
        </p:nvSpPr>
        <p:spPr/>
        <p:txBody>
          <a:bodyPr>
            <a:normAutofit/>
          </a:bodyPr>
          <a:lstStyle/>
          <a:p>
            <a:r>
              <a:rPr lang="en-US" sz="4000" dirty="0"/>
              <a:t>Collect a Soil Sample</a:t>
            </a:r>
          </a:p>
        </p:txBody>
      </p:sp>
      <p:sp>
        <p:nvSpPr>
          <p:cNvPr id="6" name="Rectangle 5"/>
          <p:cNvSpPr/>
          <p:nvPr/>
        </p:nvSpPr>
        <p:spPr>
          <a:xfrm>
            <a:off x="4644008" y="4581128"/>
            <a:ext cx="3923928" cy="1200329"/>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Roll the bag around the sample. Keep the opening away from breathing area.</a:t>
            </a:r>
          </a:p>
        </p:txBody>
      </p:sp>
      <p:pic>
        <p:nvPicPr>
          <p:cNvPr id="160770" name="Picture 2" descr="HPIM074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5535" y="1484784"/>
            <a:ext cx="3960441" cy="2970330"/>
          </a:xfrm>
          <a:prstGeom prst="rect">
            <a:avLst/>
          </a:prstGeom>
          <a:noFill/>
          <a:ln w="9525">
            <a:noFill/>
            <a:miter lim="800000"/>
            <a:headEnd/>
            <a:tailEnd/>
          </a:ln>
        </p:spPr>
      </p:pic>
      <p:pic>
        <p:nvPicPr>
          <p:cNvPr id="160771" name="Picture 3" descr="HPIM075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44008" y="1484784"/>
            <a:ext cx="3960440" cy="2970330"/>
          </a:xfrm>
          <a:prstGeom prst="rect">
            <a:avLst/>
          </a:prstGeom>
          <a:noFill/>
          <a:ln w="9525">
            <a:noFill/>
            <a:miter lim="800000"/>
            <a:headEnd/>
            <a:tailEnd/>
          </a:ln>
        </p:spPr>
      </p:pic>
    </p:spTree>
    <p:extLst>
      <p:ext uri="{BB962C8B-B14F-4D97-AF65-F5344CB8AC3E}">
        <p14:creationId xmlns:p14="http://schemas.microsoft.com/office/powerpoint/2010/main" val="28066693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4293096"/>
            <a:ext cx="4104456" cy="1656184"/>
          </a:xfrm>
        </p:spPr>
        <p:txBody>
          <a:bodyPr>
            <a:noAutofit/>
          </a:bodyPr>
          <a:lstStyle/>
          <a:p>
            <a:pPr marL="115888" indent="-6350">
              <a:spcAft>
                <a:spcPts val="600"/>
              </a:spcAft>
              <a:buNone/>
            </a:pPr>
            <a:r>
              <a:rPr lang="en-US" sz="2400" dirty="0"/>
              <a:t>Place a Security Seal on the bag.</a:t>
            </a:r>
          </a:p>
        </p:txBody>
      </p:sp>
      <p:sp>
        <p:nvSpPr>
          <p:cNvPr id="3" name="Title 2"/>
          <p:cNvSpPr>
            <a:spLocks noGrp="1"/>
          </p:cNvSpPr>
          <p:nvPr>
            <p:ph type="title"/>
          </p:nvPr>
        </p:nvSpPr>
        <p:spPr/>
        <p:txBody>
          <a:bodyPr>
            <a:normAutofit/>
          </a:bodyPr>
          <a:lstStyle/>
          <a:p>
            <a:r>
              <a:rPr lang="en-US" sz="4000" dirty="0"/>
              <a:t>Collect a Soil Sample</a:t>
            </a:r>
          </a:p>
        </p:txBody>
      </p:sp>
      <p:sp>
        <p:nvSpPr>
          <p:cNvPr id="6" name="Rectangle 5"/>
          <p:cNvSpPr/>
          <p:nvPr/>
        </p:nvSpPr>
        <p:spPr>
          <a:xfrm>
            <a:off x="4644008" y="4293096"/>
            <a:ext cx="3923928" cy="1200329"/>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Complete the Sample Control &amp; Chain of Custody Form and record data.</a:t>
            </a:r>
          </a:p>
        </p:txBody>
      </p:sp>
      <p:pic>
        <p:nvPicPr>
          <p:cNvPr id="161794" name="Picture 2" descr="HPIM075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7544" y="1340768"/>
            <a:ext cx="3744416" cy="2808312"/>
          </a:xfrm>
          <a:prstGeom prst="rect">
            <a:avLst/>
          </a:prstGeom>
          <a:noFill/>
          <a:ln w="9525">
            <a:noFill/>
            <a:miter lim="800000"/>
            <a:headEnd/>
            <a:tailEnd/>
          </a:ln>
        </p:spPr>
      </p:pic>
      <p:pic>
        <p:nvPicPr>
          <p:cNvPr id="161795" name="Picture 3" descr="HPIM075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33764" y="1340768"/>
            <a:ext cx="3744416" cy="2808312"/>
          </a:xfrm>
          <a:prstGeom prst="rect">
            <a:avLst/>
          </a:prstGeom>
          <a:noFill/>
          <a:ln w="9525">
            <a:noFill/>
            <a:miter lim="800000"/>
            <a:headEnd/>
            <a:tailEnd/>
          </a:ln>
        </p:spPr>
      </p:pic>
    </p:spTree>
    <p:extLst>
      <p:ext uri="{BB962C8B-B14F-4D97-AF65-F5344CB8AC3E}">
        <p14:creationId xmlns:p14="http://schemas.microsoft.com/office/powerpoint/2010/main" val="16446736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fontAlgn="base">
              <a:lnSpc>
                <a:spcPct val="80000"/>
              </a:lnSpc>
              <a:buSzPct val="80000"/>
            </a:pPr>
            <a:r>
              <a:rPr lang="en-US" sz="2800" dirty="0"/>
              <a:t>In addition to surface deposition, soil depth migration will need to be assessed</a:t>
            </a:r>
          </a:p>
          <a:p>
            <a:pPr fontAlgn="base">
              <a:lnSpc>
                <a:spcPct val="80000"/>
              </a:lnSpc>
              <a:buSzPct val="80000"/>
            </a:pPr>
            <a:endParaRPr lang="en-US" sz="2800" dirty="0"/>
          </a:p>
          <a:p>
            <a:pPr fontAlgn="base">
              <a:lnSpc>
                <a:spcPct val="80000"/>
              </a:lnSpc>
              <a:buSzPct val="80000"/>
            </a:pPr>
            <a:r>
              <a:rPr lang="en-US" sz="2800" dirty="0"/>
              <a:t>Core sampling will depend on special procedures and soil composition and be developed in field.</a:t>
            </a:r>
          </a:p>
          <a:p>
            <a:endParaRPr lang="en-US" dirty="0"/>
          </a:p>
        </p:txBody>
      </p:sp>
      <p:sp>
        <p:nvSpPr>
          <p:cNvPr id="3" name="Title 2"/>
          <p:cNvSpPr>
            <a:spLocks noGrp="1"/>
          </p:cNvSpPr>
          <p:nvPr>
            <p:ph type="title"/>
          </p:nvPr>
        </p:nvSpPr>
        <p:spPr/>
        <p:txBody>
          <a:bodyPr/>
          <a:lstStyle/>
          <a:p>
            <a:r>
              <a:rPr lang="en-US" dirty="0"/>
              <a:t>Soil Samples at Depth</a:t>
            </a:r>
          </a:p>
        </p:txBody>
      </p:sp>
      <p:pic>
        <p:nvPicPr>
          <p:cNvPr id="5" name="Picture 2" descr="E:\Pictures Japan\2011_04_24 Echo Team Pictures\2011_04_24 - Team Echo - SCF10103 Pic 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4719" y="3964087"/>
            <a:ext cx="2747674" cy="2088232"/>
          </a:xfrm>
          <a:prstGeom prst="rect">
            <a:avLst/>
          </a:prstGeom>
          <a:noFill/>
        </p:spPr>
      </p:pic>
      <p:pic>
        <p:nvPicPr>
          <p:cNvPr id="6" name="Picture 4" descr="Image result for auger soil sampling equipmen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26428" y="3573016"/>
            <a:ext cx="1855652" cy="287037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auger soil sampling equipmen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9912" y="4122797"/>
            <a:ext cx="2184177" cy="1422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0204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ctrTitle"/>
          </p:nvPr>
        </p:nvSpPr>
        <p:spPr>
          <a:xfrm>
            <a:off x="885930" y="2362200"/>
            <a:ext cx="7772400" cy="864095"/>
          </a:xfrm>
          <a:solidFill>
            <a:schemeClr val="tx2"/>
          </a:solidFill>
        </p:spPr>
        <p:txBody>
          <a:bodyPr>
            <a:normAutofit/>
          </a:bodyPr>
          <a:lstStyle/>
          <a:p>
            <a:pPr eaLnBrk="1" hangingPunct="1"/>
            <a:r>
              <a:rPr lang="en-US" b="1" dirty="0">
                <a:solidFill>
                  <a:schemeClr val="bg1"/>
                </a:solidFill>
                <a:effectLst/>
              </a:rPr>
              <a:t>Water Sampling</a:t>
            </a:r>
            <a:endParaRPr lang="en-US" dirty="0">
              <a:solidFill>
                <a:schemeClr val="bg1"/>
              </a:solidFill>
              <a:effectLst/>
            </a:endParaRPr>
          </a:p>
        </p:txBody>
      </p:sp>
      <p:sp>
        <p:nvSpPr>
          <p:cNvPr id="108547" name="Slide Number Placeholder 2"/>
          <p:cNvSpPr>
            <a:spLocks noGrp="1"/>
          </p:cNvSpPr>
          <p:nvPr>
            <p:ph type="sldNum" sz="quarter" idx="12"/>
          </p:nvPr>
        </p:nvSpPr>
        <p:spPr>
          <a:noFill/>
        </p:spPr>
        <p:txBody>
          <a:bodyPr/>
          <a:lstStyle/>
          <a:p>
            <a:pPr algn="ctr"/>
            <a:fld id="{B3094216-0AEA-4BCA-BAB9-0E6149BB6AA7}" type="slidenum">
              <a:rPr lang="en-US" smtClean="0"/>
              <a:pPr algn="ctr"/>
              <a:t>28</a:t>
            </a:fld>
            <a:endParaRPr lang="en-US" dirty="0"/>
          </a:p>
        </p:txBody>
      </p:sp>
    </p:spTree>
    <p:extLst>
      <p:ext uri="{BB962C8B-B14F-4D97-AF65-F5344CB8AC3E}">
        <p14:creationId xmlns:p14="http://schemas.microsoft.com/office/powerpoint/2010/main" val="18139310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3"/>
          <p:cNvSpPr>
            <a:spLocks noGrp="1" noChangeArrowheads="1"/>
          </p:cNvSpPr>
          <p:nvPr>
            <p:ph idx="1"/>
          </p:nvPr>
        </p:nvSpPr>
        <p:spPr>
          <a:xfrm>
            <a:off x="179512" y="1484784"/>
            <a:ext cx="5051425" cy="4525962"/>
          </a:xfrm>
        </p:spPr>
        <p:txBody>
          <a:bodyPr/>
          <a:lstStyle/>
          <a:p>
            <a:pPr fontAlgn="base">
              <a:lnSpc>
                <a:spcPct val="80000"/>
              </a:lnSpc>
            </a:pPr>
            <a:r>
              <a:rPr lang="en-US" sz="3000" dirty="0">
                <a:cs typeface="Arial" pitchFamily="34" charset="0"/>
              </a:rPr>
              <a:t>Early Phase</a:t>
            </a:r>
          </a:p>
          <a:p>
            <a:pPr lvl="1" eaLnBrk="1" hangingPunct="1">
              <a:buClr>
                <a:schemeClr val="tx2"/>
              </a:buClr>
              <a:buSzPct val="80000"/>
            </a:pPr>
            <a:r>
              <a:rPr lang="en-US" sz="2400" dirty="0"/>
              <a:t>Surface </a:t>
            </a:r>
          </a:p>
          <a:p>
            <a:pPr lvl="1" eaLnBrk="1" hangingPunct="1">
              <a:buClr>
                <a:schemeClr val="tx2"/>
              </a:buClr>
              <a:buSzPct val="80000"/>
            </a:pPr>
            <a:r>
              <a:rPr lang="en-US" sz="2400" dirty="0"/>
              <a:t>Rain (standing water)</a:t>
            </a:r>
          </a:p>
          <a:p>
            <a:pPr lvl="1" eaLnBrk="1" hangingPunct="1">
              <a:buClr>
                <a:schemeClr val="tx2"/>
              </a:buClr>
              <a:buSzPct val="80000"/>
            </a:pPr>
            <a:r>
              <a:rPr lang="en-US" sz="2400" dirty="0"/>
              <a:t>Public Drinking</a:t>
            </a:r>
          </a:p>
          <a:p>
            <a:pPr eaLnBrk="1" hangingPunct="1"/>
            <a:endParaRPr lang="en-US" sz="2800" dirty="0"/>
          </a:p>
          <a:p>
            <a:pPr fontAlgn="base">
              <a:lnSpc>
                <a:spcPct val="80000"/>
              </a:lnSpc>
            </a:pPr>
            <a:r>
              <a:rPr lang="en-US" sz="3000" dirty="0">
                <a:cs typeface="Arial" pitchFamily="34" charset="0"/>
              </a:rPr>
              <a:t>Intermediate and Late</a:t>
            </a:r>
          </a:p>
          <a:p>
            <a:pPr lvl="1" eaLnBrk="1" hangingPunct="1">
              <a:buClr>
                <a:schemeClr val="tx2"/>
              </a:buClr>
              <a:buSzPct val="80000"/>
            </a:pPr>
            <a:r>
              <a:rPr lang="en-US" sz="2400" dirty="0"/>
              <a:t>Wells</a:t>
            </a:r>
          </a:p>
          <a:p>
            <a:pPr lvl="1" eaLnBrk="1" hangingPunct="1">
              <a:buClr>
                <a:schemeClr val="tx2"/>
              </a:buClr>
              <a:buSzPct val="80000"/>
            </a:pPr>
            <a:r>
              <a:rPr lang="en-US" sz="2400" dirty="0"/>
              <a:t>Public Drinking</a:t>
            </a:r>
          </a:p>
          <a:p>
            <a:pPr lvl="1" eaLnBrk="1" hangingPunct="1">
              <a:buClr>
                <a:schemeClr val="tx2"/>
              </a:buClr>
              <a:buSzPct val="80000"/>
            </a:pPr>
            <a:r>
              <a:rPr lang="en-US" sz="2400" dirty="0"/>
              <a:t>Sediments</a:t>
            </a:r>
          </a:p>
        </p:txBody>
      </p:sp>
      <p:sp>
        <p:nvSpPr>
          <p:cNvPr id="119810" name="Rectangle 2"/>
          <p:cNvSpPr>
            <a:spLocks noGrp="1" noChangeArrowheads="1"/>
          </p:cNvSpPr>
          <p:nvPr>
            <p:ph type="title"/>
          </p:nvPr>
        </p:nvSpPr>
        <p:spPr>
          <a:xfrm>
            <a:off x="468313" y="341784"/>
            <a:ext cx="8229600" cy="1143000"/>
          </a:xfrm>
        </p:spPr>
        <p:txBody>
          <a:bodyPr>
            <a:normAutofit/>
          </a:bodyPr>
          <a:lstStyle/>
          <a:p>
            <a:pPr eaLnBrk="1" hangingPunct="1"/>
            <a:r>
              <a:rPr lang="en-US" sz="4000" dirty="0"/>
              <a:t>Water Sampling</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8184" y="1484784"/>
            <a:ext cx="2079945" cy="2081978"/>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8024" y="3933056"/>
            <a:ext cx="3024336" cy="2268252"/>
          </a:xfrm>
          <a:prstGeom prst="rect">
            <a:avLst/>
          </a:prstGeom>
        </p:spPr>
      </p:pic>
    </p:spTree>
    <p:extLst>
      <p:ext uri="{BB962C8B-B14F-4D97-AF65-F5344CB8AC3E}">
        <p14:creationId xmlns:p14="http://schemas.microsoft.com/office/powerpoint/2010/main" val="1615429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ctrTitle"/>
          </p:nvPr>
        </p:nvSpPr>
        <p:spPr>
          <a:xfrm>
            <a:off x="885930" y="2362200"/>
            <a:ext cx="7772400" cy="864095"/>
          </a:xfrm>
          <a:solidFill>
            <a:schemeClr val="tx2"/>
          </a:solidFill>
        </p:spPr>
        <p:txBody>
          <a:bodyPr>
            <a:normAutofit/>
          </a:bodyPr>
          <a:lstStyle/>
          <a:p>
            <a:pPr eaLnBrk="1" hangingPunct="1"/>
            <a:r>
              <a:rPr lang="en-US" b="1" dirty="0">
                <a:solidFill>
                  <a:schemeClr val="bg1"/>
                </a:solidFill>
                <a:effectLst/>
              </a:rPr>
              <a:t>Sampling Techniques</a:t>
            </a:r>
            <a:endParaRPr lang="en-US" dirty="0">
              <a:solidFill>
                <a:schemeClr val="bg1"/>
              </a:solidFill>
              <a:effectLst/>
            </a:endParaRPr>
          </a:p>
        </p:txBody>
      </p:sp>
      <p:sp>
        <p:nvSpPr>
          <p:cNvPr id="108547" name="Slide Number Placeholder 2"/>
          <p:cNvSpPr>
            <a:spLocks noGrp="1"/>
          </p:cNvSpPr>
          <p:nvPr>
            <p:ph type="sldNum" sz="quarter" idx="12"/>
          </p:nvPr>
        </p:nvSpPr>
        <p:spPr>
          <a:noFill/>
        </p:spPr>
        <p:txBody>
          <a:bodyPr/>
          <a:lstStyle/>
          <a:p>
            <a:pPr algn="ctr"/>
            <a:fld id="{B3094216-0AEA-4BCA-BAB9-0E6149BB6AA7}" type="slidenum">
              <a:rPr lang="en-US" smtClean="0"/>
              <a:pPr algn="ctr"/>
              <a:t>3</a:t>
            </a:fld>
            <a:endParaRPr lang="en-US" dirty="0"/>
          </a:p>
        </p:txBody>
      </p:sp>
    </p:spTree>
    <p:extLst>
      <p:ext uri="{BB962C8B-B14F-4D97-AF65-F5344CB8AC3E}">
        <p14:creationId xmlns:p14="http://schemas.microsoft.com/office/powerpoint/2010/main" val="36365931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Rectangle 3"/>
          <p:cNvSpPr>
            <a:spLocks noGrp="1" noChangeArrowheads="1"/>
          </p:cNvSpPr>
          <p:nvPr>
            <p:ph idx="1"/>
          </p:nvPr>
        </p:nvSpPr>
        <p:spPr>
          <a:xfrm>
            <a:off x="539750" y="1844675"/>
            <a:ext cx="4104258" cy="3709988"/>
          </a:xfrm>
        </p:spPr>
        <p:txBody>
          <a:bodyPr>
            <a:normAutofit/>
          </a:bodyPr>
          <a:lstStyle/>
          <a:p>
            <a:pPr fontAlgn="base">
              <a:lnSpc>
                <a:spcPct val="80000"/>
              </a:lnSpc>
              <a:buClr>
                <a:srgbClr val="000099"/>
              </a:buClr>
            </a:pPr>
            <a:r>
              <a:rPr lang="en-US" sz="3000" dirty="0">
                <a:cs typeface="Arial" pitchFamily="34" charset="0"/>
              </a:rPr>
              <a:t>3.5 liter Cubetainer</a:t>
            </a:r>
          </a:p>
          <a:p>
            <a:pPr fontAlgn="base">
              <a:lnSpc>
                <a:spcPct val="80000"/>
              </a:lnSpc>
              <a:buClr>
                <a:srgbClr val="000099"/>
              </a:buClr>
            </a:pPr>
            <a:endParaRPr lang="en-US" sz="3000" dirty="0">
              <a:cs typeface="Arial" pitchFamily="34" charset="0"/>
            </a:endParaRPr>
          </a:p>
          <a:p>
            <a:pPr fontAlgn="base">
              <a:lnSpc>
                <a:spcPct val="80000"/>
              </a:lnSpc>
              <a:buClr>
                <a:srgbClr val="000099"/>
              </a:buClr>
            </a:pPr>
            <a:r>
              <a:rPr lang="en-US" sz="3000" dirty="0">
                <a:cs typeface="Arial" pitchFamily="34" charset="0"/>
              </a:rPr>
              <a:t>Rinse Cubetainer with water</a:t>
            </a:r>
          </a:p>
          <a:p>
            <a:pPr fontAlgn="base">
              <a:lnSpc>
                <a:spcPct val="80000"/>
              </a:lnSpc>
              <a:buClr>
                <a:srgbClr val="000099"/>
              </a:buClr>
            </a:pPr>
            <a:endParaRPr lang="en-US" sz="3000" dirty="0">
              <a:cs typeface="Arial" pitchFamily="34" charset="0"/>
            </a:endParaRPr>
          </a:p>
          <a:p>
            <a:pPr fontAlgn="base">
              <a:lnSpc>
                <a:spcPct val="80000"/>
              </a:lnSpc>
              <a:buClr>
                <a:srgbClr val="000099"/>
              </a:buClr>
            </a:pPr>
            <a:r>
              <a:rPr lang="en-US" sz="3000" dirty="0">
                <a:cs typeface="Arial" pitchFamily="34" charset="0"/>
              </a:rPr>
              <a:t>Avoid areas of debris</a:t>
            </a:r>
          </a:p>
        </p:txBody>
      </p:sp>
      <p:sp>
        <p:nvSpPr>
          <p:cNvPr id="121858" name="Rectangle 2"/>
          <p:cNvSpPr>
            <a:spLocks noGrp="1" noChangeArrowheads="1"/>
          </p:cNvSpPr>
          <p:nvPr>
            <p:ph type="title"/>
          </p:nvPr>
        </p:nvSpPr>
        <p:spPr/>
        <p:txBody>
          <a:bodyPr>
            <a:normAutofit/>
          </a:bodyPr>
          <a:lstStyle/>
          <a:p>
            <a:pPr eaLnBrk="1" hangingPunct="1"/>
            <a:r>
              <a:rPr lang="en-US" sz="4000" dirty="0"/>
              <a:t>Water Sampling</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6056" y="1268760"/>
            <a:ext cx="3116795" cy="4142244"/>
          </a:xfrm>
          <a:prstGeom prst="rect">
            <a:avLst/>
          </a:prstGeom>
        </p:spPr>
      </p:pic>
    </p:spTree>
    <p:extLst>
      <p:ext uri="{BB962C8B-B14F-4D97-AF65-F5344CB8AC3E}">
        <p14:creationId xmlns:p14="http://schemas.microsoft.com/office/powerpoint/2010/main" val="12075973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4422542"/>
            <a:ext cx="3802849" cy="1368152"/>
          </a:xfrm>
        </p:spPr>
        <p:txBody>
          <a:bodyPr>
            <a:normAutofit/>
          </a:bodyPr>
          <a:lstStyle/>
          <a:p>
            <a:pPr marL="109728" indent="0">
              <a:buNone/>
            </a:pPr>
            <a:r>
              <a:rPr lang="en-US" sz="2400" dirty="0">
                <a:latin typeface="Arial" panose="020B0604020202020204" pitchFamily="34" charset="0"/>
                <a:cs typeface="Arial" panose="020B0604020202020204" pitchFamily="34" charset="0"/>
              </a:rPr>
              <a:t>Survey the nearby area (Exposure Rate and Contamination)</a:t>
            </a:r>
          </a:p>
          <a:p>
            <a:endParaRPr lang="en-US" dirty="0"/>
          </a:p>
        </p:txBody>
      </p:sp>
      <p:sp>
        <p:nvSpPr>
          <p:cNvPr id="3" name="Title 2"/>
          <p:cNvSpPr>
            <a:spLocks noGrp="1"/>
          </p:cNvSpPr>
          <p:nvPr>
            <p:ph type="title"/>
          </p:nvPr>
        </p:nvSpPr>
        <p:spPr/>
        <p:txBody>
          <a:bodyPr/>
          <a:lstStyle/>
          <a:p>
            <a:r>
              <a:rPr lang="en-US" dirty="0"/>
              <a:t>Collect a Water Sample</a:t>
            </a:r>
          </a:p>
        </p:txBody>
      </p:sp>
      <p:pic>
        <p:nvPicPr>
          <p:cNvPr id="4" name="Picture 2" descr="HPIM079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7544" y="1412776"/>
            <a:ext cx="3744416" cy="2806597"/>
          </a:xfrm>
          <a:prstGeom prst="rect">
            <a:avLst/>
          </a:prstGeom>
          <a:noFill/>
          <a:ln w="9525">
            <a:noFill/>
            <a:miter lim="800000"/>
            <a:headEnd/>
            <a:tailEnd/>
          </a:ln>
        </p:spPr>
      </p:pic>
      <p:pic>
        <p:nvPicPr>
          <p:cNvPr id="5" name="Picture 3" descr="HPIM079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60032" y="1412776"/>
            <a:ext cx="3718456" cy="2795678"/>
          </a:xfrm>
          <a:prstGeom prst="rect">
            <a:avLst/>
          </a:prstGeom>
          <a:noFill/>
          <a:ln w="9525">
            <a:noFill/>
            <a:miter lim="800000"/>
            <a:headEnd/>
            <a:tailEnd/>
          </a:ln>
        </p:spPr>
      </p:pic>
      <p:sp>
        <p:nvSpPr>
          <p:cNvPr id="6" name="Content Placeholder 1"/>
          <p:cNvSpPr txBox="1">
            <a:spLocks/>
          </p:cNvSpPr>
          <p:nvPr/>
        </p:nvSpPr>
        <p:spPr>
          <a:xfrm>
            <a:off x="4644008" y="4422542"/>
            <a:ext cx="3802849" cy="1368152"/>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Arial" panose="020B0604020202020204" pitchFamily="34" charset="0"/>
                <a:ea typeface="+mn-ea"/>
                <a:cs typeface="Arial" panose="020B0604020202020204" pitchFamily="34" charset="0"/>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Arial" panose="020B0604020202020204" pitchFamily="34" charset="0"/>
                <a:ea typeface="+mn-ea"/>
                <a:cs typeface="Arial" panose="020B0604020202020204" pitchFamily="34" charset="0"/>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Arial" panose="020B0604020202020204" pitchFamily="34" charset="0"/>
                <a:ea typeface="+mn-ea"/>
                <a:cs typeface="Arial" panose="020B0604020202020204" pitchFamily="34" charset="0"/>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Arial" panose="020B0604020202020204" pitchFamily="34" charset="0"/>
                <a:ea typeface="+mn-ea"/>
                <a:cs typeface="Arial" panose="020B0604020202020204" pitchFamily="34" charset="0"/>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Arial" panose="020B0604020202020204" pitchFamily="34" charset="0"/>
                <a:ea typeface="+mn-ea"/>
                <a:cs typeface="Arial" panose="020B0604020202020204"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fontAlgn="auto">
              <a:buNone/>
            </a:pPr>
            <a:r>
              <a:rPr lang="en-US" sz="2400" dirty="0"/>
              <a:t>Gather the needed equipment place in a bag to carry to collection site.</a:t>
            </a:r>
          </a:p>
        </p:txBody>
      </p:sp>
    </p:spTree>
    <p:extLst>
      <p:ext uri="{BB962C8B-B14F-4D97-AF65-F5344CB8AC3E}">
        <p14:creationId xmlns:p14="http://schemas.microsoft.com/office/powerpoint/2010/main" val="14521906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7103" y="4405430"/>
            <a:ext cx="3802849" cy="1368152"/>
          </a:xfrm>
        </p:spPr>
        <p:txBody>
          <a:bodyPr>
            <a:normAutofit lnSpcReduction="10000"/>
          </a:bodyPr>
          <a:lstStyle/>
          <a:p>
            <a:pPr marL="109728" indent="0">
              <a:buNone/>
            </a:pPr>
            <a:r>
              <a:rPr lang="en-US" sz="2400" dirty="0">
                <a:latin typeface="Arial" panose="020B0604020202020204" pitchFamily="34" charset="0"/>
                <a:cs typeface="Arial" panose="020B0604020202020204" pitchFamily="34" charset="0"/>
              </a:rPr>
              <a:t>If needed attach the rope to the bucket.</a:t>
            </a:r>
          </a:p>
          <a:p>
            <a:pPr marL="109728" indent="0">
              <a:buNone/>
            </a:pPr>
            <a:r>
              <a:rPr lang="en-US" sz="2400" dirty="0">
                <a:latin typeface="Arial" panose="020B0604020202020204" pitchFamily="34" charset="0"/>
                <a:cs typeface="Arial" panose="020B0604020202020204" pitchFamily="34" charset="0"/>
              </a:rPr>
              <a:t>Collect the surface water</a:t>
            </a:r>
            <a:r>
              <a:rPr lang="en-US" dirty="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r>
              <a:rPr lang="en-US" dirty="0"/>
              <a:t>Collect a Water Sample</a:t>
            </a:r>
          </a:p>
        </p:txBody>
      </p:sp>
      <p:sp>
        <p:nvSpPr>
          <p:cNvPr id="6" name="Content Placeholder 1"/>
          <p:cNvSpPr txBox="1">
            <a:spLocks/>
          </p:cNvSpPr>
          <p:nvPr/>
        </p:nvSpPr>
        <p:spPr>
          <a:xfrm>
            <a:off x="4466039" y="4434573"/>
            <a:ext cx="3802849" cy="1368152"/>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Arial" panose="020B0604020202020204" pitchFamily="34" charset="0"/>
                <a:ea typeface="+mn-ea"/>
                <a:cs typeface="Arial" panose="020B0604020202020204" pitchFamily="34" charset="0"/>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Arial" panose="020B0604020202020204" pitchFamily="34" charset="0"/>
                <a:ea typeface="+mn-ea"/>
                <a:cs typeface="Arial" panose="020B0604020202020204" pitchFamily="34" charset="0"/>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Arial" panose="020B0604020202020204" pitchFamily="34" charset="0"/>
                <a:ea typeface="+mn-ea"/>
                <a:cs typeface="Arial" panose="020B0604020202020204" pitchFamily="34" charset="0"/>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Arial" panose="020B0604020202020204" pitchFamily="34" charset="0"/>
                <a:ea typeface="+mn-ea"/>
                <a:cs typeface="Arial" panose="020B0604020202020204" pitchFamily="34" charset="0"/>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Arial" panose="020B0604020202020204" pitchFamily="34" charset="0"/>
                <a:ea typeface="+mn-ea"/>
                <a:cs typeface="Arial" panose="020B0604020202020204"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fontAlgn="auto">
              <a:buNone/>
            </a:pPr>
            <a:r>
              <a:rPr lang="en-US" sz="2400" dirty="0"/>
              <a:t>Using the funnel fill the 3.5 liter container.  </a:t>
            </a:r>
          </a:p>
          <a:p>
            <a:pPr marL="109728" indent="0" fontAlgn="auto">
              <a:buNone/>
            </a:pPr>
            <a:r>
              <a:rPr lang="en-US" sz="2400" dirty="0"/>
              <a:t>Stop 1 inch from the top.</a:t>
            </a:r>
          </a:p>
        </p:txBody>
      </p:sp>
      <p:pic>
        <p:nvPicPr>
          <p:cNvPr id="7" name="Picture 2" descr="HPIM080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7544" y="1412776"/>
            <a:ext cx="3672408" cy="2752624"/>
          </a:xfrm>
          <a:prstGeom prst="rect">
            <a:avLst/>
          </a:prstGeom>
          <a:noFill/>
          <a:ln w="9525">
            <a:noFill/>
            <a:miter lim="800000"/>
            <a:headEnd/>
            <a:tailEnd/>
          </a:ln>
        </p:spPr>
      </p:pic>
      <p:pic>
        <p:nvPicPr>
          <p:cNvPr id="8" name="Picture 3" descr="HPIM080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03375" y="1412776"/>
            <a:ext cx="3672409" cy="2752624"/>
          </a:xfrm>
          <a:prstGeom prst="rect">
            <a:avLst/>
          </a:prstGeom>
          <a:noFill/>
          <a:ln w="9525">
            <a:noFill/>
            <a:miter lim="800000"/>
            <a:headEnd/>
            <a:tailEnd/>
          </a:ln>
        </p:spPr>
      </p:pic>
    </p:spTree>
    <p:extLst>
      <p:ext uri="{BB962C8B-B14F-4D97-AF65-F5344CB8AC3E}">
        <p14:creationId xmlns:p14="http://schemas.microsoft.com/office/powerpoint/2010/main" val="145267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95969"/>
            <a:ext cx="3816424" cy="1570179"/>
          </a:xfrm>
        </p:spPr>
        <p:txBody>
          <a:bodyPr>
            <a:normAutofit/>
          </a:bodyPr>
          <a:lstStyle/>
          <a:p>
            <a:pPr marL="109728" indent="0">
              <a:buNone/>
            </a:pPr>
            <a:r>
              <a:rPr lang="en-US" sz="2400" dirty="0">
                <a:latin typeface="Arial" panose="020B0604020202020204" pitchFamily="34" charset="0"/>
                <a:cs typeface="Arial" panose="020B0604020202020204" pitchFamily="34" charset="0"/>
              </a:rPr>
              <a:t>If needed using an indelible marker, write the SCF Number on the Cubetainer.</a:t>
            </a:r>
          </a:p>
          <a:p>
            <a:endParaRPr lang="en-US" dirty="0"/>
          </a:p>
        </p:txBody>
      </p:sp>
      <p:sp>
        <p:nvSpPr>
          <p:cNvPr id="3" name="Title 2"/>
          <p:cNvSpPr>
            <a:spLocks noGrp="1"/>
          </p:cNvSpPr>
          <p:nvPr>
            <p:ph type="title"/>
          </p:nvPr>
        </p:nvSpPr>
        <p:spPr/>
        <p:txBody>
          <a:bodyPr/>
          <a:lstStyle/>
          <a:p>
            <a:r>
              <a:rPr lang="en-US" dirty="0"/>
              <a:t>Collect a Water Sample</a:t>
            </a:r>
          </a:p>
        </p:txBody>
      </p:sp>
      <p:pic>
        <p:nvPicPr>
          <p:cNvPr id="4" name="Picture 2" descr="HPIM082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8340" y="1576542"/>
            <a:ext cx="3816424" cy="2860570"/>
          </a:xfrm>
          <a:prstGeom prst="rect">
            <a:avLst/>
          </a:prstGeom>
          <a:noFill/>
          <a:ln w="9525">
            <a:noFill/>
            <a:miter lim="800000"/>
            <a:headEnd/>
            <a:tailEnd/>
          </a:ln>
        </p:spPr>
      </p:pic>
      <p:pic>
        <p:nvPicPr>
          <p:cNvPr id="5" name="Picture 3" descr="HPIM078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44478" y="1573106"/>
            <a:ext cx="3794659" cy="2844256"/>
          </a:xfrm>
          <a:prstGeom prst="rect">
            <a:avLst/>
          </a:prstGeom>
          <a:noFill/>
          <a:ln w="9525">
            <a:noFill/>
            <a:miter lim="800000"/>
            <a:headEnd/>
            <a:tailEnd/>
          </a:ln>
        </p:spPr>
      </p:pic>
      <p:sp>
        <p:nvSpPr>
          <p:cNvPr id="6" name="Content Placeholder 1"/>
          <p:cNvSpPr txBox="1">
            <a:spLocks/>
          </p:cNvSpPr>
          <p:nvPr/>
        </p:nvSpPr>
        <p:spPr>
          <a:xfrm>
            <a:off x="4427984" y="4566478"/>
            <a:ext cx="3816424" cy="1570179"/>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Arial" panose="020B0604020202020204" pitchFamily="34" charset="0"/>
                <a:ea typeface="+mn-ea"/>
                <a:cs typeface="Arial" panose="020B0604020202020204" pitchFamily="34" charset="0"/>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Arial" panose="020B0604020202020204" pitchFamily="34" charset="0"/>
                <a:ea typeface="+mn-ea"/>
                <a:cs typeface="Arial" panose="020B0604020202020204" pitchFamily="34" charset="0"/>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Arial" panose="020B0604020202020204" pitchFamily="34" charset="0"/>
                <a:ea typeface="+mn-ea"/>
                <a:cs typeface="Arial" panose="020B0604020202020204" pitchFamily="34" charset="0"/>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Arial" panose="020B0604020202020204" pitchFamily="34" charset="0"/>
                <a:ea typeface="+mn-ea"/>
                <a:cs typeface="Arial" panose="020B0604020202020204" pitchFamily="34" charset="0"/>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Arial" panose="020B0604020202020204" pitchFamily="34" charset="0"/>
                <a:ea typeface="+mn-ea"/>
                <a:cs typeface="Arial" panose="020B0604020202020204"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fontAlgn="auto">
              <a:buNone/>
            </a:pPr>
            <a:r>
              <a:rPr lang="en-US" sz="2400" dirty="0"/>
              <a:t>Place into a clean plastic bag.</a:t>
            </a:r>
          </a:p>
        </p:txBody>
      </p:sp>
    </p:spTree>
    <p:extLst>
      <p:ext uri="{BB962C8B-B14F-4D97-AF65-F5344CB8AC3E}">
        <p14:creationId xmlns:p14="http://schemas.microsoft.com/office/powerpoint/2010/main" val="21854803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ctrTitle"/>
          </p:nvPr>
        </p:nvSpPr>
        <p:spPr>
          <a:xfrm>
            <a:off x="885930" y="2362200"/>
            <a:ext cx="7772400" cy="864095"/>
          </a:xfrm>
          <a:solidFill>
            <a:schemeClr val="tx2"/>
          </a:solidFill>
        </p:spPr>
        <p:txBody>
          <a:bodyPr>
            <a:normAutofit/>
          </a:bodyPr>
          <a:lstStyle/>
          <a:p>
            <a:pPr eaLnBrk="1" hangingPunct="1"/>
            <a:r>
              <a:rPr lang="en-US" b="1" dirty="0">
                <a:solidFill>
                  <a:schemeClr val="bg1"/>
                </a:solidFill>
                <a:effectLst/>
              </a:rPr>
              <a:t>Vegetation Sampling</a:t>
            </a:r>
            <a:endParaRPr lang="en-US" dirty="0">
              <a:solidFill>
                <a:schemeClr val="bg1"/>
              </a:solidFill>
              <a:effectLst/>
            </a:endParaRPr>
          </a:p>
        </p:txBody>
      </p:sp>
      <p:sp>
        <p:nvSpPr>
          <p:cNvPr id="108547" name="Slide Number Placeholder 2"/>
          <p:cNvSpPr>
            <a:spLocks noGrp="1"/>
          </p:cNvSpPr>
          <p:nvPr>
            <p:ph type="sldNum" sz="quarter" idx="12"/>
          </p:nvPr>
        </p:nvSpPr>
        <p:spPr>
          <a:noFill/>
        </p:spPr>
        <p:txBody>
          <a:bodyPr/>
          <a:lstStyle/>
          <a:p>
            <a:pPr algn="ctr"/>
            <a:fld id="{B3094216-0AEA-4BCA-BAB9-0E6149BB6AA7}" type="slidenum">
              <a:rPr lang="en-US" smtClean="0"/>
              <a:pPr algn="ctr"/>
              <a:t>34</a:t>
            </a:fld>
            <a:endParaRPr lang="en-US" dirty="0"/>
          </a:p>
        </p:txBody>
      </p:sp>
    </p:spTree>
    <p:extLst>
      <p:ext uri="{BB962C8B-B14F-4D97-AF65-F5344CB8AC3E}">
        <p14:creationId xmlns:p14="http://schemas.microsoft.com/office/powerpoint/2010/main" val="32452472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4906888" cy="4525963"/>
          </a:xfrm>
        </p:spPr>
        <p:txBody>
          <a:bodyPr>
            <a:normAutofit fontScale="92500" lnSpcReduction="20000"/>
          </a:bodyPr>
          <a:lstStyle/>
          <a:p>
            <a:r>
              <a:rPr lang="en-US" dirty="0"/>
              <a:t>Early Phase</a:t>
            </a:r>
          </a:p>
          <a:p>
            <a:pPr lvl="1"/>
            <a:r>
              <a:rPr lang="en-US" dirty="0"/>
              <a:t>samples chosen to match pathway to man</a:t>
            </a:r>
          </a:p>
          <a:p>
            <a:pPr lvl="1"/>
            <a:r>
              <a:rPr lang="en-US" dirty="0"/>
              <a:t>animal feed and/or grass</a:t>
            </a:r>
          </a:p>
          <a:p>
            <a:pPr lvl="1"/>
            <a:r>
              <a:rPr lang="en-US" dirty="0"/>
              <a:t>leafy vegetables</a:t>
            </a:r>
          </a:p>
          <a:p>
            <a:pPr lvl="1"/>
            <a:r>
              <a:rPr lang="en-US" dirty="0"/>
              <a:t>Fruits</a:t>
            </a:r>
          </a:p>
          <a:p>
            <a:endParaRPr lang="en-US" dirty="0"/>
          </a:p>
          <a:p>
            <a:r>
              <a:rPr lang="en-US" dirty="0"/>
              <a:t>Late Phase</a:t>
            </a:r>
          </a:p>
          <a:p>
            <a:pPr lvl="1"/>
            <a:r>
              <a:rPr lang="en-US" dirty="0"/>
              <a:t>standing crops</a:t>
            </a:r>
          </a:p>
          <a:p>
            <a:pPr lvl="1"/>
            <a:r>
              <a:rPr lang="en-US" dirty="0"/>
              <a:t>root vegetables</a:t>
            </a:r>
          </a:p>
          <a:p>
            <a:pPr lvl="1"/>
            <a:r>
              <a:rPr lang="en-US" dirty="0"/>
              <a:t>long-term sampling</a:t>
            </a:r>
          </a:p>
          <a:p>
            <a:endParaRPr lang="en-US" dirty="0"/>
          </a:p>
        </p:txBody>
      </p:sp>
      <p:sp>
        <p:nvSpPr>
          <p:cNvPr id="3" name="Title 2"/>
          <p:cNvSpPr>
            <a:spLocks noGrp="1"/>
          </p:cNvSpPr>
          <p:nvPr>
            <p:ph type="title"/>
          </p:nvPr>
        </p:nvSpPr>
        <p:spPr/>
        <p:txBody>
          <a:bodyPr/>
          <a:lstStyle/>
          <a:p>
            <a:r>
              <a:rPr lang="en-US" dirty="0"/>
              <a:t>Vegetation Sampling</a:t>
            </a:r>
          </a:p>
        </p:txBody>
      </p:sp>
      <p:pic>
        <p:nvPicPr>
          <p:cNvPr id="4" name="Picture 2" descr="C:\Documents and Settings\soromrd\My Documents\My Pictures\Synergy\D04_0227.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23928" y="4149080"/>
            <a:ext cx="1872208" cy="2199118"/>
          </a:xfrm>
          <a:prstGeom prst="rect">
            <a:avLst/>
          </a:prstGeom>
          <a:noFill/>
        </p:spPr>
      </p:pic>
      <p:pic>
        <p:nvPicPr>
          <p:cNvPr id="5" name="Picture 4"/>
          <p:cNvPicPr>
            <a:picLocks noChangeAspect="1"/>
          </p:cNvPicPr>
          <p:nvPr/>
        </p:nvPicPr>
        <p:blipFill>
          <a:blip r:embed="rId4"/>
          <a:stretch>
            <a:fillRect/>
          </a:stretch>
        </p:blipFill>
        <p:spPr>
          <a:xfrm>
            <a:off x="5004048" y="1419507"/>
            <a:ext cx="3154526" cy="2393917"/>
          </a:xfrm>
          <a:prstGeom prst="rect">
            <a:avLst/>
          </a:prstGeom>
        </p:spPr>
      </p:pic>
      <p:pic>
        <p:nvPicPr>
          <p:cNvPr id="6" name="Picture 2" descr="Image result for harvest cor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33479" y="3878151"/>
            <a:ext cx="2598961" cy="1851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30367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67563" y="4653136"/>
            <a:ext cx="3960440" cy="1812040"/>
          </a:xfrm>
        </p:spPr>
        <p:txBody>
          <a:bodyPr>
            <a:normAutofit/>
          </a:bodyPr>
          <a:lstStyle/>
          <a:p>
            <a:pPr marL="109728" indent="0">
              <a:buNone/>
            </a:pPr>
            <a:r>
              <a:rPr lang="en-US" sz="2400" dirty="0">
                <a:latin typeface="Arial" panose="020B0604020202020204" pitchFamily="34" charset="0"/>
                <a:cs typeface="Arial" panose="020B0604020202020204" pitchFamily="34" charset="0"/>
              </a:rPr>
              <a:t>Locate the sample out in the open, away from buildings, trees or other overhead obstructions.</a:t>
            </a:r>
          </a:p>
          <a:p>
            <a:endParaRPr lang="en-US" dirty="0"/>
          </a:p>
        </p:txBody>
      </p:sp>
      <p:sp>
        <p:nvSpPr>
          <p:cNvPr id="3" name="Title 2"/>
          <p:cNvSpPr>
            <a:spLocks noGrp="1"/>
          </p:cNvSpPr>
          <p:nvPr>
            <p:ph type="title"/>
          </p:nvPr>
        </p:nvSpPr>
        <p:spPr/>
        <p:txBody>
          <a:bodyPr/>
          <a:lstStyle/>
          <a:p>
            <a:r>
              <a:rPr lang="en-US" dirty="0"/>
              <a:t>Collect a Vegetation Sample</a:t>
            </a:r>
          </a:p>
        </p:txBody>
      </p:sp>
      <p:sp>
        <p:nvSpPr>
          <p:cNvPr id="4" name="Content Placeholder 1"/>
          <p:cNvSpPr txBox="1">
            <a:spLocks/>
          </p:cNvSpPr>
          <p:nvPr/>
        </p:nvSpPr>
        <p:spPr>
          <a:xfrm>
            <a:off x="323528" y="4653136"/>
            <a:ext cx="3610744" cy="1812040"/>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Arial" panose="020B0604020202020204" pitchFamily="34" charset="0"/>
                <a:ea typeface="+mn-ea"/>
                <a:cs typeface="Arial" panose="020B0604020202020204" pitchFamily="34" charset="0"/>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Arial" panose="020B0604020202020204" pitchFamily="34" charset="0"/>
                <a:ea typeface="+mn-ea"/>
                <a:cs typeface="Arial" panose="020B0604020202020204" pitchFamily="34" charset="0"/>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Arial" panose="020B0604020202020204" pitchFamily="34" charset="0"/>
                <a:ea typeface="+mn-ea"/>
                <a:cs typeface="Arial" panose="020B0604020202020204" pitchFamily="34" charset="0"/>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Arial" panose="020B0604020202020204" pitchFamily="34" charset="0"/>
                <a:ea typeface="+mn-ea"/>
                <a:cs typeface="Arial" panose="020B0604020202020204" pitchFamily="34" charset="0"/>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Arial" panose="020B0604020202020204" pitchFamily="34" charset="0"/>
                <a:ea typeface="+mn-ea"/>
                <a:cs typeface="Arial" panose="020B0604020202020204"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fontAlgn="auto">
              <a:buNone/>
            </a:pPr>
            <a:r>
              <a:rPr lang="en-US" sz="2400" dirty="0"/>
              <a:t>Gather the needed equipment place in a bag to carry to collection site.</a:t>
            </a:r>
          </a:p>
        </p:txBody>
      </p:sp>
      <p:pic>
        <p:nvPicPr>
          <p:cNvPr id="5" name="Picture 2" descr="HPIM072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6961" y="1484784"/>
            <a:ext cx="4080602" cy="3024336"/>
          </a:xfrm>
          <a:prstGeom prst="rect">
            <a:avLst/>
          </a:prstGeom>
          <a:noFill/>
          <a:ln w="9525">
            <a:noFill/>
            <a:miter lim="800000"/>
            <a:headEnd/>
            <a:tailEnd/>
          </a:ln>
        </p:spPr>
      </p:pic>
      <p:pic>
        <p:nvPicPr>
          <p:cNvPr id="6" name="Picture 2" descr="HPIM071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13621" y="1484784"/>
            <a:ext cx="3960440" cy="3024336"/>
          </a:xfrm>
          <a:prstGeom prst="rect">
            <a:avLst/>
          </a:prstGeom>
          <a:noFill/>
          <a:ln w="9525">
            <a:noFill/>
            <a:miter lim="800000"/>
            <a:headEnd/>
            <a:tailEnd/>
          </a:ln>
        </p:spPr>
      </p:pic>
    </p:spTree>
    <p:extLst>
      <p:ext uri="{BB962C8B-B14F-4D97-AF65-F5344CB8AC3E}">
        <p14:creationId xmlns:p14="http://schemas.microsoft.com/office/powerpoint/2010/main" val="13939290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27984" y="4653136"/>
            <a:ext cx="3816424" cy="1812040"/>
          </a:xfrm>
        </p:spPr>
        <p:txBody>
          <a:bodyPr>
            <a:normAutofit fontScale="85000" lnSpcReduction="10000"/>
          </a:bodyPr>
          <a:lstStyle/>
          <a:p>
            <a:pPr marL="109728" indent="0">
              <a:buNone/>
            </a:pPr>
            <a:r>
              <a:rPr lang="en-US" sz="2800" dirty="0">
                <a:latin typeface="Arial" panose="020B0604020202020204" pitchFamily="34" charset="0"/>
                <a:cs typeface="Arial" panose="020B0604020202020204" pitchFamily="34" charset="0"/>
              </a:rPr>
              <a:t>Only collect the edible portions of the plant.  Clip pieces 16 cm or less. Stop before the bag is bulging and will not seal.</a:t>
            </a:r>
          </a:p>
          <a:p>
            <a:endParaRPr lang="en-US" dirty="0"/>
          </a:p>
        </p:txBody>
      </p:sp>
      <p:sp>
        <p:nvSpPr>
          <p:cNvPr id="3" name="Title 2"/>
          <p:cNvSpPr>
            <a:spLocks noGrp="1"/>
          </p:cNvSpPr>
          <p:nvPr>
            <p:ph type="title"/>
          </p:nvPr>
        </p:nvSpPr>
        <p:spPr/>
        <p:txBody>
          <a:bodyPr/>
          <a:lstStyle/>
          <a:p>
            <a:r>
              <a:rPr lang="en-US" dirty="0"/>
              <a:t>Collect a Vegetation Sample</a:t>
            </a:r>
          </a:p>
        </p:txBody>
      </p:sp>
      <p:sp>
        <p:nvSpPr>
          <p:cNvPr id="4" name="Content Placeholder 1"/>
          <p:cNvSpPr txBox="1">
            <a:spLocks/>
          </p:cNvSpPr>
          <p:nvPr/>
        </p:nvSpPr>
        <p:spPr>
          <a:xfrm>
            <a:off x="251520" y="4615373"/>
            <a:ext cx="3106688" cy="1296144"/>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Arial" panose="020B0604020202020204" pitchFamily="34" charset="0"/>
                <a:ea typeface="+mn-ea"/>
                <a:cs typeface="Arial" panose="020B0604020202020204" pitchFamily="34" charset="0"/>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Arial" panose="020B0604020202020204" pitchFamily="34" charset="0"/>
                <a:ea typeface="+mn-ea"/>
                <a:cs typeface="Arial" panose="020B0604020202020204" pitchFamily="34" charset="0"/>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Arial" panose="020B0604020202020204" pitchFamily="34" charset="0"/>
                <a:ea typeface="+mn-ea"/>
                <a:cs typeface="Arial" panose="020B0604020202020204" pitchFamily="34" charset="0"/>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Arial" panose="020B0604020202020204" pitchFamily="34" charset="0"/>
                <a:ea typeface="+mn-ea"/>
                <a:cs typeface="Arial" panose="020B0604020202020204" pitchFamily="34" charset="0"/>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Arial" panose="020B0604020202020204" pitchFamily="34" charset="0"/>
                <a:ea typeface="+mn-ea"/>
                <a:cs typeface="Arial" panose="020B0604020202020204"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fontAlgn="auto">
              <a:buNone/>
            </a:pPr>
            <a:r>
              <a:rPr lang="en-US" sz="2400" dirty="0"/>
              <a:t>Survey the area (Exposure Rate and Contamination).</a:t>
            </a:r>
          </a:p>
        </p:txBody>
      </p:sp>
      <p:pic>
        <p:nvPicPr>
          <p:cNvPr id="7" name="Picture 3" descr="HPIM075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1581236"/>
            <a:ext cx="3816424" cy="2862318"/>
          </a:xfrm>
          <a:prstGeom prst="rect">
            <a:avLst/>
          </a:prstGeom>
          <a:noFill/>
          <a:ln w="9525">
            <a:noFill/>
            <a:miter lim="800000"/>
            <a:headEnd/>
            <a:tailEnd/>
          </a:ln>
        </p:spPr>
      </p:pic>
      <p:pic>
        <p:nvPicPr>
          <p:cNvPr id="8" name="Picture 3" descr="HPIM072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0" y="1581236"/>
            <a:ext cx="3744416" cy="2808312"/>
          </a:xfrm>
          <a:prstGeom prst="rect">
            <a:avLst/>
          </a:prstGeom>
          <a:noFill/>
          <a:ln w="9525">
            <a:noFill/>
            <a:miter lim="800000"/>
            <a:headEnd/>
            <a:tailEnd/>
          </a:ln>
        </p:spPr>
      </p:pic>
    </p:spTree>
    <p:extLst>
      <p:ext uri="{BB962C8B-B14F-4D97-AF65-F5344CB8AC3E}">
        <p14:creationId xmlns:p14="http://schemas.microsoft.com/office/powerpoint/2010/main" val="17800653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14127" y="4652992"/>
            <a:ext cx="3816424" cy="1812040"/>
          </a:xfrm>
        </p:spPr>
        <p:txBody>
          <a:bodyPr>
            <a:noAutofit/>
          </a:bodyPr>
          <a:lstStyle/>
          <a:p>
            <a:pPr marL="109728" indent="0">
              <a:buNone/>
            </a:pPr>
            <a:r>
              <a:rPr lang="en-US" sz="2400" dirty="0">
                <a:latin typeface="Arial" panose="020B0604020202020204" pitchFamily="34" charset="0"/>
                <a:cs typeface="Arial" panose="020B0604020202020204" pitchFamily="34" charset="0"/>
              </a:rPr>
              <a:t>Complete the Sample Control and Chain-of-Custody form and record information.</a:t>
            </a:r>
          </a:p>
        </p:txBody>
      </p:sp>
      <p:sp>
        <p:nvSpPr>
          <p:cNvPr id="3" name="Title 2"/>
          <p:cNvSpPr>
            <a:spLocks noGrp="1"/>
          </p:cNvSpPr>
          <p:nvPr>
            <p:ph type="title"/>
          </p:nvPr>
        </p:nvSpPr>
        <p:spPr/>
        <p:txBody>
          <a:bodyPr/>
          <a:lstStyle/>
          <a:p>
            <a:r>
              <a:rPr lang="en-US" dirty="0"/>
              <a:t>Collect a Vegetation Sample</a:t>
            </a:r>
          </a:p>
        </p:txBody>
      </p:sp>
      <p:sp>
        <p:nvSpPr>
          <p:cNvPr id="4" name="Content Placeholder 1"/>
          <p:cNvSpPr txBox="1">
            <a:spLocks/>
          </p:cNvSpPr>
          <p:nvPr/>
        </p:nvSpPr>
        <p:spPr>
          <a:xfrm>
            <a:off x="457200" y="4653136"/>
            <a:ext cx="3610744" cy="1812040"/>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Arial" panose="020B0604020202020204" pitchFamily="34" charset="0"/>
                <a:ea typeface="+mn-ea"/>
                <a:cs typeface="Arial" panose="020B0604020202020204" pitchFamily="34" charset="0"/>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Arial" panose="020B0604020202020204" pitchFamily="34" charset="0"/>
                <a:ea typeface="+mn-ea"/>
                <a:cs typeface="Arial" panose="020B0604020202020204" pitchFamily="34" charset="0"/>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Arial" panose="020B0604020202020204" pitchFamily="34" charset="0"/>
                <a:ea typeface="+mn-ea"/>
                <a:cs typeface="Arial" panose="020B0604020202020204" pitchFamily="34" charset="0"/>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Arial" panose="020B0604020202020204" pitchFamily="34" charset="0"/>
                <a:ea typeface="+mn-ea"/>
                <a:cs typeface="Arial" panose="020B0604020202020204" pitchFamily="34" charset="0"/>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Arial" panose="020B0604020202020204" pitchFamily="34" charset="0"/>
                <a:ea typeface="+mn-ea"/>
                <a:cs typeface="Arial" panose="020B0604020202020204"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fontAlgn="auto">
              <a:buNone/>
            </a:pPr>
            <a:r>
              <a:rPr lang="en-US" sz="2400" dirty="0"/>
              <a:t>Measure the length, width, and depth of the sample collected</a:t>
            </a:r>
          </a:p>
        </p:txBody>
      </p:sp>
      <p:pic>
        <p:nvPicPr>
          <p:cNvPr id="9" name="Picture 2" descr="HPIM075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1428762"/>
            <a:ext cx="4032448" cy="3024336"/>
          </a:xfrm>
          <a:prstGeom prst="rect">
            <a:avLst/>
          </a:prstGeom>
          <a:noFill/>
          <a:ln w="9525">
            <a:noFill/>
            <a:miter lim="800000"/>
            <a:headEnd/>
            <a:tailEnd/>
          </a:ln>
        </p:spPr>
      </p:pic>
      <p:pic>
        <p:nvPicPr>
          <p:cNvPr id="10" name="Picture 3" descr="HPIM072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49687" y="1428762"/>
            <a:ext cx="3936437" cy="2952328"/>
          </a:xfrm>
          <a:prstGeom prst="rect">
            <a:avLst/>
          </a:prstGeom>
          <a:noFill/>
          <a:ln w="9525">
            <a:noFill/>
            <a:miter lim="800000"/>
            <a:headEnd/>
            <a:tailEnd/>
          </a:ln>
        </p:spPr>
      </p:pic>
    </p:spTree>
    <p:extLst>
      <p:ext uri="{BB962C8B-B14F-4D97-AF65-F5344CB8AC3E}">
        <p14:creationId xmlns:p14="http://schemas.microsoft.com/office/powerpoint/2010/main" val="33222095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ctrTitle"/>
          </p:nvPr>
        </p:nvSpPr>
        <p:spPr>
          <a:xfrm>
            <a:off x="885930" y="2362200"/>
            <a:ext cx="7772400" cy="864095"/>
          </a:xfrm>
          <a:solidFill>
            <a:schemeClr val="tx2"/>
          </a:solidFill>
        </p:spPr>
        <p:txBody>
          <a:bodyPr>
            <a:normAutofit/>
          </a:bodyPr>
          <a:lstStyle/>
          <a:p>
            <a:pPr eaLnBrk="1" hangingPunct="1"/>
            <a:r>
              <a:rPr lang="en-US" b="1" dirty="0">
                <a:solidFill>
                  <a:schemeClr val="bg1"/>
                </a:solidFill>
                <a:effectLst/>
              </a:rPr>
              <a:t>Milk and Feed Sampling</a:t>
            </a:r>
            <a:endParaRPr lang="en-US" dirty="0">
              <a:solidFill>
                <a:schemeClr val="bg1"/>
              </a:solidFill>
              <a:effectLst/>
            </a:endParaRPr>
          </a:p>
        </p:txBody>
      </p:sp>
      <p:sp>
        <p:nvSpPr>
          <p:cNvPr id="108547" name="Slide Number Placeholder 2"/>
          <p:cNvSpPr>
            <a:spLocks noGrp="1"/>
          </p:cNvSpPr>
          <p:nvPr>
            <p:ph type="sldNum" sz="quarter" idx="12"/>
          </p:nvPr>
        </p:nvSpPr>
        <p:spPr>
          <a:noFill/>
        </p:spPr>
        <p:txBody>
          <a:bodyPr/>
          <a:lstStyle/>
          <a:p>
            <a:pPr algn="ctr"/>
            <a:fld id="{B3094216-0AEA-4BCA-BAB9-0E6149BB6AA7}" type="slidenum">
              <a:rPr lang="en-US" smtClean="0"/>
              <a:pPr algn="ctr"/>
              <a:t>39</a:t>
            </a:fld>
            <a:endParaRPr lang="en-US" dirty="0"/>
          </a:p>
        </p:txBody>
      </p:sp>
    </p:spTree>
    <p:extLst>
      <p:ext uri="{BB962C8B-B14F-4D97-AF65-F5344CB8AC3E}">
        <p14:creationId xmlns:p14="http://schemas.microsoft.com/office/powerpoint/2010/main" val="511657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idx="1"/>
          </p:nvPr>
        </p:nvSpPr>
        <p:spPr>
          <a:xfrm>
            <a:off x="468313" y="1556792"/>
            <a:ext cx="6479951" cy="4525962"/>
          </a:xfrm>
        </p:spPr>
        <p:txBody>
          <a:bodyPr>
            <a:normAutofit fontScale="77500" lnSpcReduction="20000"/>
          </a:bodyPr>
          <a:lstStyle/>
          <a:p>
            <a:r>
              <a:rPr lang="en-US" sz="3100" dirty="0">
                <a:cs typeface="Arial" pitchFamily="34" charset="0"/>
              </a:rPr>
              <a:t>Early Phase</a:t>
            </a:r>
          </a:p>
          <a:p>
            <a:pPr lvl="1" eaLnBrk="1" hangingPunct="1">
              <a:buClr>
                <a:schemeClr val="tx2"/>
              </a:buClr>
              <a:buSzPct val="80000"/>
            </a:pPr>
            <a:r>
              <a:rPr lang="en-US" sz="3100" dirty="0"/>
              <a:t>Focuses on quick results for immediate protective action decisions</a:t>
            </a:r>
          </a:p>
          <a:p>
            <a:pPr lvl="2">
              <a:buClr>
                <a:schemeClr val="tx2"/>
              </a:buClr>
              <a:buSzPct val="80000"/>
            </a:pPr>
            <a:r>
              <a:rPr lang="en-US" sz="2600" dirty="0"/>
              <a:t>Worker protection</a:t>
            </a:r>
          </a:p>
          <a:p>
            <a:pPr lvl="2">
              <a:buClr>
                <a:schemeClr val="tx2"/>
              </a:buClr>
              <a:buSzPct val="80000"/>
            </a:pPr>
            <a:r>
              <a:rPr lang="en-US" sz="2600" dirty="0"/>
              <a:t>Public shelter / evacuation</a:t>
            </a:r>
          </a:p>
          <a:p>
            <a:pPr lvl="1" eaLnBrk="1" hangingPunct="1">
              <a:buClr>
                <a:schemeClr val="tx2"/>
              </a:buClr>
              <a:buSzPct val="80000"/>
            </a:pPr>
            <a:endParaRPr lang="en-US" sz="3100" dirty="0"/>
          </a:p>
          <a:p>
            <a:r>
              <a:rPr lang="en-US" sz="3100" dirty="0">
                <a:cs typeface="Arial" pitchFamily="34" charset="0"/>
              </a:rPr>
              <a:t>Intermediate Phase</a:t>
            </a:r>
          </a:p>
          <a:p>
            <a:pPr lvl="1" eaLnBrk="1" hangingPunct="1">
              <a:buClr>
                <a:schemeClr val="tx2"/>
              </a:buClr>
              <a:buSzPct val="80000"/>
            </a:pPr>
            <a:r>
              <a:rPr lang="en-US" sz="3100" dirty="0"/>
              <a:t>Focuses on Derived Response Levels (DRL)</a:t>
            </a:r>
          </a:p>
          <a:p>
            <a:pPr lvl="2">
              <a:buClr>
                <a:schemeClr val="tx2"/>
              </a:buClr>
              <a:buSzPct val="80000"/>
            </a:pPr>
            <a:r>
              <a:rPr lang="en-US" sz="2600" dirty="0"/>
              <a:t>Re-entry decisions </a:t>
            </a:r>
          </a:p>
          <a:p>
            <a:pPr lvl="2">
              <a:buClr>
                <a:schemeClr val="tx2"/>
              </a:buClr>
              <a:buSzPct val="80000"/>
            </a:pPr>
            <a:r>
              <a:rPr lang="en-US" sz="2600" dirty="0"/>
              <a:t>Examining crop embargo areas</a:t>
            </a:r>
          </a:p>
          <a:p>
            <a:pPr lvl="1" eaLnBrk="1" hangingPunct="1">
              <a:buClr>
                <a:schemeClr val="tx2"/>
              </a:buClr>
              <a:buSzPct val="80000"/>
            </a:pPr>
            <a:endParaRPr lang="en-US" sz="3100" dirty="0"/>
          </a:p>
          <a:p>
            <a:r>
              <a:rPr lang="en-US" sz="3100" dirty="0">
                <a:cs typeface="Arial" pitchFamily="34" charset="0"/>
              </a:rPr>
              <a:t>Late Phase</a:t>
            </a:r>
          </a:p>
          <a:p>
            <a:pPr lvl="1" eaLnBrk="1" hangingPunct="1"/>
            <a:r>
              <a:rPr lang="en-US" sz="3100" dirty="0"/>
              <a:t>Focuses on environmental / clean-up levels </a:t>
            </a:r>
            <a:endParaRPr lang="en-US" dirty="0"/>
          </a:p>
        </p:txBody>
      </p:sp>
      <p:sp>
        <p:nvSpPr>
          <p:cNvPr id="49154" name="Rectangle 2"/>
          <p:cNvSpPr>
            <a:spLocks noGrp="1" noChangeArrowheads="1"/>
          </p:cNvSpPr>
          <p:nvPr>
            <p:ph type="title"/>
          </p:nvPr>
        </p:nvSpPr>
        <p:spPr>
          <a:xfrm>
            <a:off x="323528" y="305780"/>
            <a:ext cx="6192688" cy="1143000"/>
          </a:xfrm>
        </p:spPr>
        <p:txBody>
          <a:bodyPr/>
          <a:lstStyle/>
          <a:p>
            <a:pPr eaLnBrk="1" hangingPunct="1"/>
            <a:r>
              <a:rPr lang="en-US" sz="4000" dirty="0"/>
              <a:t>Sampling Evolution</a:t>
            </a:r>
          </a:p>
        </p:txBody>
      </p:sp>
      <p:sp>
        <p:nvSpPr>
          <p:cNvPr id="7" name="Down Arrow 6"/>
          <p:cNvSpPr/>
          <p:nvPr/>
        </p:nvSpPr>
        <p:spPr>
          <a:xfrm>
            <a:off x="6660232" y="1628800"/>
            <a:ext cx="216024" cy="864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own Arrow 7"/>
          <p:cNvSpPr/>
          <p:nvPr/>
        </p:nvSpPr>
        <p:spPr>
          <a:xfrm>
            <a:off x="7092280" y="2348880"/>
            <a:ext cx="432048" cy="16561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own Arrow 8"/>
          <p:cNvSpPr/>
          <p:nvPr/>
        </p:nvSpPr>
        <p:spPr>
          <a:xfrm>
            <a:off x="7668344" y="3789040"/>
            <a:ext cx="576064" cy="19442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evolution.bmp"/>
          <p:cNvPicPr>
            <a:picLocks noChangeAspect="1"/>
          </p:cNvPicPr>
          <p:nvPr/>
        </p:nvPicPr>
        <p:blipFill>
          <a:blip r:embed="rId3" cstate="email">
            <a:extLst>
              <a:ext uri="{28A0092B-C50C-407E-A947-70E740481C1C}">
                <a14:useLocalDpi xmlns:a14="http://schemas.microsoft.com/office/drawing/2010/main"/>
              </a:ext>
            </a:extLst>
          </a:blip>
          <a:srcRect l="-633"/>
          <a:stretch>
            <a:fillRect/>
          </a:stretch>
        </p:blipFill>
        <p:spPr>
          <a:xfrm>
            <a:off x="6012160" y="83200"/>
            <a:ext cx="2880320" cy="1257568"/>
          </a:xfrm>
          <a:prstGeom prst="rect">
            <a:avLst/>
          </a:prstGeom>
        </p:spPr>
      </p:pic>
    </p:spTree>
    <p:extLst>
      <p:ext uri="{BB962C8B-B14F-4D97-AF65-F5344CB8AC3E}">
        <p14:creationId xmlns:p14="http://schemas.microsoft.com/office/powerpoint/2010/main" val="24451621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3466728" cy="4525963"/>
          </a:xfrm>
        </p:spPr>
        <p:txBody>
          <a:bodyPr/>
          <a:lstStyle/>
          <a:p>
            <a:r>
              <a:rPr lang="en-US" dirty="0"/>
              <a:t>Dairy locations</a:t>
            </a:r>
          </a:p>
          <a:p>
            <a:pPr lvl="1"/>
            <a:r>
              <a:rPr lang="en-US" dirty="0"/>
              <a:t>Farms</a:t>
            </a:r>
          </a:p>
          <a:p>
            <a:pPr lvl="1"/>
            <a:r>
              <a:rPr lang="en-US" dirty="0"/>
              <a:t>Transfer stations</a:t>
            </a:r>
          </a:p>
          <a:p>
            <a:pPr lvl="1"/>
            <a:r>
              <a:rPr lang="en-US" dirty="0"/>
              <a:t>Processing plants</a:t>
            </a:r>
          </a:p>
          <a:p>
            <a:endParaRPr lang="en-US" dirty="0"/>
          </a:p>
          <a:p>
            <a:r>
              <a:rPr lang="en-US" dirty="0"/>
              <a:t>Feed sample</a:t>
            </a:r>
          </a:p>
          <a:p>
            <a:pPr lvl="1"/>
            <a:r>
              <a:rPr lang="en-US" dirty="0"/>
              <a:t>Stored feed</a:t>
            </a:r>
          </a:p>
          <a:p>
            <a:pPr lvl="1"/>
            <a:r>
              <a:rPr lang="en-US" dirty="0"/>
              <a:t>Open range</a:t>
            </a:r>
          </a:p>
          <a:p>
            <a:endParaRPr lang="en-US" dirty="0"/>
          </a:p>
        </p:txBody>
      </p:sp>
      <p:sp>
        <p:nvSpPr>
          <p:cNvPr id="3" name="Title 2"/>
          <p:cNvSpPr>
            <a:spLocks noGrp="1"/>
          </p:cNvSpPr>
          <p:nvPr>
            <p:ph type="title"/>
          </p:nvPr>
        </p:nvSpPr>
        <p:spPr/>
        <p:txBody>
          <a:bodyPr/>
          <a:lstStyle/>
          <a:p>
            <a:r>
              <a:rPr lang="en-US" dirty="0"/>
              <a:t>Milk and Feed Sampling</a:t>
            </a:r>
          </a:p>
        </p:txBody>
      </p:sp>
      <p:pic>
        <p:nvPicPr>
          <p:cNvPr id="4" name="Picture 8" descr="Picture 02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21205" y="1426185"/>
            <a:ext cx="3254375" cy="2238375"/>
          </a:xfrm>
          <a:prstGeom prst="rect">
            <a:avLst/>
          </a:prstGeom>
          <a:noFill/>
          <a:ln w="9525">
            <a:noFill/>
            <a:miter lim="800000"/>
            <a:headEnd/>
            <a:tailEnd/>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35419" y="3284984"/>
            <a:ext cx="2773714" cy="1560214"/>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32143" y="4592861"/>
            <a:ext cx="2479713" cy="1860995"/>
          </a:xfrm>
          <a:prstGeom prst="rect">
            <a:avLst/>
          </a:prstGeom>
        </p:spPr>
      </p:pic>
    </p:spTree>
    <p:extLst>
      <p:ext uri="{BB962C8B-B14F-4D97-AF65-F5344CB8AC3E}">
        <p14:creationId xmlns:p14="http://schemas.microsoft.com/office/powerpoint/2010/main" val="42902810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3603856"/>
          </a:xfrm>
        </p:spPr>
        <p:txBody>
          <a:bodyPr>
            <a:normAutofit lnSpcReduction="10000"/>
          </a:bodyPr>
          <a:lstStyle/>
          <a:p>
            <a:r>
              <a:rPr lang="en-US" dirty="0"/>
              <a:t>Integration with state and local responders is invaluable</a:t>
            </a:r>
          </a:p>
          <a:p>
            <a:endParaRPr lang="en-US" dirty="0"/>
          </a:p>
          <a:p>
            <a:r>
              <a:rPr lang="en-US" dirty="0"/>
              <a:t>Duplicate sampling is preferred rather than splitting samples</a:t>
            </a:r>
          </a:p>
          <a:p>
            <a:endParaRPr lang="en-US" dirty="0"/>
          </a:p>
          <a:p>
            <a:r>
              <a:rPr lang="en-US" dirty="0"/>
              <a:t>Chain of custody is maintained for all samples</a:t>
            </a:r>
          </a:p>
          <a:p>
            <a:endParaRPr lang="en-US" dirty="0"/>
          </a:p>
        </p:txBody>
      </p:sp>
      <p:sp>
        <p:nvSpPr>
          <p:cNvPr id="3" name="Title 2"/>
          <p:cNvSpPr>
            <a:spLocks noGrp="1"/>
          </p:cNvSpPr>
          <p:nvPr>
            <p:ph type="title"/>
          </p:nvPr>
        </p:nvSpPr>
        <p:spPr/>
        <p:txBody>
          <a:bodyPr/>
          <a:lstStyle/>
          <a:p>
            <a:r>
              <a:rPr lang="en-US" dirty="0"/>
              <a:t>Milk Sampling</a:t>
            </a:r>
          </a:p>
        </p:txBody>
      </p:sp>
    </p:spTree>
    <p:extLst>
      <p:ext uri="{BB962C8B-B14F-4D97-AF65-F5344CB8AC3E}">
        <p14:creationId xmlns:p14="http://schemas.microsoft.com/office/powerpoint/2010/main" val="40362544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ctrTitle"/>
          </p:nvPr>
        </p:nvSpPr>
        <p:spPr>
          <a:xfrm>
            <a:off x="885930" y="2362200"/>
            <a:ext cx="7772400" cy="864095"/>
          </a:xfrm>
          <a:solidFill>
            <a:schemeClr val="tx2"/>
          </a:solidFill>
        </p:spPr>
        <p:txBody>
          <a:bodyPr>
            <a:normAutofit/>
          </a:bodyPr>
          <a:lstStyle/>
          <a:p>
            <a:pPr eaLnBrk="1" hangingPunct="1"/>
            <a:r>
              <a:rPr lang="en-US" b="1" dirty="0">
                <a:solidFill>
                  <a:schemeClr val="bg1"/>
                </a:solidFill>
                <a:effectLst/>
              </a:rPr>
              <a:t>Sample Receipt</a:t>
            </a:r>
            <a:endParaRPr lang="en-US" dirty="0">
              <a:solidFill>
                <a:schemeClr val="bg1"/>
              </a:solidFill>
              <a:effectLst/>
            </a:endParaRPr>
          </a:p>
        </p:txBody>
      </p:sp>
      <p:sp>
        <p:nvSpPr>
          <p:cNvPr id="108547" name="Slide Number Placeholder 2"/>
          <p:cNvSpPr>
            <a:spLocks noGrp="1"/>
          </p:cNvSpPr>
          <p:nvPr>
            <p:ph type="sldNum" sz="quarter" idx="12"/>
          </p:nvPr>
        </p:nvSpPr>
        <p:spPr>
          <a:noFill/>
        </p:spPr>
        <p:txBody>
          <a:bodyPr/>
          <a:lstStyle/>
          <a:p>
            <a:pPr algn="ctr"/>
            <a:fld id="{B3094216-0AEA-4BCA-BAB9-0E6149BB6AA7}" type="slidenum">
              <a:rPr lang="en-US" smtClean="0"/>
              <a:pPr algn="ctr"/>
              <a:t>42</a:t>
            </a:fld>
            <a:endParaRPr lang="en-US" dirty="0"/>
          </a:p>
        </p:txBody>
      </p:sp>
    </p:spTree>
    <p:extLst>
      <p:ext uri="{BB962C8B-B14F-4D97-AF65-F5344CB8AC3E}">
        <p14:creationId xmlns:p14="http://schemas.microsoft.com/office/powerpoint/2010/main" val="40969569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Sample Receipt / Hotline</a:t>
            </a:r>
          </a:p>
        </p:txBody>
      </p:sp>
      <p:sp>
        <p:nvSpPr>
          <p:cNvPr id="4" name="Rectangle 4" descr="Zig zag"/>
          <p:cNvSpPr>
            <a:spLocks noChangeArrowheads="1"/>
          </p:cNvSpPr>
          <p:nvPr/>
        </p:nvSpPr>
        <p:spPr bwMode="auto">
          <a:xfrm>
            <a:off x="613490" y="3428450"/>
            <a:ext cx="7510983" cy="2573561"/>
          </a:xfrm>
          <a:prstGeom prst="rect">
            <a:avLst/>
          </a:prstGeom>
          <a:solidFill>
            <a:schemeClr val="accent2">
              <a:lumMod val="20000"/>
              <a:lumOff val="80000"/>
            </a:schemeClr>
          </a:solidFill>
          <a:ln w="9525">
            <a:solidFill>
              <a:schemeClr val="tx1"/>
            </a:solidFill>
            <a:miter lim="800000"/>
            <a:headEnd/>
            <a:tailEnd/>
          </a:ln>
        </p:spPr>
        <p:txBody>
          <a:bodyPr wrap="none" anchor="ctr"/>
          <a:lstStyle/>
          <a:p>
            <a:pPr algn="ctr" eaLnBrk="0" hangingPunct="0"/>
            <a:endParaRPr lang="en-US" sz="7200" b="1" dirty="0">
              <a:latin typeface="Times New Roman" pitchFamily="18" charset="0"/>
            </a:endParaRPr>
          </a:p>
        </p:txBody>
      </p:sp>
      <p:sp>
        <p:nvSpPr>
          <p:cNvPr id="5" name="Text Box 17"/>
          <p:cNvSpPr txBox="1">
            <a:spLocks noChangeArrowheads="1"/>
          </p:cNvSpPr>
          <p:nvPr/>
        </p:nvSpPr>
        <p:spPr bwMode="auto">
          <a:xfrm>
            <a:off x="613490" y="3321001"/>
            <a:ext cx="7615758" cy="1600438"/>
          </a:xfrm>
          <a:prstGeom prst="rect">
            <a:avLst/>
          </a:prstGeom>
          <a:noFill/>
          <a:ln w="9525">
            <a:noFill/>
            <a:miter lim="800000"/>
            <a:headEnd/>
            <a:tailEnd/>
          </a:ln>
        </p:spPr>
        <p:txBody>
          <a:bodyPr wrap="square">
            <a:spAutoFit/>
          </a:bodyPr>
          <a:lstStyle/>
          <a:p>
            <a:pPr eaLnBrk="0" hangingPunct="0"/>
            <a:r>
              <a:rPr lang="en-US" sz="1200" b="1" dirty="0">
                <a:latin typeface="Times New Roman" pitchFamily="18" charset="0"/>
              </a:rPr>
              <a:t>X                  X                       X         X                   X                           X                      X                   X                  X</a:t>
            </a:r>
          </a:p>
          <a:p>
            <a:pPr eaLnBrk="0" hangingPunct="0"/>
            <a:endParaRPr lang="en-US" sz="1200" b="1" dirty="0">
              <a:latin typeface="Times New Roman" pitchFamily="18" charset="0"/>
            </a:endParaRPr>
          </a:p>
          <a:p>
            <a:pPr eaLnBrk="0" hangingPunct="0"/>
            <a:endParaRPr lang="en-US" sz="1200" b="1" dirty="0">
              <a:latin typeface="Times New Roman" pitchFamily="18" charset="0"/>
            </a:endParaRPr>
          </a:p>
          <a:p>
            <a:pPr eaLnBrk="0" hangingPunct="0"/>
            <a:endParaRPr lang="en-US" sz="1200" b="1" dirty="0">
              <a:latin typeface="Times New Roman" pitchFamily="18" charset="0"/>
            </a:endParaRPr>
          </a:p>
          <a:p>
            <a:pPr eaLnBrk="0" hangingPunct="0"/>
            <a:endParaRPr lang="en-US" sz="1200" b="1" dirty="0">
              <a:latin typeface="Times New Roman" pitchFamily="18" charset="0"/>
            </a:endParaRPr>
          </a:p>
          <a:p>
            <a:pPr eaLnBrk="0" hangingPunct="0"/>
            <a:endParaRPr lang="en-US" sz="1200" b="1" dirty="0">
              <a:latin typeface="Times New Roman" pitchFamily="18" charset="0"/>
            </a:endParaRPr>
          </a:p>
          <a:p>
            <a:pPr eaLnBrk="0" hangingPunct="0"/>
            <a:r>
              <a:rPr lang="en-US" sz="1200" b="1" dirty="0">
                <a:latin typeface="Times New Roman" pitchFamily="18" charset="0"/>
              </a:rPr>
              <a:t>X                                                               </a:t>
            </a:r>
            <a:r>
              <a:rPr lang="en-US" sz="1400" b="1" dirty="0">
                <a:latin typeface="Times New Roman" pitchFamily="18" charset="0"/>
              </a:rPr>
              <a:t>CONTAMINATION AREA                                                                </a:t>
            </a:r>
            <a:r>
              <a:rPr lang="en-US" sz="1200" b="1" dirty="0">
                <a:latin typeface="Times New Roman" pitchFamily="18" charset="0"/>
              </a:rPr>
              <a:t>X</a:t>
            </a:r>
          </a:p>
        </p:txBody>
      </p:sp>
      <p:sp>
        <p:nvSpPr>
          <p:cNvPr id="6" name="Rectangle 5"/>
          <p:cNvSpPr>
            <a:spLocks noChangeArrowheads="1"/>
          </p:cNvSpPr>
          <p:nvPr/>
        </p:nvSpPr>
        <p:spPr bwMode="auto">
          <a:xfrm>
            <a:off x="6482539" y="1571575"/>
            <a:ext cx="1245517" cy="956744"/>
          </a:xfrm>
          <a:prstGeom prst="rect">
            <a:avLst/>
          </a:prstGeom>
          <a:solidFill>
            <a:schemeClr val="accent5">
              <a:lumMod val="20000"/>
              <a:lumOff val="80000"/>
            </a:schemeClr>
          </a:solidFill>
          <a:ln w="9525">
            <a:solidFill>
              <a:schemeClr val="tx1"/>
            </a:solidFill>
            <a:miter lim="800000"/>
            <a:headEnd/>
            <a:tailEnd/>
          </a:ln>
        </p:spPr>
        <p:txBody>
          <a:bodyPr wrap="none" anchor="ctr"/>
          <a:lstStyle/>
          <a:p>
            <a:pPr algn="ctr" eaLnBrk="0" hangingPunct="0"/>
            <a:endParaRPr lang="en-US" sz="800" b="1" dirty="0">
              <a:latin typeface="Times New Roman" pitchFamily="18" charset="0"/>
            </a:endParaRPr>
          </a:p>
          <a:p>
            <a:pPr algn="ctr" eaLnBrk="0" hangingPunct="0"/>
            <a:r>
              <a:rPr lang="en-US" sz="1200" b="1" dirty="0">
                <a:latin typeface="Times New Roman" pitchFamily="18" charset="0"/>
              </a:rPr>
              <a:t>SAMPLE AND</a:t>
            </a:r>
          </a:p>
          <a:p>
            <a:pPr algn="ctr" eaLnBrk="0" hangingPunct="0"/>
            <a:r>
              <a:rPr lang="en-US" sz="1200" b="1" dirty="0">
                <a:latin typeface="Times New Roman" pitchFamily="18" charset="0"/>
              </a:rPr>
              <a:t> EQUIPMENT</a:t>
            </a:r>
          </a:p>
          <a:p>
            <a:pPr algn="ctr" eaLnBrk="0" hangingPunct="0"/>
            <a:r>
              <a:rPr lang="en-US" sz="1200" b="1" dirty="0">
                <a:latin typeface="Times New Roman" pitchFamily="18" charset="0"/>
              </a:rPr>
              <a:t> STORAGE</a:t>
            </a:r>
          </a:p>
        </p:txBody>
      </p:sp>
      <p:sp>
        <p:nvSpPr>
          <p:cNvPr id="7" name="Rectangle 6"/>
          <p:cNvSpPr>
            <a:spLocks noChangeArrowheads="1"/>
          </p:cNvSpPr>
          <p:nvPr/>
        </p:nvSpPr>
        <p:spPr bwMode="auto">
          <a:xfrm>
            <a:off x="6343297" y="2932360"/>
            <a:ext cx="1781176" cy="388641"/>
          </a:xfrm>
          <a:prstGeom prst="rect">
            <a:avLst/>
          </a:prstGeom>
          <a:solidFill>
            <a:schemeClr val="accent5">
              <a:lumMod val="20000"/>
              <a:lumOff val="80000"/>
            </a:schemeClr>
          </a:solidFill>
          <a:ln w="9525">
            <a:solidFill>
              <a:schemeClr val="tx1"/>
            </a:solidFill>
            <a:miter lim="800000"/>
            <a:headEnd/>
            <a:tailEnd/>
          </a:ln>
        </p:spPr>
        <p:txBody>
          <a:bodyPr wrap="none" anchor="ctr"/>
          <a:lstStyle/>
          <a:p>
            <a:pPr algn="ctr" eaLnBrk="0" hangingPunct="0"/>
            <a:r>
              <a:rPr lang="en-US" sz="1200" b="1" dirty="0">
                <a:latin typeface="Times New Roman" pitchFamily="18" charset="0"/>
              </a:rPr>
              <a:t>SAMPLE DROP-OFF </a:t>
            </a:r>
          </a:p>
          <a:p>
            <a:pPr algn="ctr" eaLnBrk="0" hangingPunct="0"/>
            <a:r>
              <a:rPr lang="en-US" sz="1200" b="1" dirty="0">
                <a:latin typeface="Times New Roman" pitchFamily="18" charset="0"/>
              </a:rPr>
              <a:t>&amp; SURVEY</a:t>
            </a:r>
          </a:p>
        </p:txBody>
      </p:sp>
      <p:sp>
        <p:nvSpPr>
          <p:cNvPr id="8" name="Rectangle 7"/>
          <p:cNvSpPr>
            <a:spLocks noChangeArrowheads="1"/>
          </p:cNvSpPr>
          <p:nvPr/>
        </p:nvSpPr>
        <p:spPr bwMode="auto">
          <a:xfrm>
            <a:off x="4350463" y="2955954"/>
            <a:ext cx="1764235" cy="365047"/>
          </a:xfrm>
          <a:prstGeom prst="rect">
            <a:avLst/>
          </a:prstGeom>
          <a:solidFill>
            <a:schemeClr val="accent5">
              <a:lumMod val="20000"/>
              <a:lumOff val="80000"/>
            </a:schemeClr>
          </a:solidFill>
          <a:ln w="9525">
            <a:solidFill>
              <a:schemeClr val="tx1"/>
            </a:solidFill>
            <a:miter lim="800000"/>
            <a:headEnd/>
            <a:tailEnd/>
          </a:ln>
        </p:spPr>
        <p:txBody>
          <a:bodyPr wrap="none" anchor="ctr"/>
          <a:lstStyle/>
          <a:p>
            <a:pPr algn="ctr" eaLnBrk="0" hangingPunct="0"/>
            <a:r>
              <a:rPr lang="en-US" sz="1200" b="1" dirty="0">
                <a:latin typeface="Times New Roman" pitchFamily="18" charset="0"/>
              </a:rPr>
              <a:t>EQUIPMENT DROP-OFF, </a:t>
            </a:r>
          </a:p>
          <a:p>
            <a:pPr algn="ctr" eaLnBrk="0" hangingPunct="0"/>
            <a:r>
              <a:rPr lang="en-US" sz="1200" b="1" dirty="0">
                <a:latin typeface="Times New Roman" pitchFamily="18" charset="0"/>
              </a:rPr>
              <a:t>SURVEY &amp; DECON</a:t>
            </a:r>
          </a:p>
        </p:txBody>
      </p:sp>
      <p:sp>
        <p:nvSpPr>
          <p:cNvPr id="9" name="AutoShape 8"/>
          <p:cNvSpPr>
            <a:spLocks noChangeArrowheads="1"/>
          </p:cNvSpPr>
          <p:nvPr/>
        </p:nvSpPr>
        <p:spPr bwMode="auto">
          <a:xfrm>
            <a:off x="3483383" y="1793362"/>
            <a:ext cx="867080" cy="1635588"/>
          </a:xfrm>
          <a:prstGeom prst="upArrow">
            <a:avLst>
              <a:gd name="adj1" fmla="val 50000"/>
              <a:gd name="adj2" fmla="val 43750"/>
            </a:avLst>
          </a:prstGeom>
          <a:solidFill>
            <a:schemeClr val="accent5">
              <a:lumMod val="20000"/>
              <a:lumOff val="80000"/>
            </a:schemeClr>
          </a:solidFill>
          <a:ln w="9525">
            <a:solidFill>
              <a:schemeClr val="tx1"/>
            </a:solidFill>
            <a:miter lim="800000"/>
            <a:headEnd/>
            <a:tailEnd/>
          </a:ln>
        </p:spPr>
        <p:txBody>
          <a:bodyPr vert="eaVert" wrap="none" anchor="ctr"/>
          <a:lstStyle/>
          <a:p>
            <a:pPr algn="ctr" eaLnBrk="0" hangingPunct="0"/>
            <a:r>
              <a:rPr lang="en-US" sz="1200" b="1" dirty="0">
                <a:latin typeface="Times New Roman" pitchFamily="18" charset="0"/>
              </a:rPr>
              <a:t>STEP OFF PAD –</a:t>
            </a:r>
          </a:p>
          <a:p>
            <a:pPr algn="ctr" eaLnBrk="0" hangingPunct="0"/>
            <a:r>
              <a:rPr lang="en-US" sz="1200" b="1" dirty="0">
                <a:latin typeface="Times New Roman" pitchFamily="18" charset="0"/>
              </a:rPr>
              <a:t> FIELD TEAM EXIT</a:t>
            </a:r>
          </a:p>
        </p:txBody>
      </p:sp>
      <p:sp>
        <p:nvSpPr>
          <p:cNvPr id="10" name="Rectangle 9"/>
          <p:cNvSpPr>
            <a:spLocks noChangeArrowheads="1"/>
          </p:cNvSpPr>
          <p:nvPr/>
        </p:nvSpPr>
        <p:spPr bwMode="auto">
          <a:xfrm>
            <a:off x="3497923" y="1170427"/>
            <a:ext cx="786767" cy="609600"/>
          </a:xfrm>
          <a:prstGeom prst="rect">
            <a:avLst/>
          </a:prstGeom>
          <a:solidFill>
            <a:schemeClr val="accent5">
              <a:lumMod val="20000"/>
              <a:lumOff val="80000"/>
            </a:schemeClr>
          </a:solidFill>
          <a:ln w="9525">
            <a:solidFill>
              <a:schemeClr val="tx1"/>
            </a:solidFill>
            <a:miter lim="800000"/>
            <a:headEnd/>
            <a:tailEnd/>
          </a:ln>
        </p:spPr>
        <p:txBody>
          <a:bodyPr wrap="none" anchor="ctr"/>
          <a:lstStyle/>
          <a:p>
            <a:pPr algn="ctr" eaLnBrk="0" hangingPunct="0"/>
            <a:r>
              <a:rPr lang="en-US" sz="1200" b="1" dirty="0">
                <a:latin typeface="Times New Roman" pitchFamily="18" charset="0"/>
              </a:rPr>
              <a:t>PORTAL</a:t>
            </a:r>
          </a:p>
          <a:p>
            <a:pPr algn="ctr" eaLnBrk="0" hangingPunct="0"/>
            <a:r>
              <a:rPr lang="en-US" sz="1200" b="1" dirty="0">
                <a:latin typeface="Times New Roman" pitchFamily="18" charset="0"/>
              </a:rPr>
              <a:t>MONITOR</a:t>
            </a:r>
          </a:p>
        </p:txBody>
      </p:sp>
      <p:sp>
        <p:nvSpPr>
          <p:cNvPr id="11" name="Rectangle 10"/>
          <p:cNvSpPr>
            <a:spLocks noChangeArrowheads="1"/>
          </p:cNvSpPr>
          <p:nvPr/>
        </p:nvSpPr>
        <p:spPr bwMode="auto">
          <a:xfrm rot="-10782750">
            <a:off x="2990498" y="2278013"/>
            <a:ext cx="457200" cy="1066800"/>
          </a:xfrm>
          <a:prstGeom prst="rect">
            <a:avLst/>
          </a:prstGeom>
          <a:solidFill>
            <a:schemeClr val="accent5">
              <a:lumMod val="20000"/>
              <a:lumOff val="80000"/>
            </a:schemeClr>
          </a:solidFill>
          <a:ln w="9525">
            <a:solidFill>
              <a:schemeClr val="tx1"/>
            </a:solidFill>
            <a:miter lim="800000"/>
            <a:headEnd/>
            <a:tailEnd/>
          </a:ln>
        </p:spPr>
        <p:txBody>
          <a:bodyPr rot="10800000" vert="eaVert" wrap="none" anchor="ctr"/>
          <a:lstStyle/>
          <a:p>
            <a:pPr algn="ctr" eaLnBrk="0" hangingPunct="0"/>
            <a:r>
              <a:rPr lang="en-US" sz="1200" b="1" dirty="0">
                <a:latin typeface="Times New Roman" pitchFamily="18" charset="0"/>
              </a:rPr>
              <a:t>HOTLINE</a:t>
            </a:r>
          </a:p>
        </p:txBody>
      </p:sp>
      <p:sp>
        <p:nvSpPr>
          <p:cNvPr id="12" name="AutoShape 11"/>
          <p:cNvSpPr>
            <a:spLocks noChangeArrowheads="1"/>
          </p:cNvSpPr>
          <p:nvPr/>
        </p:nvSpPr>
        <p:spPr bwMode="auto">
          <a:xfrm>
            <a:off x="4971698" y="3649613"/>
            <a:ext cx="1104900" cy="508000"/>
          </a:xfrm>
          <a:prstGeom prst="leftArrow">
            <a:avLst>
              <a:gd name="adj1" fmla="val 50000"/>
              <a:gd name="adj2" fmla="val 54375"/>
            </a:avLst>
          </a:prstGeom>
          <a:solidFill>
            <a:srgbClr val="CCFFCC"/>
          </a:solidFill>
          <a:ln w="9525">
            <a:solidFill>
              <a:schemeClr val="tx1"/>
            </a:solidFill>
            <a:miter lim="800000"/>
            <a:headEnd/>
            <a:tailEnd/>
          </a:ln>
        </p:spPr>
        <p:txBody>
          <a:bodyPr vert="eaVert" wrap="none" anchor="ctr">
            <a:spAutoFit/>
          </a:bodyPr>
          <a:lstStyle/>
          <a:p>
            <a:endParaRPr lang="en-US" dirty="0"/>
          </a:p>
        </p:txBody>
      </p:sp>
      <p:sp>
        <p:nvSpPr>
          <p:cNvPr id="13" name="Rectangle 12"/>
          <p:cNvSpPr>
            <a:spLocks noChangeArrowheads="1"/>
          </p:cNvSpPr>
          <p:nvPr/>
        </p:nvSpPr>
        <p:spPr bwMode="auto">
          <a:xfrm rot="-5400000">
            <a:off x="3939843" y="4437808"/>
            <a:ext cx="553998" cy="1204912"/>
          </a:xfrm>
          <a:prstGeom prst="rect">
            <a:avLst/>
          </a:prstGeom>
          <a:solidFill>
            <a:srgbClr val="CCFFCC"/>
          </a:solidFill>
          <a:ln w="9525">
            <a:solidFill>
              <a:schemeClr val="tx1"/>
            </a:solidFill>
            <a:miter lim="800000"/>
            <a:headEnd/>
            <a:tailEnd/>
          </a:ln>
        </p:spPr>
        <p:txBody>
          <a:bodyPr vert="eaVert" anchor="ctr">
            <a:spAutoFit/>
          </a:bodyPr>
          <a:lstStyle/>
          <a:p>
            <a:pPr algn="ctr" eaLnBrk="0" hangingPunct="0"/>
            <a:r>
              <a:rPr lang="en-US" sz="1200" b="1" dirty="0">
                <a:latin typeface="Times New Roman" pitchFamily="18" charset="0"/>
              </a:rPr>
              <a:t>VEHICLE PARKING</a:t>
            </a:r>
          </a:p>
        </p:txBody>
      </p:sp>
      <p:sp>
        <p:nvSpPr>
          <p:cNvPr id="14" name="AutoShape 13"/>
          <p:cNvSpPr>
            <a:spLocks noChangeArrowheads="1"/>
          </p:cNvSpPr>
          <p:nvPr/>
        </p:nvSpPr>
        <p:spPr bwMode="auto">
          <a:xfrm>
            <a:off x="6750254" y="4373509"/>
            <a:ext cx="1467326" cy="1498610"/>
          </a:xfrm>
          <a:prstGeom prst="upArrow">
            <a:avLst>
              <a:gd name="adj1" fmla="val 50000"/>
              <a:gd name="adj2" fmla="val 27350"/>
            </a:avLst>
          </a:prstGeom>
          <a:solidFill>
            <a:srgbClr val="CCFFCC"/>
          </a:solidFill>
          <a:ln w="9525">
            <a:solidFill>
              <a:schemeClr val="tx1"/>
            </a:solidFill>
            <a:miter lim="800000"/>
            <a:headEnd/>
            <a:tailEnd/>
          </a:ln>
        </p:spPr>
        <p:txBody>
          <a:bodyPr vert="eaVert" wrap="none" anchor="ctr">
            <a:spAutoFit/>
          </a:bodyPr>
          <a:lstStyle/>
          <a:p>
            <a:pPr algn="ctr" eaLnBrk="0" hangingPunct="0"/>
            <a:r>
              <a:rPr lang="en-US" sz="1200" b="1" dirty="0">
                <a:latin typeface="Times New Roman" pitchFamily="18" charset="0"/>
              </a:rPr>
              <a:t>ENTRANCE – </a:t>
            </a:r>
          </a:p>
          <a:p>
            <a:pPr algn="ctr" eaLnBrk="0" hangingPunct="0"/>
            <a:r>
              <a:rPr lang="en-US" sz="1200" b="1" dirty="0">
                <a:latin typeface="Times New Roman" pitchFamily="18" charset="0"/>
              </a:rPr>
              <a:t>WAIT FOR</a:t>
            </a:r>
          </a:p>
          <a:p>
            <a:pPr algn="ctr" eaLnBrk="0" hangingPunct="0"/>
            <a:r>
              <a:rPr lang="en-US" sz="1200" b="1" dirty="0">
                <a:latin typeface="Times New Roman" pitchFamily="18" charset="0"/>
              </a:rPr>
              <a:t> INSTRUCTIONS</a:t>
            </a:r>
          </a:p>
        </p:txBody>
      </p:sp>
      <p:sp>
        <p:nvSpPr>
          <p:cNvPr id="15" name="AutoShape 14"/>
          <p:cNvSpPr>
            <a:spLocks noChangeArrowheads="1"/>
          </p:cNvSpPr>
          <p:nvPr/>
        </p:nvSpPr>
        <p:spPr bwMode="auto">
          <a:xfrm rot="-5400000">
            <a:off x="6670178" y="3232405"/>
            <a:ext cx="1100495" cy="1475768"/>
          </a:xfrm>
          <a:prstGeom prst="upArrow">
            <a:avLst>
              <a:gd name="adj1" fmla="val 50000"/>
              <a:gd name="adj2" fmla="val 26395"/>
            </a:avLst>
          </a:prstGeom>
          <a:solidFill>
            <a:srgbClr val="CCFFCC"/>
          </a:solidFill>
          <a:ln w="9525">
            <a:solidFill>
              <a:schemeClr val="tx1"/>
            </a:solidFill>
            <a:miter lim="800000"/>
            <a:headEnd/>
            <a:tailEnd/>
          </a:ln>
        </p:spPr>
        <p:txBody>
          <a:bodyPr vert="eaVert" wrap="square" anchor="ctr">
            <a:spAutoFit/>
          </a:bodyPr>
          <a:lstStyle/>
          <a:p>
            <a:pPr algn="ctr" eaLnBrk="0" hangingPunct="0"/>
            <a:r>
              <a:rPr lang="en-US" sz="1200" b="1" dirty="0">
                <a:latin typeface="Times New Roman" pitchFamily="18" charset="0"/>
              </a:rPr>
              <a:t>SAMPLE</a:t>
            </a:r>
          </a:p>
          <a:p>
            <a:pPr algn="ctr" eaLnBrk="0" hangingPunct="0"/>
            <a:r>
              <a:rPr lang="en-US" sz="1200" b="1" dirty="0">
                <a:latin typeface="Times New Roman" pitchFamily="18" charset="0"/>
              </a:rPr>
              <a:t> DROP OFF</a:t>
            </a:r>
          </a:p>
        </p:txBody>
      </p:sp>
      <p:sp>
        <p:nvSpPr>
          <p:cNvPr id="16" name="AutoShape 15"/>
          <p:cNvSpPr>
            <a:spLocks noChangeArrowheads="1"/>
          </p:cNvSpPr>
          <p:nvPr/>
        </p:nvSpPr>
        <p:spPr bwMode="auto">
          <a:xfrm rot="-5400000">
            <a:off x="2210353" y="2371329"/>
            <a:ext cx="1467326" cy="3259832"/>
          </a:xfrm>
          <a:prstGeom prst="upArrow">
            <a:avLst>
              <a:gd name="adj1" fmla="val 50000"/>
              <a:gd name="adj2" fmla="val 57564"/>
            </a:avLst>
          </a:prstGeom>
          <a:solidFill>
            <a:srgbClr val="CCFFCC"/>
          </a:solidFill>
          <a:ln w="9525">
            <a:solidFill>
              <a:schemeClr val="tx1"/>
            </a:solidFill>
            <a:miter lim="800000"/>
            <a:headEnd/>
            <a:tailEnd/>
          </a:ln>
        </p:spPr>
        <p:txBody>
          <a:bodyPr vert="eaVert" wrap="square" anchor="ctr">
            <a:spAutoFit/>
          </a:bodyPr>
          <a:lstStyle/>
          <a:p>
            <a:pPr algn="ctr" eaLnBrk="0" hangingPunct="0"/>
            <a:r>
              <a:rPr lang="en-US" sz="1200" b="1" dirty="0">
                <a:latin typeface="Times New Roman" pitchFamily="18" charset="0"/>
                <a:cs typeface="Times New Roman" pitchFamily="18" charset="0"/>
              </a:rPr>
              <a:t>VEHICLE HOLD FOR SURVEY</a:t>
            </a:r>
          </a:p>
          <a:p>
            <a:pPr algn="ctr" eaLnBrk="0" hangingPunct="0"/>
            <a:r>
              <a:rPr lang="en-US" sz="1200" b="1" dirty="0">
                <a:latin typeface="Times New Roman" pitchFamily="18" charset="0"/>
                <a:cs typeface="Times New Roman" pitchFamily="18" charset="0"/>
              </a:rPr>
              <a:t> AND DECON BEFORE EXIT </a:t>
            </a:r>
          </a:p>
          <a:p>
            <a:pPr algn="ctr" eaLnBrk="0" hangingPunct="0"/>
            <a:r>
              <a:rPr lang="en-US" sz="1200" b="1" dirty="0">
                <a:latin typeface="Times New Roman" pitchFamily="18" charset="0"/>
                <a:cs typeface="Times New Roman" pitchFamily="18" charset="0"/>
              </a:rPr>
              <a:t>FROM CONTAMINATION AREA </a:t>
            </a:r>
          </a:p>
        </p:txBody>
      </p:sp>
      <p:sp>
        <p:nvSpPr>
          <p:cNvPr id="17" name="AutoShape 16"/>
          <p:cNvSpPr>
            <a:spLocks noChangeArrowheads="1"/>
          </p:cNvSpPr>
          <p:nvPr/>
        </p:nvSpPr>
        <p:spPr bwMode="auto">
          <a:xfrm>
            <a:off x="861178" y="4231664"/>
            <a:ext cx="733663" cy="1736581"/>
          </a:xfrm>
          <a:prstGeom prst="downArrow">
            <a:avLst>
              <a:gd name="adj1" fmla="val 50000"/>
              <a:gd name="adj2" fmla="val 66787"/>
            </a:avLst>
          </a:prstGeom>
          <a:solidFill>
            <a:srgbClr val="CCFFCC"/>
          </a:solidFill>
          <a:ln w="9525">
            <a:solidFill>
              <a:schemeClr val="tx1"/>
            </a:solidFill>
            <a:miter lim="800000"/>
            <a:headEnd/>
            <a:tailEnd/>
          </a:ln>
        </p:spPr>
        <p:txBody>
          <a:bodyPr vert="eaVert" wrap="none" anchor="ctr">
            <a:spAutoFit/>
          </a:bodyPr>
          <a:lstStyle/>
          <a:p>
            <a:pPr algn="ctr" eaLnBrk="0" hangingPunct="0"/>
            <a:r>
              <a:rPr lang="en-US" sz="1200" b="1" dirty="0">
                <a:latin typeface="Times New Roman" pitchFamily="18" charset="0"/>
                <a:cs typeface="Times New Roman" pitchFamily="18" charset="0"/>
              </a:rPr>
              <a:t>RETURN TO FIELD</a:t>
            </a:r>
            <a:endParaRPr lang="en-US" sz="1200" b="1" dirty="0">
              <a:latin typeface="Times New Roman" pitchFamily="18" charset="0"/>
            </a:endParaRPr>
          </a:p>
        </p:txBody>
      </p:sp>
      <p:sp>
        <p:nvSpPr>
          <p:cNvPr id="18" name="Rectangle 18"/>
          <p:cNvSpPr>
            <a:spLocks noChangeArrowheads="1"/>
          </p:cNvSpPr>
          <p:nvPr/>
        </p:nvSpPr>
        <p:spPr bwMode="auto">
          <a:xfrm rot="-5394433">
            <a:off x="4959797" y="1800799"/>
            <a:ext cx="553998" cy="690407"/>
          </a:xfrm>
          <a:prstGeom prst="rect">
            <a:avLst/>
          </a:prstGeom>
          <a:solidFill>
            <a:schemeClr val="accent5">
              <a:lumMod val="20000"/>
              <a:lumOff val="80000"/>
            </a:schemeClr>
          </a:solidFill>
          <a:ln w="9525">
            <a:solidFill>
              <a:schemeClr val="tx1"/>
            </a:solidFill>
            <a:miter lim="800000"/>
            <a:headEnd/>
            <a:tailEnd/>
          </a:ln>
        </p:spPr>
        <p:txBody>
          <a:bodyPr vert="eaVert" wrap="square" anchor="ctr">
            <a:spAutoFit/>
          </a:bodyPr>
          <a:lstStyle/>
          <a:p>
            <a:pPr algn="ctr" eaLnBrk="0" hangingPunct="0"/>
            <a:r>
              <a:rPr lang="en-US" sz="1200" b="1" dirty="0">
                <a:latin typeface="Times New Roman" pitchFamily="18" charset="0"/>
              </a:rPr>
              <a:t>Decon</a:t>
            </a:r>
          </a:p>
          <a:p>
            <a:pPr algn="ctr" eaLnBrk="0" hangingPunct="0"/>
            <a:r>
              <a:rPr lang="en-US" sz="1200" b="1" dirty="0">
                <a:latin typeface="Times New Roman" pitchFamily="18" charset="0"/>
              </a:rPr>
              <a:t> Shower</a:t>
            </a:r>
          </a:p>
        </p:txBody>
      </p:sp>
    </p:spTree>
    <p:extLst>
      <p:ext uri="{BB962C8B-B14F-4D97-AF65-F5344CB8AC3E}">
        <p14:creationId xmlns:p14="http://schemas.microsoft.com/office/powerpoint/2010/main" val="40805316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44824"/>
            <a:ext cx="5122912" cy="4525963"/>
          </a:xfrm>
        </p:spPr>
        <p:txBody>
          <a:bodyPr>
            <a:normAutofit fontScale="85000" lnSpcReduction="20000"/>
          </a:bodyPr>
          <a:lstStyle/>
          <a:p>
            <a:pPr marL="566928" lvl="1" indent="-457200">
              <a:spcBef>
                <a:spcPts val="400"/>
              </a:spcBef>
              <a:spcAft>
                <a:spcPts val="1800"/>
              </a:spcAft>
              <a:buFont typeface="Arial" panose="020B0604020202020204" pitchFamily="34" charset="0"/>
              <a:buChar char="•"/>
              <a:tabLst>
                <a:tab pos="228600" algn="l"/>
              </a:tabLst>
              <a:defRPr/>
            </a:pPr>
            <a:r>
              <a:rPr lang="en-US" sz="3300" dirty="0"/>
              <a:t>Consider all samples and paperwork to be contaminated until surveyed</a:t>
            </a:r>
          </a:p>
          <a:p>
            <a:pPr marL="566928" lvl="1" indent="-457200">
              <a:spcBef>
                <a:spcPts val="400"/>
              </a:spcBef>
              <a:spcAft>
                <a:spcPts val="1800"/>
              </a:spcAft>
              <a:buFont typeface="Arial" panose="020B0604020202020204" pitchFamily="34" charset="0"/>
              <a:buChar char="•"/>
              <a:tabLst>
                <a:tab pos="228600" algn="l"/>
              </a:tabLst>
              <a:defRPr/>
            </a:pPr>
            <a:r>
              <a:rPr lang="en-US" sz="3300" dirty="0"/>
              <a:t>Remove all outer bags to retrieve the sample and paperwork</a:t>
            </a:r>
          </a:p>
          <a:p>
            <a:pPr marL="566928" lvl="1" indent="-457200">
              <a:spcBef>
                <a:spcPts val="400"/>
              </a:spcBef>
              <a:spcAft>
                <a:spcPts val="1800"/>
              </a:spcAft>
              <a:buFont typeface="Arial" panose="020B0604020202020204" pitchFamily="34" charset="0"/>
              <a:buChar char="•"/>
              <a:tabLst>
                <a:tab pos="228600" algn="l"/>
              </a:tabLst>
              <a:defRPr/>
            </a:pPr>
            <a:r>
              <a:rPr lang="en-US" sz="3300" dirty="0"/>
              <a:t>Complete a contamination survey (Fixed and Removable)</a:t>
            </a:r>
          </a:p>
          <a:p>
            <a:pPr marL="566928" lvl="1" indent="-457200">
              <a:spcBef>
                <a:spcPts val="400"/>
              </a:spcBef>
              <a:spcAft>
                <a:spcPts val="1800"/>
              </a:spcAft>
              <a:buFont typeface="Arial" panose="020B0604020202020204" pitchFamily="34" charset="0"/>
              <a:buChar char="•"/>
              <a:tabLst>
                <a:tab pos="228600" algn="l"/>
              </a:tabLst>
              <a:defRPr/>
            </a:pPr>
            <a:r>
              <a:rPr lang="en-US" sz="3300" dirty="0"/>
              <a:t>Complete a contact dose rate of the sample</a:t>
            </a:r>
          </a:p>
        </p:txBody>
      </p:sp>
      <p:sp>
        <p:nvSpPr>
          <p:cNvPr id="3" name="Title 2"/>
          <p:cNvSpPr>
            <a:spLocks noGrp="1"/>
          </p:cNvSpPr>
          <p:nvPr>
            <p:ph type="title"/>
          </p:nvPr>
        </p:nvSpPr>
        <p:spPr/>
        <p:txBody>
          <a:bodyPr>
            <a:normAutofit fontScale="90000"/>
          </a:bodyPr>
          <a:lstStyle/>
          <a:p>
            <a:r>
              <a:rPr lang="en-US" dirty="0"/>
              <a:t>Sample Receipt – Contamination Control</a:t>
            </a:r>
          </a:p>
        </p:txBody>
      </p:sp>
      <p:pic>
        <p:nvPicPr>
          <p:cNvPr id="4" name="Picture 3" descr="D02_085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a:xfrm>
            <a:off x="5580112" y="1844824"/>
            <a:ext cx="2988332" cy="3064956"/>
          </a:xfrm>
          <a:prstGeom prst="rect">
            <a:avLst/>
          </a:prstGeom>
          <a:noFill/>
        </p:spPr>
      </p:pic>
    </p:spTree>
    <p:extLst>
      <p:ext uri="{BB962C8B-B14F-4D97-AF65-F5344CB8AC3E}">
        <p14:creationId xmlns:p14="http://schemas.microsoft.com/office/powerpoint/2010/main" val="14376624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003232" cy="1825586"/>
          </a:xfrm>
        </p:spPr>
        <p:txBody>
          <a:bodyPr>
            <a:normAutofit lnSpcReduction="10000"/>
          </a:bodyPr>
          <a:lstStyle/>
          <a:p>
            <a:pPr marL="457200" indent="-457200">
              <a:lnSpc>
                <a:spcPct val="80000"/>
              </a:lnSpc>
              <a:spcAft>
                <a:spcPts val="1800"/>
              </a:spcAft>
              <a:tabLst>
                <a:tab pos="228600" algn="l"/>
              </a:tabLst>
              <a:defRPr/>
            </a:pPr>
            <a:r>
              <a:rPr lang="en-US" sz="2600" dirty="0"/>
              <a:t>If contaminated, decontaminate or double-bag the container, as appropriate.</a:t>
            </a:r>
          </a:p>
          <a:p>
            <a:pPr marL="457200" indent="-457200">
              <a:lnSpc>
                <a:spcPct val="80000"/>
              </a:lnSpc>
              <a:spcAft>
                <a:spcPts val="1800"/>
              </a:spcAft>
              <a:tabLst>
                <a:tab pos="228600" algn="l"/>
              </a:tabLst>
              <a:defRPr/>
            </a:pPr>
            <a:r>
              <a:rPr lang="en-US" sz="2600" dirty="0"/>
              <a:t>If paperwork is contaminated, transfer the information to a clean Sample Control form.</a:t>
            </a:r>
          </a:p>
          <a:p>
            <a:endParaRPr lang="en-US" dirty="0"/>
          </a:p>
        </p:txBody>
      </p:sp>
      <p:sp>
        <p:nvSpPr>
          <p:cNvPr id="3" name="Title 2"/>
          <p:cNvSpPr>
            <a:spLocks noGrp="1"/>
          </p:cNvSpPr>
          <p:nvPr>
            <p:ph type="title"/>
          </p:nvPr>
        </p:nvSpPr>
        <p:spPr/>
        <p:txBody>
          <a:bodyPr>
            <a:normAutofit fontScale="90000"/>
          </a:bodyPr>
          <a:lstStyle/>
          <a:p>
            <a:r>
              <a:rPr lang="en-US" dirty="0"/>
              <a:t>Sample Receipt – Contamination Control</a:t>
            </a:r>
          </a:p>
        </p:txBody>
      </p:sp>
      <p:pic>
        <p:nvPicPr>
          <p:cNvPr id="4" name="Picture 6" descr="D02_085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60032" y="3458679"/>
            <a:ext cx="1800200" cy="2519183"/>
          </a:xfrm>
          <a:prstGeom prst="rect">
            <a:avLst/>
          </a:prstGeom>
          <a:noFill/>
          <a:ln w="25400">
            <a:noFill/>
            <a:miter lim="800000"/>
            <a:headEnd/>
            <a:tailEnd/>
          </a:ln>
        </p:spPr>
      </p:pic>
      <p:pic>
        <p:nvPicPr>
          <p:cNvPr id="5" name="Picture 3" descr="C:\Documents and Settings\soromrd\My Documents\My Pictures\Joint Venture\Hotline\D02_0868.ti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34986" y="3306915"/>
            <a:ext cx="2016224" cy="2822713"/>
          </a:xfrm>
          <a:prstGeom prst="rect">
            <a:avLst/>
          </a:prstGeom>
          <a:noFill/>
        </p:spPr>
      </p:pic>
    </p:spTree>
    <p:extLst>
      <p:ext uri="{BB962C8B-B14F-4D97-AF65-F5344CB8AC3E}">
        <p14:creationId xmlns:p14="http://schemas.microsoft.com/office/powerpoint/2010/main" val="4098174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3826768" cy="4827992"/>
          </a:xfrm>
        </p:spPr>
        <p:txBody>
          <a:bodyPr>
            <a:normAutofit fontScale="77500" lnSpcReduction="20000"/>
          </a:bodyPr>
          <a:lstStyle/>
          <a:p>
            <a:r>
              <a:rPr lang="en-US" dirty="0"/>
              <a:t>Check for evidence of breakage or leakage</a:t>
            </a:r>
          </a:p>
          <a:p>
            <a:r>
              <a:rPr lang="en-US" dirty="0"/>
              <a:t>Check for paperwork discrepancies</a:t>
            </a:r>
          </a:p>
          <a:p>
            <a:pPr lvl="1"/>
            <a:r>
              <a:rPr lang="en-US" dirty="0"/>
              <a:t>Correct sample type</a:t>
            </a:r>
          </a:p>
          <a:p>
            <a:pPr lvl="1"/>
            <a:r>
              <a:rPr lang="en-US" dirty="0"/>
              <a:t>Dates/times</a:t>
            </a:r>
          </a:p>
          <a:p>
            <a:pPr lvl="1"/>
            <a:r>
              <a:rPr lang="en-US" dirty="0"/>
              <a:t>Incomplete data entries </a:t>
            </a:r>
          </a:p>
          <a:p>
            <a:r>
              <a:rPr lang="en-US" dirty="0"/>
              <a:t>Check for sample acceptability by laboratory</a:t>
            </a:r>
          </a:p>
          <a:p>
            <a:pPr lvl="1"/>
            <a:r>
              <a:rPr lang="en-US" dirty="0"/>
              <a:t>Dose rates and contamination values are  below laboratory limit</a:t>
            </a:r>
          </a:p>
        </p:txBody>
      </p:sp>
      <p:sp>
        <p:nvSpPr>
          <p:cNvPr id="3" name="Title 2"/>
          <p:cNvSpPr>
            <a:spLocks noGrp="1"/>
          </p:cNvSpPr>
          <p:nvPr>
            <p:ph type="title"/>
          </p:nvPr>
        </p:nvSpPr>
        <p:spPr/>
        <p:txBody>
          <a:bodyPr>
            <a:normAutofit/>
          </a:bodyPr>
          <a:lstStyle/>
          <a:p>
            <a:r>
              <a:rPr lang="en-US" dirty="0"/>
              <a:t>Sample Receipt &amp; Inspection</a:t>
            </a:r>
          </a:p>
        </p:txBody>
      </p:sp>
      <p:pic>
        <p:nvPicPr>
          <p:cNvPr id="4"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83968" y="2060848"/>
            <a:ext cx="4105275" cy="2932113"/>
          </a:xfrm>
          <a:prstGeom prst="rect">
            <a:avLst/>
          </a:prstGeom>
          <a:noFill/>
          <a:ln w="25400">
            <a:noFill/>
            <a:miter lim="800000"/>
            <a:headEnd/>
            <a:tailEnd/>
          </a:ln>
        </p:spPr>
      </p:pic>
    </p:spTree>
    <p:extLst>
      <p:ext uri="{BB962C8B-B14F-4D97-AF65-F5344CB8AC3E}">
        <p14:creationId xmlns:p14="http://schemas.microsoft.com/office/powerpoint/2010/main" val="39926973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2451728"/>
          </a:xfrm>
        </p:spPr>
        <p:txBody>
          <a:bodyPr>
            <a:normAutofit fontScale="77500" lnSpcReduction="20000"/>
          </a:bodyPr>
          <a:lstStyle/>
          <a:p>
            <a:r>
              <a:rPr lang="en-US" dirty="0"/>
              <a:t>Sample Control personnel will document any observed non-conformances</a:t>
            </a:r>
          </a:p>
          <a:p>
            <a:r>
              <a:rPr lang="en-US" dirty="0"/>
              <a:t>Field Monitoring personnel must sign the Chain of Custody to transfer custody</a:t>
            </a:r>
          </a:p>
          <a:p>
            <a:r>
              <a:rPr lang="en-US" dirty="0"/>
              <a:t>Sample Control personnel will:</a:t>
            </a:r>
          </a:p>
          <a:p>
            <a:pPr lvl="1"/>
            <a:r>
              <a:rPr lang="en-US" dirty="0"/>
              <a:t>Accept the sample by signing the Chain of Custody</a:t>
            </a:r>
          </a:p>
          <a:p>
            <a:pPr lvl="1"/>
            <a:r>
              <a:rPr lang="en-US" dirty="0"/>
              <a:t>Log the sample into the  Sample Control Logbook.  </a:t>
            </a:r>
          </a:p>
        </p:txBody>
      </p:sp>
      <p:sp>
        <p:nvSpPr>
          <p:cNvPr id="3" name="Title 2"/>
          <p:cNvSpPr>
            <a:spLocks noGrp="1"/>
          </p:cNvSpPr>
          <p:nvPr>
            <p:ph type="title"/>
          </p:nvPr>
        </p:nvSpPr>
        <p:spPr/>
        <p:txBody>
          <a:bodyPr/>
          <a:lstStyle/>
          <a:p>
            <a:r>
              <a:rPr lang="en-US" dirty="0"/>
              <a:t>Sample Receipt &amp; Inspection</a:t>
            </a:r>
          </a:p>
        </p:txBody>
      </p:sp>
      <p:pic>
        <p:nvPicPr>
          <p:cNvPr id="4" name="Picture 7" descr="D02_088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04048" y="4417556"/>
            <a:ext cx="2590800" cy="1851025"/>
          </a:xfrm>
          <a:prstGeom prst="rect">
            <a:avLst/>
          </a:prstGeom>
          <a:noFill/>
          <a:ln w="25400">
            <a:noFill/>
            <a:miter lim="800000"/>
            <a:headEnd/>
            <a:tailEnd/>
          </a:ln>
        </p:spPr>
      </p:pic>
      <p:pic>
        <p:nvPicPr>
          <p:cNvPr id="5" name="Picture 4" descr="D02_0689"/>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71600" y="3963798"/>
            <a:ext cx="3862774" cy="2758542"/>
          </a:xfrm>
          <a:prstGeom prst="rect">
            <a:avLst/>
          </a:prstGeom>
          <a:noFill/>
          <a:ln w="25400">
            <a:noFill/>
            <a:miter lim="800000"/>
            <a:headEnd/>
            <a:tailEnd/>
          </a:ln>
        </p:spPr>
      </p:pic>
    </p:spTree>
    <p:extLst>
      <p:ext uri="{BB962C8B-B14F-4D97-AF65-F5344CB8AC3E}">
        <p14:creationId xmlns:p14="http://schemas.microsoft.com/office/powerpoint/2010/main" val="40302328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ctrTitle"/>
          </p:nvPr>
        </p:nvSpPr>
        <p:spPr>
          <a:xfrm>
            <a:off x="304800" y="525875"/>
            <a:ext cx="4191000" cy="864095"/>
          </a:xfrm>
          <a:solidFill>
            <a:schemeClr val="tx2"/>
          </a:solidFill>
        </p:spPr>
        <p:txBody>
          <a:bodyPr>
            <a:normAutofit/>
          </a:bodyPr>
          <a:lstStyle/>
          <a:p>
            <a:pPr eaLnBrk="1" hangingPunct="1"/>
            <a:r>
              <a:rPr lang="en-US" b="1" dirty="0">
                <a:solidFill>
                  <a:schemeClr val="bg1"/>
                </a:solidFill>
                <a:effectLst/>
              </a:rPr>
              <a:t>Questions?</a:t>
            </a:r>
            <a:endParaRPr lang="en-US" dirty="0">
              <a:solidFill>
                <a:schemeClr val="bg1"/>
              </a:solidFill>
              <a:effectLst/>
            </a:endParaRPr>
          </a:p>
        </p:txBody>
      </p:sp>
      <p:sp>
        <p:nvSpPr>
          <p:cNvPr id="108547" name="Slide Number Placeholder 2"/>
          <p:cNvSpPr>
            <a:spLocks noGrp="1"/>
          </p:cNvSpPr>
          <p:nvPr>
            <p:ph type="sldNum" sz="quarter" idx="12"/>
          </p:nvPr>
        </p:nvSpPr>
        <p:spPr>
          <a:noFill/>
        </p:spPr>
        <p:txBody>
          <a:bodyPr/>
          <a:lstStyle/>
          <a:p>
            <a:pPr algn="ctr"/>
            <a:fld id="{B3094216-0AEA-4BCA-BAB9-0E6149BB6AA7}" type="slidenum">
              <a:rPr lang="en-US" smtClean="0"/>
              <a:pPr algn="ctr"/>
              <a:t>48</a:t>
            </a:fld>
            <a:endParaRPr lang="en-US" dirty="0"/>
          </a:p>
        </p:txBody>
      </p:sp>
      <p:pic>
        <p:nvPicPr>
          <p:cNvPr id="4" name="Content Placeholder 3" descr="mad-scientist.jpg"/>
          <p:cNvPicPr>
            <a:picLocks noChangeAspect="1"/>
          </p:cNvPicPr>
          <p:nvPr/>
        </p:nvPicPr>
        <p:blipFill>
          <a:blip r:embed="rId3" cstate="print"/>
          <a:stretch>
            <a:fillRect/>
          </a:stretch>
        </p:blipFill>
        <p:spPr>
          <a:xfrm>
            <a:off x="2843808" y="3068960"/>
            <a:ext cx="3289548" cy="3289548"/>
          </a:xfrm>
          <a:prstGeom prst="rect">
            <a:avLst/>
          </a:prstGeom>
        </p:spPr>
      </p:pic>
      <p:pic>
        <p:nvPicPr>
          <p:cNvPr id="5" name="Picture 2" descr="C:\Documents and Settings\augdahrt\Local Settings\Temporary Internet Files\Content.IE5\6G2U84OG\MC900434669[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14800" y="838200"/>
            <a:ext cx="3672408" cy="2944099"/>
          </a:xfrm>
          <a:prstGeom prst="rect">
            <a:avLst/>
          </a:prstGeom>
          <a:noFill/>
        </p:spPr>
      </p:pic>
      <p:sp>
        <p:nvSpPr>
          <p:cNvPr id="6" name="TextBox 5"/>
          <p:cNvSpPr txBox="1"/>
          <p:nvPr/>
        </p:nvSpPr>
        <p:spPr>
          <a:xfrm>
            <a:off x="4644219" y="1261492"/>
            <a:ext cx="2808312" cy="1200329"/>
          </a:xfrm>
          <a:prstGeom prst="rect">
            <a:avLst/>
          </a:prstGeom>
          <a:noFill/>
        </p:spPr>
        <p:txBody>
          <a:bodyPr wrap="square" rtlCol="0">
            <a:spAutoFit/>
          </a:bodyPr>
          <a:lstStyle/>
          <a:p>
            <a:r>
              <a:rPr lang="en-US" sz="3600" dirty="0">
                <a:latin typeface="+mn-lt"/>
              </a:rPr>
              <a:t>Where can I dump this?</a:t>
            </a:r>
          </a:p>
        </p:txBody>
      </p:sp>
    </p:spTree>
    <p:extLst>
      <p:ext uri="{BB962C8B-B14F-4D97-AF65-F5344CB8AC3E}">
        <p14:creationId xmlns:p14="http://schemas.microsoft.com/office/powerpoint/2010/main" val="805226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481328"/>
            <a:ext cx="3766557" cy="4525963"/>
          </a:xfrm>
        </p:spPr>
        <p:txBody>
          <a:bodyPr>
            <a:normAutofit fontScale="92500" lnSpcReduction="10000"/>
          </a:bodyPr>
          <a:lstStyle/>
          <a:p>
            <a:r>
              <a:rPr lang="en-US" sz="3000" dirty="0">
                <a:cs typeface="Arial" pitchFamily="34" charset="0"/>
              </a:rPr>
              <a:t>Air Samples</a:t>
            </a:r>
          </a:p>
          <a:p>
            <a:pPr lvl="1">
              <a:buClr>
                <a:schemeClr val="tx2"/>
              </a:buClr>
              <a:buSzPct val="80000"/>
            </a:pPr>
            <a:r>
              <a:rPr lang="en-US" sz="2600" dirty="0"/>
              <a:t>Worker Protection</a:t>
            </a:r>
          </a:p>
          <a:p>
            <a:pPr lvl="1">
              <a:buClr>
                <a:schemeClr val="tx2"/>
              </a:buClr>
              <a:buSzPct val="80000"/>
            </a:pPr>
            <a:r>
              <a:rPr lang="en-US" sz="2600" dirty="0"/>
              <a:t>Plume Tracking</a:t>
            </a:r>
          </a:p>
          <a:p>
            <a:pPr lvl="1">
              <a:buClr>
                <a:schemeClr val="tx2"/>
              </a:buClr>
              <a:buSzPct val="80000"/>
            </a:pPr>
            <a:r>
              <a:rPr lang="en-US" sz="2600" dirty="0"/>
              <a:t>Re-suspension</a:t>
            </a:r>
          </a:p>
          <a:p>
            <a:endParaRPr lang="en-US" dirty="0"/>
          </a:p>
          <a:p>
            <a:r>
              <a:rPr lang="en-US" sz="3000" dirty="0">
                <a:cs typeface="Arial" pitchFamily="34" charset="0"/>
              </a:rPr>
              <a:t>Ground Deposition</a:t>
            </a:r>
          </a:p>
          <a:p>
            <a:pPr lvl="1"/>
            <a:r>
              <a:rPr lang="en-US" sz="2600" dirty="0">
                <a:cs typeface="Arial" pitchFamily="34" charset="0"/>
              </a:rPr>
              <a:t>Ground deposition sample</a:t>
            </a:r>
          </a:p>
          <a:p>
            <a:pPr lvl="1"/>
            <a:r>
              <a:rPr lang="en-US" sz="2600" dirty="0">
                <a:cs typeface="Arial" pitchFamily="34" charset="0"/>
              </a:rPr>
              <a:t>Standard soil sample</a:t>
            </a:r>
          </a:p>
          <a:p>
            <a:pPr lvl="1"/>
            <a:r>
              <a:rPr lang="en-US" sz="2600" i="1" dirty="0"/>
              <a:t>In situ </a:t>
            </a:r>
            <a:r>
              <a:rPr lang="en-US" sz="2600" dirty="0"/>
              <a:t>measurements</a:t>
            </a:r>
            <a:endParaRPr lang="en-US" sz="2600" dirty="0">
              <a:cs typeface="Arial" pitchFamily="34" charset="0"/>
            </a:endParaRPr>
          </a:p>
        </p:txBody>
      </p:sp>
      <p:sp>
        <p:nvSpPr>
          <p:cNvPr id="3" name="Title 2"/>
          <p:cNvSpPr>
            <a:spLocks noGrp="1"/>
          </p:cNvSpPr>
          <p:nvPr>
            <p:ph type="title"/>
          </p:nvPr>
        </p:nvSpPr>
        <p:spPr/>
        <p:txBody>
          <a:bodyPr/>
          <a:lstStyle/>
          <a:p>
            <a:r>
              <a:rPr lang="en-US" dirty="0"/>
              <a:t>Early Phase – Types of Samples</a:t>
            </a:r>
          </a:p>
        </p:txBody>
      </p:sp>
      <p:pic>
        <p:nvPicPr>
          <p:cNvPr id="5123" name="Picture 3" descr="C:\Documents and Settings\soromrd\My Documents\My Pictures\Japan\Field Teams\2011-05-08-SCF-08804-a.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23757" y="1481328"/>
            <a:ext cx="4653670" cy="3536710"/>
          </a:xfrm>
          <a:prstGeom prst="rect">
            <a:avLst/>
          </a:prstGeom>
          <a:noFill/>
        </p:spPr>
      </p:pic>
    </p:spTree>
    <p:extLst>
      <p:ext uri="{BB962C8B-B14F-4D97-AF65-F5344CB8AC3E}">
        <p14:creationId xmlns:p14="http://schemas.microsoft.com/office/powerpoint/2010/main" val="2907188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26773"/>
            <a:ext cx="5554960" cy="4810539"/>
          </a:xfrm>
        </p:spPr>
        <p:txBody>
          <a:bodyPr>
            <a:normAutofit fontScale="92500" lnSpcReduction="20000"/>
          </a:bodyPr>
          <a:lstStyle/>
          <a:p>
            <a:r>
              <a:rPr lang="en-US" sz="3000" dirty="0">
                <a:cs typeface="Arial" pitchFamily="34" charset="0"/>
              </a:rPr>
              <a:t>Air</a:t>
            </a:r>
          </a:p>
          <a:p>
            <a:pPr lvl="1">
              <a:buClr>
                <a:schemeClr val="tx2"/>
              </a:buClr>
              <a:buSzPct val="80000"/>
            </a:pPr>
            <a:r>
              <a:rPr lang="en-US" sz="2600" dirty="0"/>
              <a:t>Re-suspension</a:t>
            </a:r>
          </a:p>
          <a:p>
            <a:pPr lvl="1">
              <a:buClr>
                <a:schemeClr val="tx2"/>
              </a:buClr>
              <a:buSzPct val="80000"/>
            </a:pPr>
            <a:r>
              <a:rPr lang="en-US" sz="2600" dirty="0"/>
              <a:t>Monitoring Release Point</a:t>
            </a:r>
          </a:p>
          <a:p>
            <a:r>
              <a:rPr lang="en-US" sz="3000" dirty="0">
                <a:cs typeface="Arial" pitchFamily="34" charset="0"/>
              </a:rPr>
              <a:t>Soil</a:t>
            </a:r>
          </a:p>
          <a:p>
            <a:pPr lvl="1">
              <a:buClr>
                <a:schemeClr val="tx2"/>
              </a:buClr>
              <a:buSzPct val="80000"/>
            </a:pPr>
            <a:r>
              <a:rPr lang="en-US" sz="2600" dirty="0"/>
              <a:t>Migration</a:t>
            </a:r>
          </a:p>
          <a:p>
            <a:pPr lvl="1">
              <a:buClr>
                <a:schemeClr val="tx2"/>
              </a:buClr>
              <a:buSzPct val="80000"/>
            </a:pPr>
            <a:r>
              <a:rPr lang="en-US" sz="2600" dirty="0"/>
              <a:t>Defining Exclusion Zone</a:t>
            </a:r>
          </a:p>
          <a:p>
            <a:r>
              <a:rPr lang="en-US" sz="3000" dirty="0">
                <a:cs typeface="Arial" pitchFamily="34" charset="0"/>
              </a:rPr>
              <a:t>Water</a:t>
            </a:r>
          </a:p>
          <a:p>
            <a:pPr lvl="1">
              <a:buClr>
                <a:schemeClr val="tx2"/>
              </a:buClr>
              <a:buSzPct val="80000"/>
            </a:pPr>
            <a:r>
              <a:rPr lang="en-US" sz="2600" dirty="0"/>
              <a:t>Drinking - Ingestion Pathways</a:t>
            </a:r>
          </a:p>
          <a:p>
            <a:r>
              <a:rPr lang="en-US" sz="3000" dirty="0">
                <a:cs typeface="Arial" pitchFamily="34" charset="0"/>
              </a:rPr>
              <a:t>Vegetation &amp; Other</a:t>
            </a:r>
          </a:p>
          <a:p>
            <a:pPr lvl="1">
              <a:buClr>
                <a:schemeClr val="tx2"/>
              </a:buClr>
              <a:buSzPct val="80000"/>
            </a:pPr>
            <a:r>
              <a:rPr lang="en-US" sz="2600" dirty="0"/>
              <a:t>Crops - Ingestion Pathways</a:t>
            </a:r>
          </a:p>
          <a:p>
            <a:pPr lvl="1">
              <a:buClr>
                <a:schemeClr val="tx2"/>
              </a:buClr>
              <a:buSzPct val="80000"/>
            </a:pPr>
            <a:r>
              <a:rPr lang="en-US" sz="2600" dirty="0"/>
              <a:t>Animal - Stored Feed</a:t>
            </a:r>
          </a:p>
          <a:p>
            <a:pPr lvl="1">
              <a:buClr>
                <a:schemeClr val="tx2"/>
              </a:buClr>
              <a:buSzPct val="80000"/>
            </a:pPr>
            <a:r>
              <a:rPr lang="en-US" sz="2600" dirty="0"/>
              <a:t>Milk - Ingestion Pathways</a:t>
            </a:r>
          </a:p>
        </p:txBody>
      </p:sp>
      <p:sp>
        <p:nvSpPr>
          <p:cNvPr id="3" name="Title 2"/>
          <p:cNvSpPr>
            <a:spLocks noGrp="1"/>
          </p:cNvSpPr>
          <p:nvPr>
            <p:ph type="title"/>
          </p:nvPr>
        </p:nvSpPr>
        <p:spPr>
          <a:xfrm>
            <a:off x="-175773" y="139757"/>
            <a:ext cx="8229600" cy="1143000"/>
          </a:xfrm>
        </p:spPr>
        <p:txBody>
          <a:bodyPr>
            <a:normAutofit fontScale="90000"/>
          </a:bodyPr>
          <a:lstStyle/>
          <a:p>
            <a:r>
              <a:rPr lang="en-US" dirty="0"/>
              <a:t>Intermediate &amp; Late Phase </a:t>
            </a:r>
            <a:br>
              <a:rPr lang="en-US" dirty="0"/>
            </a:br>
            <a:r>
              <a:rPr lang="en-US" dirty="0"/>
              <a:t>Types of Samples</a:t>
            </a:r>
          </a:p>
        </p:txBody>
      </p:sp>
      <p:pic>
        <p:nvPicPr>
          <p:cNvPr id="4098" name="Picture 2" descr="C:\Documents and Settings\soromrd\My Documents\My Pictures\Training Pictures\Honey Sampling D01_1979.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48064" y="4818374"/>
            <a:ext cx="2579589" cy="1705011"/>
          </a:xfrm>
          <a:prstGeom prst="rect">
            <a:avLst/>
          </a:prstGeom>
          <a:noFill/>
        </p:spPr>
      </p:pic>
      <p:pic>
        <p:nvPicPr>
          <p:cNvPr id="4100" name="Picture 4" descr="C:\Documents and Settings\soromrd\My Documents\My Pictures\Training Pictures\D03_1369.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24128" y="2931942"/>
            <a:ext cx="2623441" cy="1800200"/>
          </a:xfrm>
          <a:prstGeom prst="rect">
            <a:avLst/>
          </a:prstGeom>
          <a:noFill/>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23045" y="1080207"/>
            <a:ext cx="2363755" cy="1772816"/>
          </a:xfrm>
          <a:prstGeom prst="rect">
            <a:avLst/>
          </a:prstGeom>
        </p:spPr>
      </p:pic>
    </p:spTree>
    <p:extLst>
      <p:ext uri="{BB962C8B-B14F-4D97-AF65-F5344CB8AC3E}">
        <p14:creationId xmlns:p14="http://schemas.microsoft.com/office/powerpoint/2010/main" val="2387913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p:cNvSpPr>
            <a:spLocks noGrp="1" noChangeArrowheads="1"/>
          </p:cNvSpPr>
          <p:nvPr>
            <p:ph idx="1"/>
          </p:nvPr>
        </p:nvSpPr>
        <p:spPr>
          <a:xfrm>
            <a:off x="457200" y="1481328"/>
            <a:ext cx="8291264" cy="4525963"/>
          </a:xfrm>
        </p:spPr>
        <p:txBody>
          <a:bodyPr/>
          <a:lstStyle/>
          <a:p>
            <a:pPr eaLnBrk="1" hangingPunct="1">
              <a:lnSpc>
                <a:spcPct val="90000"/>
              </a:lnSpc>
            </a:pPr>
            <a:r>
              <a:rPr lang="en-US" sz="2800" dirty="0">
                <a:cs typeface="Arial" panose="020B0604020202020204" pitchFamily="34" charset="0"/>
              </a:rPr>
              <a:t>Survey the sample location (if possible)</a:t>
            </a:r>
          </a:p>
          <a:p>
            <a:pPr lvl="1" eaLnBrk="1" hangingPunct="1">
              <a:lnSpc>
                <a:spcPct val="90000"/>
              </a:lnSpc>
            </a:pPr>
            <a:r>
              <a:rPr lang="en-US" sz="2400" dirty="0"/>
              <a:t>2.5 cm (1 in.) contamination level</a:t>
            </a:r>
          </a:p>
          <a:p>
            <a:pPr lvl="1" eaLnBrk="1" hangingPunct="1">
              <a:lnSpc>
                <a:spcPct val="90000"/>
              </a:lnSpc>
            </a:pPr>
            <a:r>
              <a:rPr lang="en-US" sz="2400" dirty="0"/>
              <a:t>1 m (waist height) exposure rate</a:t>
            </a:r>
          </a:p>
          <a:p>
            <a:pPr lvl="1" eaLnBrk="1" hangingPunct="1">
              <a:lnSpc>
                <a:spcPct val="90000"/>
              </a:lnSpc>
            </a:pPr>
            <a:endParaRPr lang="en-US" sz="2400" dirty="0"/>
          </a:p>
          <a:p>
            <a:pPr eaLnBrk="1" hangingPunct="1">
              <a:lnSpc>
                <a:spcPct val="90000"/>
              </a:lnSpc>
            </a:pPr>
            <a:r>
              <a:rPr lang="en-US" sz="2800" dirty="0">
                <a:cs typeface="Arial" panose="020B0604020202020204" pitchFamily="34" charset="0"/>
              </a:rPr>
              <a:t>Use clean sampling tools</a:t>
            </a:r>
          </a:p>
          <a:p>
            <a:pPr lvl="1" eaLnBrk="1" hangingPunct="1">
              <a:lnSpc>
                <a:spcPct val="90000"/>
              </a:lnSpc>
            </a:pPr>
            <a:r>
              <a:rPr lang="en-US" sz="2400" dirty="0"/>
              <a:t>rinse and survey prior to use (if necessary)</a:t>
            </a:r>
          </a:p>
          <a:p>
            <a:pPr lvl="1" eaLnBrk="1" hangingPunct="1">
              <a:lnSpc>
                <a:spcPct val="90000"/>
              </a:lnSpc>
            </a:pPr>
            <a:r>
              <a:rPr lang="en-US" sz="2400" dirty="0"/>
              <a:t>use plastic sheets / bag as clean work area</a:t>
            </a:r>
          </a:p>
          <a:p>
            <a:pPr lvl="1" eaLnBrk="1" hangingPunct="1">
              <a:lnSpc>
                <a:spcPct val="90000"/>
              </a:lnSpc>
            </a:pPr>
            <a:endParaRPr lang="en-US" sz="2400" dirty="0"/>
          </a:p>
          <a:p>
            <a:pPr eaLnBrk="1" hangingPunct="1">
              <a:lnSpc>
                <a:spcPct val="90000"/>
              </a:lnSpc>
            </a:pPr>
            <a:r>
              <a:rPr lang="en-US" sz="2800" dirty="0">
                <a:cs typeface="Arial" panose="020B0604020202020204" pitchFamily="34" charset="0"/>
              </a:rPr>
              <a:t>Use gloves when sampling</a:t>
            </a:r>
          </a:p>
          <a:p>
            <a:pPr lvl="1" eaLnBrk="1" hangingPunct="1">
              <a:lnSpc>
                <a:spcPct val="90000"/>
              </a:lnSpc>
            </a:pPr>
            <a:r>
              <a:rPr lang="en-US" sz="2400" dirty="0"/>
              <a:t>change out gloves after each sample</a:t>
            </a:r>
          </a:p>
        </p:txBody>
      </p:sp>
      <p:sp>
        <p:nvSpPr>
          <p:cNvPr id="110594" name="Rectangle 2"/>
          <p:cNvSpPr>
            <a:spLocks noGrp="1" noChangeArrowheads="1"/>
          </p:cNvSpPr>
          <p:nvPr>
            <p:ph type="title"/>
          </p:nvPr>
        </p:nvSpPr>
        <p:spPr/>
        <p:txBody>
          <a:bodyPr/>
          <a:lstStyle/>
          <a:p>
            <a:pPr eaLnBrk="1" hangingPunct="1"/>
            <a:r>
              <a:rPr lang="en-US" sz="4000" dirty="0"/>
              <a:t>When Collecting Samples</a:t>
            </a:r>
          </a:p>
        </p:txBody>
      </p:sp>
    </p:spTree>
    <p:extLst>
      <p:ext uri="{BB962C8B-B14F-4D97-AF65-F5344CB8AC3E}">
        <p14:creationId xmlns:p14="http://schemas.microsoft.com/office/powerpoint/2010/main" val="1117991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627784" y="4759981"/>
            <a:ext cx="3108747" cy="1823049"/>
          </a:xfrm>
        </p:spPr>
      </p:pic>
      <p:sp>
        <p:nvSpPr>
          <p:cNvPr id="3" name="Title 2"/>
          <p:cNvSpPr>
            <a:spLocks noGrp="1"/>
          </p:cNvSpPr>
          <p:nvPr>
            <p:ph type="title"/>
          </p:nvPr>
        </p:nvSpPr>
        <p:spPr/>
        <p:txBody>
          <a:bodyPr/>
          <a:lstStyle/>
          <a:p>
            <a:r>
              <a:rPr lang="en-US" dirty="0"/>
              <a:t>Picture of Sample Area</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45580" y="3284244"/>
            <a:ext cx="2284401" cy="1479061"/>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76031" y="4763305"/>
            <a:ext cx="1329815" cy="1976387"/>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53359" y="1417638"/>
            <a:ext cx="3239245" cy="1787279"/>
          </a:xfrm>
          <a:prstGeom prst="rect">
            <a:avLst/>
          </a:prstGeom>
        </p:spPr>
      </p:pic>
      <p:sp>
        <p:nvSpPr>
          <p:cNvPr id="9" name="TextBox 8"/>
          <p:cNvSpPr txBox="1"/>
          <p:nvPr/>
        </p:nvSpPr>
        <p:spPr>
          <a:xfrm>
            <a:off x="587400" y="1346986"/>
            <a:ext cx="4464496"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a:t>While collecting a Sample step back and take a picture of the sample area</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This helps Assessors understand the area</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Submit photo with the sample or measurement</a:t>
            </a:r>
          </a:p>
        </p:txBody>
      </p:sp>
    </p:spTree>
    <p:extLst>
      <p:ext uri="{BB962C8B-B14F-4D97-AF65-F5344CB8AC3E}">
        <p14:creationId xmlns:p14="http://schemas.microsoft.com/office/powerpoint/2010/main" val="132858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706090"/>
          </a:xfrm>
        </p:spPr>
        <p:txBody>
          <a:bodyPr>
            <a:noAutofit/>
          </a:bodyPr>
          <a:lstStyle/>
          <a:p>
            <a:r>
              <a:rPr lang="en-US" sz="2800" dirty="0"/>
              <a:t>Sample Control Form and Chain of Custody</a:t>
            </a:r>
          </a:p>
        </p:txBody>
      </p:sp>
      <p:grpSp>
        <p:nvGrpSpPr>
          <p:cNvPr id="4" name="Group 19"/>
          <p:cNvGrpSpPr>
            <a:grpSpLocks/>
          </p:cNvGrpSpPr>
          <p:nvPr/>
        </p:nvGrpSpPr>
        <p:grpSpPr bwMode="auto">
          <a:xfrm>
            <a:off x="179512" y="1176115"/>
            <a:ext cx="4111001" cy="4711701"/>
            <a:chOff x="113" y="709"/>
            <a:chExt cx="3924" cy="2968"/>
          </a:xfrm>
        </p:grpSpPr>
        <p:sp>
          <p:nvSpPr>
            <p:cNvPr id="5" name="Text Box 5"/>
            <p:cNvSpPr txBox="1">
              <a:spLocks noChangeArrowheads="1"/>
            </p:cNvSpPr>
            <p:nvPr/>
          </p:nvSpPr>
          <p:spPr bwMode="auto">
            <a:xfrm>
              <a:off x="182" y="3444"/>
              <a:ext cx="3299" cy="233"/>
            </a:xfrm>
            <a:prstGeom prst="rect">
              <a:avLst/>
            </a:prstGeom>
            <a:noFill/>
            <a:ln w="9525">
              <a:noFill/>
              <a:miter lim="800000"/>
              <a:headEnd/>
              <a:tailEnd/>
            </a:ln>
          </p:spPr>
          <p:txBody>
            <a:bodyPr wrap="square">
              <a:spAutoFit/>
            </a:bodyPr>
            <a:lstStyle/>
            <a:p>
              <a:pPr>
                <a:spcBef>
                  <a:spcPct val="50000"/>
                </a:spcBef>
              </a:pPr>
              <a:r>
                <a:rPr lang="en-US" dirty="0"/>
                <a:t>Signed Custody Transfer</a:t>
              </a:r>
            </a:p>
          </p:txBody>
        </p:sp>
        <p:sp>
          <p:nvSpPr>
            <p:cNvPr id="6" name="Line 6"/>
            <p:cNvSpPr>
              <a:spLocks noChangeShapeType="1"/>
            </p:cNvSpPr>
            <p:nvPr/>
          </p:nvSpPr>
          <p:spPr bwMode="auto">
            <a:xfrm>
              <a:off x="2560" y="3534"/>
              <a:ext cx="1358" cy="0"/>
            </a:xfrm>
            <a:prstGeom prst="line">
              <a:avLst/>
            </a:prstGeom>
            <a:noFill/>
            <a:ln w="9525">
              <a:solidFill>
                <a:schemeClr val="tx1"/>
              </a:solidFill>
              <a:round/>
              <a:headEnd/>
              <a:tailEnd type="triangle" w="med" len="med"/>
            </a:ln>
          </p:spPr>
          <p:txBody>
            <a:bodyPr/>
            <a:lstStyle/>
            <a:p>
              <a:endParaRPr lang="en-US" dirty="0"/>
            </a:p>
          </p:txBody>
        </p:sp>
        <p:sp>
          <p:nvSpPr>
            <p:cNvPr id="7" name="Text Box 7"/>
            <p:cNvSpPr txBox="1">
              <a:spLocks noChangeArrowheads="1"/>
            </p:cNvSpPr>
            <p:nvPr/>
          </p:nvSpPr>
          <p:spPr bwMode="auto">
            <a:xfrm>
              <a:off x="113" y="1162"/>
              <a:ext cx="3024" cy="407"/>
            </a:xfrm>
            <a:prstGeom prst="rect">
              <a:avLst/>
            </a:prstGeom>
            <a:noFill/>
            <a:ln w="9525">
              <a:noFill/>
              <a:miter lim="800000"/>
              <a:headEnd/>
              <a:tailEnd/>
            </a:ln>
          </p:spPr>
          <p:txBody>
            <a:bodyPr wrap="square">
              <a:spAutoFit/>
            </a:bodyPr>
            <a:lstStyle/>
            <a:p>
              <a:pPr>
                <a:spcBef>
                  <a:spcPct val="50000"/>
                </a:spcBef>
              </a:pPr>
              <a:r>
                <a:rPr lang="en-US" dirty="0"/>
                <a:t>Team identification information</a:t>
              </a:r>
            </a:p>
          </p:txBody>
        </p:sp>
        <p:sp>
          <p:nvSpPr>
            <p:cNvPr id="8" name="Line 8"/>
            <p:cNvSpPr>
              <a:spLocks noChangeShapeType="1"/>
            </p:cNvSpPr>
            <p:nvPr/>
          </p:nvSpPr>
          <p:spPr bwMode="auto">
            <a:xfrm flipV="1">
              <a:off x="3000" y="888"/>
              <a:ext cx="1037" cy="318"/>
            </a:xfrm>
            <a:prstGeom prst="line">
              <a:avLst/>
            </a:prstGeom>
            <a:noFill/>
            <a:ln w="9525">
              <a:solidFill>
                <a:schemeClr val="tx1"/>
              </a:solidFill>
              <a:round/>
              <a:headEnd/>
              <a:tailEnd type="triangle" w="med" len="med"/>
            </a:ln>
          </p:spPr>
          <p:txBody>
            <a:bodyPr/>
            <a:lstStyle/>
            <a:p>
              <a:endParaRPr lang="en-US" dirty="0"/>
            </a:p>
          </p:txBody>
        </p:sp>
        <p:sp>
          <p:nvSpPr>
            <p:cNvPr id="9" name="Text Box 10"/>
            <p:cNvSpPr txBox="1">
              <a:spLocks noChangeArrowheads="1"/>
            </p:cNvSpPr>
            <p:nvPr/>
          </p:nvSpPr>
          <p:spPr bwMode="auto">
            <a:xfrm>
              <a:off x="113" y="1616"/>
              <a:ext cx="3414" cy="582"/>
            </a:xfrm>
            <a:prstGeom prst="rect">
              <a:avLst/>
            </a:prstGeom>
            <a:noFill/>
            <a:ln w="9525">
              <a:noFill/>
              <a:miter lim="800000"/>
              <a:headEnd/>
              <a:tailEnd/>
            </a:ln>
          </p:spPr>
          <p:txBody>
            <a:bodyPr wrap="square">
              <a:spAutoFit/>
            </a:bodyPr>
            <a:lstStyle/>
            <a:p>
              <a:pPr>
                <a:spcBef>
                  <a:spcPct val="50000"/>
                </a:spcBef>
              </a:pPr>
              <a:r>
                <a:rPr lang="en-US" dirty="0"/>
                <a:t>Location and collection time information as recorded with Radiological reading</a:t>
              </a:r>
            </a:p>
          </p:txBody>
        </p:sp>
        <p:sp>
          <p:nvSpPr>
            <p:cNvPr id="10" name="Line 11"/>
            <p:cNvSpPr>
              <a:spLocks noChangeShapeType="1"/>
            </p:cNvSpPr>
            <p:nvPr/>
          </p:nvSpPr>
          <p:spPr bwMode="auto">
            <a:xfrm flipV="1">
              <a:off x="2937" y="1062"/>
              <a:ext cx="1037" cy="735"/>
            </a:xfrm>
            <a:prstGeom prst="line">
              <a:avLst/>
            </a:prstGeom>
            <a:noFill/>
            <a:ln w="9525">
              <a:solidFill>
                <a:schemeClr val="tx1"/>
              </a:solidFill>
              <a:round/>
              <a:headEnd/>
              <a:tailEnd type="triangle" w="med" len="med"/>
            </a:ln>
          </p:spPr>
          <p:txBody>
            <a:bodyPr/>
            <a:lstStyle/>
            <a:p>
              <a:endParaRPr lang="en-US" dirty="0"/>
            </a:p>
          </p:txBody>
        </p:sp>
        <p:sp>
          <p:nvSpPr>
            <p:cNvPr id="11" name="Text Box 12"/>
            <p:cNvSpPr txBox="1">
              <a:spLocks noChangeArrowheads="1"/>
            </p:cNvSpPr>
            <p:nvPr/>
          </p:nvSpPr>
          <p:spPr bwMode="auto">
            <a:xfrm>
              <a:off x="124" y="722"/>
              <a:ext cx="3163" cy="407"/>
            </a:xfrm>
            <a:prstGeom prst="rect">
              <a:avLst/>
            </a:prstGeom>
            <a:noFill/>
            <a:ln w="9525">
              <a:noFill/>
              <a:miter lim="800000"/>
              <a:headEnd/>
              <a:tailEnd/>
            </a:ln>
          </p:spPr>
          <p:txBody>
            <a:bodyPr wrap="square">
              <a:spAutoFit/>
            </a:bodyPr>
            <a:lstStyle/>
            <a:p>
              <a:pPr>
                <a:spcBef>
                  <a:spcPct val="50000"/>
                </a:spcBef>
              </a:pPr>
              <a:r>
                <a:rPr lang="en-US" dirty="0"/>
                <a:t>Unique Sample Control Number for each sample</a:t>
              </a:r>
            </a:p>
          </p:txBody>
        </p:sp>
        <p:sp>
          <p:nvSpPr>
            <p:cNvPr id="12" name="Text Box 14"/>
            <p:cNvSpPr txBox="1">
              <a:spLocks noChangeArrowheads="1"/>
            </p:cNvSpPr>
            <p:nvPr/>
          </p:nvSpPr>
          <p:spPr bwMode="auto">
            <a:xfrm>
              <a:off x="119" y="2417"/>
              <a:ext cx="3918" cy="582"/>
            </a:xfrm>
            <a:prstGeom prst="rect">
              <a:avLst/>
            </a:prstGeom>
            <a:noFill/>
            <a:ln w="9525">
              <a:noFill/>
              <a:miter lim="800000"/>
              <a:headEnd/>
              <a:tailEnd/>
            </a:ln>
          </p:spPr>
          <p:txBody>
            <a:bodyPr wrap="square">
              <a:spAutoFit/>
            </a:bodyPr>
            <a:lstStyle/>
            <a:p>
              <a:pPr>
                <a:spcBef>
                  <a:spcPct val="50000"/>
                </a:spcBef>
              </a:pPr>
              <a:r>
                <a:rPr lang="en-US" dirty="0"/>
                <a:t>Detailed Sample Matrix information sample type, volume, etc.  Use only one form per sample media. </a:t>
              </a:r>
            </a:p>
          </p:txBody>
        </p:sp>
        <p:sp>
          <p:nvSpPr>
            <p:cNvPr id="13" name="Line 15"/>
            <p:cNvSpPr>
              <a:spLocks noChangeShapeType="1"/>
            </p:cNvSpPr>
            <p:nvPr/>
          </p:nvSpPr>
          <p:spPr bwMode="auto">
            <a:xfrm flipV="1">
              <a:off x="3412" y="2160"/>
              <a:ext cx="619" cy="272"/>
            </a:xfrm>
            <a:prstGeom prst="line">
              <a:avLst/>
            </a:prstGeom>
            <a:noFill/>
            <a:ln w="9525">
              <a:solidFill>
                <a:schemeClr val="tx1"/>
              </a:solidFill>
              <a:round/>
              <a:headEnd/>
              <a:tailEnd type="triangle" w="med" len="med"/>
            </a:ln>
          </p:spPr>
          <p:txBody>
            <a:bodyPr/>
            <a:lstStyle/>
            <a:p>
              <a:endParaRPr lang="en-US" dirty="0"/>
            </a:p>
          </p:txBody>
        </p:sp>
        <p:sp>
          <p:nvSpPr>
            <p:cNvPr id="14" name="Line 13"/>
            <p:cNvSpPr>
              <a:spLocks noChangeShapeType="1"/>
            </p:cNvSpPr>
            <p:nvPr/>
          </p:nvSpPr>
          <p:spPr bwMode="auto">
            <a:xfrm flipV="1">
              <a:off x="3137" y="709"/>
              <a:ext cx="781" cy="134"/>
            </a:xfrm>
            <a:prstGeom prst="line">
              <a:avLst/>
            </a:prstGeom>
            <a:noFill/>
            <a:ln w="9525">
              <a:solidFill>
                <a:schemeClr val="tx1"/>
              </a:solidFill>
              <a:round/>
              <a:headEnd/>
              <a:tailEnd type="triangle" w="med" len="med"/>
            </a:ln>
          </p:spPr>
          <p:txBody>
            <a:bodyPr/>
            <a:lstStyle/>
            <a:p>
              <a:endParaRPr lang="en-US" dirty="0"/>
            </a:p>
          </p:txBody>
        </p:sp>
      </p:grpSp>
      <p:pic>
        <p:nvPicPr>
          <p:cNvPr id="15" name="Picture 14" descr="Sample-Control-Form-2011 (Front).bmp"/>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83968" y="908720"/>
            <a:ext cx="4284476" cy="5472608"/>
          </a:xfrm>
          <a:prstGeom prst="rect">
            <a:avLst/>
          </a:prstGeom>
        </p:spPr>
      </p:pic>
      <p:sp>
        <p:nvSpPr>
          <p:cNvPr id="16" name="Rectangle 15"/>
          <p:cNvSpPr/>
          <p:nvPr/>
        </p:nvSpPr>
        <p:spPr>
          <a:xfrm rot="19243643">
            <a:off x="4883861" y="5164803"/>
            <a:ext cx="3168352" cy="523220"/>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2800" b="1" cap="none" spc="150" dirty="0">
                <a:ln w="1143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a:outerShdw blurRad="25400" algn="tl" rotWithShape="0">
                    <a:srgbClr val="000000">
                      <a:alpha val="43000"/>
                    </a:srgbClr>
                  </a:outerShdw>
                </a:effectLst>
              </a:rPr>
              <a:t>Example</a:t>
            </a:r>
          </a:p>
        </p:txBody>
      </p:sp>
      <p:sp>
        <p:nvSpPr>
          <p:cNvPr id="17" name="Rectangle 16"/>
          <p:cNvSpPr/>
          <p:nvPr/>
        </p:nvSpPr>
        <p:spPr>
          <a:xfrm>
            <a:off x="6660232" y="908720"/>
            <a:ext cx="2232248" cy="338554"/>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1600" b="1" cap="none" spc="150" dirty="0">
                <a:ln w="1143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a:outerShdw blurRad="25400" algn="tl" rotWithShape="0">
                    <a:srgbClr val="000000">
                      <a:alpha val="43000"/>
                    </a:srgbClr>
                  </a:outerShdw>
                </a:effectLst>
              </a:rPr>
              <a:t>Example</a:t>
            </a:r>
          </a:p>
        </p:txBody>
      </p:sp>
    </p:spTree>
    <p:extLst>
      <p:ext uri="{BB962C8B-B14F-4D97-AF65-F5344CB8AC3E}">
        <p14:creationId xmlns:p14="http://schemas.microsoft.com/office/powerpoint/2010/main" val="29243070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2607</TotalTime>
  <Words>4852</Words>
  <Application>Microsoft Office PowerPoint</Application>
  <PresentationFormat>On-screen Show (4:3)</PresentationFormat>
  <Paragraphs>413</Paragraphs>
  <Slides>48</Slides>
  <Notes>47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TitlesOfParts>
    <vt:vector size="53" baseType="lpstr">
      <vt:lpstr>Arial</vt:lpstr>
      <vt:lpstr>Calibri</vt:lpstr>
      <vt:lpstr>Times New Roman</vt:lpstr>
      <vt:lpstr>Wingdings 3</vt:lpstr>
      <vt:lpstr>Office Theme</vt:lpstr>
      <vt:lpstr>FRMAC Field Monitoring Specialist Training – Introduction</vt:lpstr>
      <vt:lpstr>MS-200 Module 3 Outline</vt:lpstr>
      <vt:lpstr>Sampling Techniques</vt:lpstr>
      <vt:lpstr>Sampling Evolution</vt:lpstr>
      <vt:lpstr>Early Phase – Types of Samples</vt:lpstr>
      <vt:lpstr>Intermediate &amp; Late Phase  Types of Samples</vt:lpstr>
      <vt:lpstr>When Collecting Samples</vt:lpstr>
      <vt:lpstr>Picture of Sample Area</vt:lpstr>
      <vt:lpstr>Sample Control Form and Chain of Custody</vt:lpstr>
      <vt:lpstr>Air Sampling</vt:lpstr>
      <vt:lpstr>Air Sampling</vt:lpstr>
      <vt:lpstr>Low Volume Versus High Volume</vt:lpstr>
      <vt:lpstr>Air Sample Filters</vt:lpstr>
      <vt:lpstr>Collect a Low Volume Air Sample</vt:lpstr>
      <vt:lpstr>Collect a Low Volume Air Sample</vt:lpstr>
      <vt:lpstr>Start the Air Sample</vt:lpstr>
      <vt:lpstr>Stop the Air Sample</vt:lpstr>
      <vt:lpstr>Package the Sample</vt:lpstr>
      <vt:lpstr>Ground Deposition Soil Sampling</vt:lpstr>
      <vt:lpstr>Ground Deposition Sampling</vt:lpstr>
      <vt:lpstr>Soil Sample Tools</vt:lpstr>
      <vt:lpstr>Collect a Soil Sample</vt:lpstr>
      <vt:lpstr>Collect a Soil Sample</vt:lpstr>
      <vt:lpstr>Collect a Soil Sample</vt:lpstr>
      <vt:lpstr>Collect a Soil Sample</vt:lpstr>
      <vt:lpstr>Collect a Soil Sample</vt:lpstr>
      <vt:lpstr>Soil Samples at Depth</vt:lpstr>
      <vt:lpstr>Water Sampling</vt:lpstr>
      <vt:lpstr>Water Sampling</vt:lpstr>
      <vt:lpstr>Water Sampling</vt:lpstr>
      <vt:lpstr>Collect a Water Sample</vt:lpstr>
      <vt:lpstr>Collect a Water Sample</vt:lpstr>
      <vt:lpstr>Collect a Water Sample</vt:lpstr>
      <vt:lpstr>Vegetation Sampling</vt:lpstr>
      <vt:lpstr>Vegetation Sampling</vt:lpstr>
      <vt:lpstr>Collect a Vegetation Sample</vt:lpstr>
      <vt:lpstr>Collect a Vegetation Sample</vt:lpstr>
      <vt:lpstr>Collect a Vegetation Sample</vt:lpstr>
      <vt:lpstr>Milk and Feed Sampling</vt:lpstr>
      <vt:lpstr>Milk and Feed Sampling</vt:lpstr>
      <vt:lpstr>Milk Sampling</vt:lpstr>
      <vt:lpstr>Sample Receipt</vt:lpstr>
      <vt:lpstr>Sample Receipt / Hotline</vt:lpstr>
      <vt:lpstr>Sample Receipt – Contamination Control</vt:lpstr>
      <vt:lpstr>Sample Receipt – Contamination Control</vt:lpstr>
      <vt:lpstr>Sample Receipt &amp; Inspection</vt:lpstr>
      <vt:lpstr>Sample Receipt &amp; Inspection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Advanced Monitoring Manager Training 2015</dc:title>
  <dc:creator>Jeremy Gwin</dc:creator>
  <cp:lastModifiedBy>Gwin, Jeremy</cp:lastModifiedBy>
  <cp:revision>201</cp:revision>
  <dcterms:created xsi:type="dcterms:W3CDTF">2015-01-07T20:30:29Z</dcterms:created>
  <dcterms:modified xsi:type="dcterms:W3CDTF">2021-01-07T22:11:20Z</dcterms:modified>
</cp:coreProperties>
</file>