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9" r:id="rId2"/>
  </p:sldMasterIdLst>
  <p:notesMasterIdLst>
    <p:notesMasterId r:id="rId18"/>
  </p:notesMasterIdLst>
  <p:sldIdLst>
    <p:sldId id="256" r:id="rId3"/>
    <p:sldId id="257" r:id="rId4"/>
    <p:sldId id="511" r:id="rId5"/>
    <p:sldId id="913" r:id="rId6"/>
    <p:sldId id="915" r:id="rId7"/>
    <p:sldId id="917" r:id="rId8"/>
    <p:sldId id="519" r:id="rId9"/>
    <p:sldId id="520" r:id="rId10"/>
    <p:sldId id="521" r:id="rId11"/>
    <p:sldId id="522" r:id="rId12"/>
    <p:sldId id="513" r:id="rId13"/>
    <p:sldId id="931" r:id="rId14"/>
    <p:sldId id="529" r:id="rId15"/>
    <p:sldId id="530" r:id="rId16"/>
    <p:sldId id="514" r:id="rId1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rom, Richard" initials="SR" lastIdx="29" clrIdx="0">
    <p:extLst>
      <p:ext uri="{19B8F6BF-5375-455C-9EA6-DF929625EA0E}">
        <p15:presenceInfo xmlns:p15="http://schemas.microsoft.com/office/powerpoint/2012/main" userId="S-1-5-21-344687066-941922548-1860439328-7970" providerId="AD"/>
      </p:ext>
    </p:extLst>
  </p:cmAuthor>
  <p:cmAuthor id="2" name="Gwin, Jeremy" initials="GJ" lastIdx="2" clrIdx="1">
    <p:extLst>
      <p:ext uri="{19B8F6BF-5375-455C-9EA6-DF929625EA0E}">
        <p15:presenceInfo xmlns:p15="http://schemas.microsoft.com/office/powerpoint/2012/main" userId="S-1-5-21-344687066-941922548-1860439328-666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160" autoAdjust="0"/>
  </p:normalViewPr>
  <p:slideViewPr>
    <p:cSldViewPr>
      <p:cViewPr varScale="1">
        <p:scale>
          <a:sx n="60" d="100"/>
          <a:sy n="60" d="100"/>
        </p:scale>
        <p:origin x="134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image" Target="../media/image5.emf"/><Relationship Id="rId5" Type="http://schemas.openxmlformats.org/officeDocument/2006/relationships/image" Target="../media/image9.emf"/><Relationship Id="rId4"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F9426D3-39F9-4563-AE4B-523EEAE6F7DF}" type="datetimeFigureOut">
              <a:rPr lang="en-US" smtClean="0"/>
              <a:t>1/7/2021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313512D1-7FCF-4D4A-9A80-82BA0B074ACF}" type="slidenum">
              <a:rPr lang="en-US" smtClean="0"/>
              <a:t>‹#›</a:t>
            </a:fld>
            <a:endParaRPr lang="en-US" dirty="0"/>
          </a:p>
        </p:txBody>
      </p:sp>
    </p:spTree>
    <p:extLst>
      <p:ext uri="{BB962C8B-B14F-4D97-AF65-F5344CB8AC3E}">
        <p14:creationId xmlns:p14="http://schemas.microsoft.com/office/powerpoint/2010/main" val="2476282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3512D1-7FCF-4D4A-9A80-82BA0B074ACF}" type="slidenum">
              <a:rPr lang="en-US" smtClean="0"/>
              <a:t>3</a:t>
            </a:fld>
            <a:endParaRPr lang="en-US" dirty="0"/>
          </a:p>
        </p:txBody>
      </p:sp>
    </p:spTree>
    <p:extLst>
      <p:ext uri="{BB962C8B-B14F-4D97-AF65-F5344CB8AC3E}">
        <p14:creationId xmlns:p14="http://schemas.microsoft.com/office/powerpoint/2010/main" val="28153502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Volume II contains the listed forms. </a:t>
            </a:r>
          </a:p>
        </p:txBody>
      </p:sp>
      <p:sp>
        <p:nvSpPr>
          <p:cNvPr id="4" name="Slide Number Placeholder 3"/>
          <p:cNvSpPr>
            <a:spLocks noGrp="1"/>
          </p:cNvSpPr>
          <p:nvPr>
            <p:ph type="sldNum" sz="quarter" idx="10"/>
          </p:nvPr>
        </p:nvSpPr>
        <p:spPr/>
        <p:txBody>
          <a:bodyPr/>
          <a:lstStyle/>
          <a:p>
            <a:fld id="{313512D1-7FCF-4D4A-9A80-82BA0B074ACF}" type="slidenum">
              <a:rPr lang="en-US" smtClean="0"/>
              <a:t>13</a:t>
            </a:fld>
            <a:endParaRPr lang="en-US" dirty="0"/>
          </a:p>
        </p:txBody>
      </p:sp>
    </p:spTree>
    <p:extLst>
      <p:ext uri="{BB962C8B-B14F-4D97-AF65-F5344CB8AC3E}">
        <p14:creationId xmlns:p14="http://schemas.microsoft.com/office/powerpoint/2010/main" val="852096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Volume</a:t>
            </a:r>
            <a:r>
              <a:rPr lang="en-US" baseline="0" dirty="0"/>
              <a:t> II contains the listed Operator Aids.  </a:t>
            </a:r>
            <a:endParaRPr lang="en-US" dirty="0"/>
          </a:p>
        </p:txBody>
      </p:sp>
      <p:sp>
        <p:nvSpPr>
          <p:cNvPr id="4" name="Slide Number Placeholder 3"/>
          <p:cNvSpPr>
            <a:spLocks noGrp="1"/>
          </p:cNvSpPr>
          <p:nvPr>
            <p:ph type="sldNum" sz="quarter" idx="10"/>
          </p:nvPr>
        </p:nvSpPr>
        <p:spPr/>
        <p:txBody>
          <a:bodyPr/>
          <a:lstStyle/>
          <a:p>
            <a:fld id="{313512D1-7FCF-4D4A-9A80-82BA0B074ACF}" type="slidenum">
              <a:rPr lang="en-US" smtClean="0"/>
              <a:t>14</a:t>
            </a:fld>
            <a:endParaRPr lang="en-US" dirty="0"/>
          </a:p>
        </p:txBody>
      </p:sp>
    </p:spTree>
    <p:extLst>
      <p:ext uri="{BB962C8B-B14F-4D97-AF65-F5344CB8AC3E}">
        <p14:creationId xmlns:p14="http://schemas.microsoft.com/office/powerpoint/2010/main" val="4185524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FRMAC Monitoring Division will use standard forms</a:t>
            </a:r>
            <a:r>
              <a:rPr lang="en-US" baseline="0" dirty="0"/>
              <a:t> as documented in the FRMAC manuals.  </a:t>
            </a:r>
            <a:r>
              <a:rPr lang="en-US" dirty="0"/>
              <a:t>The FRMAC Monitoring and Sampling Manual Volumes I and II both contain forms and operator aids which may be used freely</a:t>
            </a:r>
            <a:r>
              <a:rPr lang="en-US" baseline="0" dirty="0"/>
              <a:t> by any agency.  Some common monitoring forms and operator aids are available on the FRMAC website as standalone documents.     </a:t>
            </a:r>
            <a:endParaRPr lang="en-US" dirty="0"/>
          </a:p>
        </p:txBody>
      </p:sp>
      <p:sp>
        <p:nvSpPr>
          <p:cNvPr id="4" name="Slide Number Placeholder 3"/>
          <p:cNvSpPr>
            <a:spLocks noGrp="1"/>
          </p:cNvSpPr>
          <p:nvPr>
            <p:ph type="sldNum" sz="quarter" idx="10"/>
          </p:nvPr>
        </p:nvSpPr>
        <p:spPr/>
        <p:txBody>
          <a:bodyPr/>
          <a:lstStyle/>
          <a:p>
            <a:pPr>
              <a:defRPr/>
            </a:pPr>
            <a:fld id="{24ED7DC7-71DB-48BE-BADD-010971DFBE9C}" type="slidenum">
              <a:rPr lang="en-US" smtClean="0"/>
              <a:pPr>
                <a:defRPr/>
              </a:pPr>
              <a:t>4</a:t>
            </a:fld>
            <a:endParaRPr lang="en-US" dirty="0"/>
          </a:p>
        </p:txBody>
      </p:sp>
    </p:spTree>
    <p:extLst>
      <p:ext uri="{BB962C8B-B14F-4D97-AF65-F5344CB8AC3E}">
        <p14:creationId xmlns:p14="http://schemas.microsoft.com/office/powerpoint/2010/main" val="1252252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Sometimes plans do not work out in the field.  For this reason, it is important that field teams be able to communicate</a:t>
            </a:r>
            <a:r>
              <a:rPr lang="en-US" baseline="0" dirty="0"/>
              <a:t> back to the supervisor. The following items would necessitate a discussion: </a:t>
            </a:r>
            <a:r>
              <a:rPr lang="en-US" dirty="0"/>
              <a:t> </a:t>
            </a:r>
          </a:p>
          <a:p>
            <a:pPr marL="171450" indent="-171450">
              <a:buFont typeface="Arial" panose="020B0604020202020204" pitchFamily="34" charset="0"/>
              <a:buChar char="•"/>
            </a:pPr>
            <a:r>
              <a:rPr lang="en-US" dirty="0"/>
              <a:t>Reaching or exceeding Turn-around or hold points </a:t>
            </a:r>
          </a:p>
          <a:p>
            <a:pPr marL="171450" indent="-171450">
              <a:buFont typeface="Arial" panose="020B0604020202020204" pitchFamily="34" charset="0"/>
              <a:buChar char="•"/>
            </a:pPr>
            <a:r>
              <a:rPr lang="en-US" dirty="0"/>
              <a:t>Identifying a safe route away from turn back level</a:t>
            </a:r>
          </a:p>
          <a:p>
            <a:pPr marL="171450" indent="-171450">
              <a:buFont typeface="Arial" panose="020B0604020202020204" pitchFamily="34" charset="0"/>
              <a:buChar char="•"/>
            </a:pPr>
            <a:r>
              <a:rPr lang="en-US" dirty="0"/>
              <a:t>Changing conditions from the release or weather</a:t>
            </a:r>
          </a:p>
          <a:p>
            <a:pPr marL="171450" indent="-171450">
              <a:buFont typeface="Arial" panose="020B0604020202020204" pitchFamily="34" charset="0"/>
              <a:buChar char="•"/>
            </a:pPr>
            <a:r>
              <a:rPr lang="en-US" dirty="0"/>
              <a:t>Reassignment of mission</a:t>
            </a:r>
            <a:endParaRPr lang="en-US" b="0" baseline="0" dirty="0"/>
          </a:p>
          <a:p>
            <a:pPr defTabSz="881272" eaLnBrk="1" hangingPunct="1">
              <a:defRPr/>
            </a:pPr>
            <a:r>
              <a:rPr lang="en-US" dirty="0"/>
              <a:t>Changing team assignments in the field is difficult if both sides of the conversation are not using the same maps and instructions.  Field Teams utilizing FRMAC tablets will be able to receive updated/revised</a:t>
            </a:r>
            <a:r>
              <a:rPr lang="en-US" baseline="0" dirty="0"/>
              <a:t> ICS-204FRMAC forms and available to chat with the Field Team Supervisor or Monitoring Manager.  </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24ED7DC7-71DB-48BE-BADD-010971DFBE9C}" type="slidenum">
              <a:rPr lang="en-US" smtClean="0"/>
              <a:pPr>
                <a:defRPr/>
              </a:pPr>
              <a:t>5</a:t>
            </a:fld>
            <a:endParaRPr lang="en-US" dirty="0"/>
          </a:p>
        </p:txBody>
      </p:sp>
    </p:spTree>
    <p:extLst>
      <p:ext uri="{BB962C8B-B14F-4D97-AF65-F5344CB8AC3E}">
        <p14:creationId xmlns:p14="http://schemas.microsoft.com/office/powerpoint/2010/main" val="2261777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Collected data is the most reviewed</a:t>
            </a:r>
            <a:r>
              <a:rPr lang="en-US" baseline="0" dirty="0"/>
              <a:t> and </a:t>
            </a:r>
            <a:r>
              <a:rPr lang="en-US" dirty="0"/>
              <a:t>scrutinized information during a radiological emergency.  For this reason, it is important for the Monitoring Division to accurately</a:t>
            </a:r>
            <a:r>
              <a:rPr lang="en-US" baseline="0" dirty="0"/>
              <a:t> collect and record data.  We will briefly discuss some of the commonly used methods to capture data, in particular: </a:t>
            </a:r>
          </a:p>
          <a:p>
            <a:pPr marL="171450" indent="-171450">
              <a:buFont typeface="Arial" panose="020B0604020202020204" pitchFamily="34" charset="0"/>
              <a:buChar char="•"/>
            </a:pPr>
            <a:r>
              <a:rPr lang="en-US" baseline="0" dirty="0"/>
              <a:t>Field Monitoring Log </a:t>
            </a:r>
          </a:p>
          <a:p>
            <a:pPr marL="171450" indent="-171450">
              <a:buFont typeface="Arial" panose="020B0604020202020204" pitchFamily="34" charset="0"/>
              <a:buChar char="•"/>
            </a:pPr>
            <a:r>
              <a:rPr lang="en-US" baseline="0" dirty="0"/>
              <a:t>RadResponder</a:t>
            </a:r>
          </a:p>
          <a:p>
            <a:pPr marL="171450" indent="-171450">
              <a:buFont typeface="Arial" panose="020B0604020202020204" pitchFamily="34" charset="0"/>
              <a:buChar char="•"/>
            </a:pPr>
            <a:r>
              <a:rPr lang="en-US" baseline="0" dirty="0"/>
              <a:t>eFRMAC </a:t>
            </a:r>
          </a:p>
          <a:p>
            <a:endParaRPr lang="en-US" dirty="0"/>
          </a:p>
        </p:txBody>
      </p:sp>
      <p:sp>
        <p:nvSpPr>
          <p:cNvPr id="4" name="Slide Number Placeholder 3"/>
          <p:cNvSpPr>
            <a:spLocks noGrp="1"/>
          </p:cNvSpPr>
          <p:nvPr>
            <p:ph type="sldNum" sz="quarter" idx="10"/>
          </p:nvPr>
        </p:nvSpPr>
        <p:spPr/>
        <p:txBody>
          <a:bodyPr/>
          <a:lstStyle/>
          <a:p>
            <a:pPr>
              <a:defRPr/>
            </a:pPr>
            <a:fld id="{24ED7DC7-71DB-48BE-BADD-010971DFBE9C}" type="slidenum">
              <a:rPr lang="en-US" smtClean="0"/>
              <a:pPr>
                <a:defRPr/>
              </a:pPr>
              <a:t>6</a:t>
            </a:fld>
            <a:endParaRPr lang="en-US" dirty="0"/>
          </a:p>
        </p:txBody>
      </p:sp>
    </p:spTree>
    <p:extLst>
      <p:ext uri="{BB962C8B-B14F-4D97-AF65-F5344CB8AC3E}">
        <p14:creationId xmlns:p14="http://schemas.microsoft.com/office/powerpoint/2010/main" val="1457337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Many agencies already</a:t>
            </a:r>
            <a:r>
              <a:rPr lang="en-US" baseline="0" dirty="0"/>
              <a:t> have a data collection form or use an electronic data entry software.  A good record is one that is complete.  </a:t>
            </a:r>
            <a:r>
              <a:rPr lang="en-US" dirty="0"/>
              <a:t>Enough information should be provided where the data is clear</a:t>
            </a:r>
            <a:r>
              <a:rPr lang="en-US" baseline="0" dirty="0"/>
              <a:t> and can be traced back to a person collecting the data.  </a:t>
            </a:r>
            <a:r>
              <a:rPr lang="en-US" dirty="0"/>
              <a:t>Recording the raw data in </a:t>
            </a:r>
            <a:r>
              <a:rPr lang="en-US" baseline="0" dirty="0"/>
              <a:t>the field reduces the chance of errors. Conversion can be better done automatically via a software program or at a desk back at the Operations Center.  Assessment may be asked to reflect data in various ways on map, if a conversion is done in the field there is no way to know that a mistake occurred.</a:t>
            </a:r>
          </a:p>
          <a:p>
            <a:endParaRPr lang="en-US" dirty="0"/>
          </a:p>
        </p:txBody>
      </p:sp>
      <p:sp>
        <p:nvSpPr>
          <p:cNvPr id="4" name="Slide Number Placeholder 3"/>
          <p:cNvSpPr>
            <a:spLocks noGrp="1"/>
          </p:cNvSpPr>
          <p:nvPr>
            <p:ph type="sldNum" sz="quarter" idx="10"/>
          </p:nvPr>
        </p:nvSpPr>
        <p:spPr/>
        <p:txBody>
          <a:bodyPr/>
          <a:lstStyle/>
          <a:p>
            <a:pPr>
              <a:defRPr/>
            </a:pPr>
            <a:fld id="{24ED7DC7-71DB-48BE-BADD-010971DFBE9C}" type="slidenum">
              <a:rPr lang="en-US" smtClean="0"/>
              <a:pPr>
                <a:defRPr/>
              </a:pPr>
              <a:t>7</a:t>
            </a:fld>
            <a:endParaRPr lang="en-US" dirty="0"/>
          </a:p>
        </p:txBody>
      </p:sp>
    </p:spTree>
    <p:extLst>
      <p:ext uri="{BB962C8B-B14F-4D97-AF65-F5344CB8AC3E}">
        <p14:creationId xmlns:p14="http://schemas.microsoft.com/office/powerpoint/2010/main" val="4264265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Before</a:t>
            </a:r>
            <a:r>
              <a:rPr lang="en-US" baseline="0" dirty="0"/>
              <a:t> field teams can deploy into the field, each instrument must be checked to see if it is operational.  FRMAC deploys with check sources used for daily quality control (QC) checks of each instrument.  This form is used to document that QC checks were performed and that the instruments performed as expected.  If instruments do not pass the QC check, the instrument is tagged out of service for maintenance/calibration.    </a:t>
            </a:r>
            <a:r>
              <a:rPr lang="en-US" dirty="0"/>
              <a:t>  </a:t>
            </a:r>
          </a:p>
          <a:p>
            <a:endParaRPr lang="en-US" dirty="0"/>
          </a:p>
        </p:txBody>
      </p:sp>
      <p:sp>
        <p:nvSpPr>
          <p:cNvPr id="4" name="Slide Number Placeholder 3"/>
          <p:cNvSpPr>
            <a:spLocks noGrp="1"/>
          </p:cNvSpPr>
          <p:nvPr>
            <p:ph type="sldNum" sz="quarter" idx="10"/>
          </p:nvPr>
        </p:nvSpPr>
        <p:spPr/>
        <p:txBody>
          <a:bodyPr/>
          <a:lstStyle/>
          <a:p>
            <a:pPr>
              <a:defRPr/>
            </a:pPr>
            <a:fld id="{24ED7DC7-71DB-48BE-BADD-010971DFBE9C}" type="slidenum">
              <a:rPr lang="en-US" smtClean="0"/>
              <a:pPr>
                <a:defRPr/>
              </a:pPr>
              <a:t>8</a:t>
            </a:fld>
            <a:endParaRPr lang="en-US" dirty="0"/>
          </a:p>
        </p:txBody>
      </p:sp>
    </p:spTree>
    <p:extLst>
      <p:ext uri="{BB962C8B-B14F-4D97-AF65-F5344CB8AC3E}">
        <p14:creationId xmlns:p14="http://schemas.microsoft.com/office/powerpoint/2010/main" val="3882507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t>This form is used by field teams to record data taken in the field</a:t>
            </a:r>
            <a:r>
              <a:rPr lang="en-US" baseline="0" dirty="0"/>
              <a:t> if the tablet running DFM (Digital Field Monitor) software or the Rad Responder app is unavailable.</a:t>
            </a:r>
            <a:endParaRPr lang="en-US" dirty="0"/>
          </a:p>
          <a:p>
            <a:pPr eaLnBrk="1" hangingPunct="1"/>
            <a:r>
              <a:rPr lang="en-US" dirty="0"/>
              <a:t>One feature of the log is calling in the data by the numbers, you will notice that the columns are all numbered, that way we can call in the reading using the number column to identify what we are relaying. </a:t>
            </a:r>
          </a:p>
        </p:txBody>
      </p:sp>
      <p:sp>
        <p:nvSpPr>
          <p:cNvPr id="4" name="Slide Number Placeholder 3"/>
          <p:cNvSpPr>
            <a:spLocks noGrp="1"/>
          </p:cNvSpPr>
          <p:nvPr>
            <p:ph type="sldNum" sz="quarter" idx="10"/>
          </p:nvPr>
        </p:nvSpPr>
        <p:spPr/>
        <p:txBody>
          <a:bodyPr/>
          <a:lstStyle/>
          <a:p>
            <a:pPr>
              <a:defRPr/>
            </a:pPr>
            <a:fld id="{24ED7DC7-71DB-48BE-BADD-010971DFBE9C}" type="slidenum">
              <a:rPr lang="en-US" smtClean="0"/>
              <a:pPr>
                <a:defRPr/>
              </a:pPr>
              <a:t>9</a:t>
            </a:fld>
            <a:endParaRPr lang="en-US" dirty="0"/>
          </a:p>
        </p:txBody>
      </p:sp>
    </p:spTree>
    <p:extLst>
      <p:ext uri="{BB962C8B-B14F-4D97-AF65-F5344CB8AC3E}">
        <p14:creationId xmlns:p14="http://schemas.microsoft.com/office/powerpoint/2010/main" val="36017839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t>The Sample</a:t>
            </a:r>
            <a:r>
              <a:rPr lang="en-US" baseline="0" dirty="0"/>
              <a:t> Control Form is a hardcopy used by field teams.  The Sample Control Form could also contain the chain of custody (or the chain of custody could be a separate form).  </a:t>
            </a:r>
            <a:r>
              <a:rPr lang="en-US" dirty="0"/>
              <a:t>One Sample Control Form is used for each sample collected.  This form is completed in the field, transferred with the sample at sample receipt, then signed over to the Sample Control personnel.  </a:t>
            </a:r>
          </a:p>
          <a:p>
            <a:pPr marL="0" indent="0">
              <a:buFont typeface="Arial" charset="0"/>
              <a:buNone/>
            </a:pPr>
            <a:r>
              <a:rPr lang="en-US" sz="2400" dirty="0">
                <a:solidFill>
                  <a:schemeClr val="tx2"/>
                </a:solidFill>
              </a:rPr>
              <a:t>Minimum Information Required</a:t>
            </a:r>
            <a:endParaRPr lang="en-US" sz="2400" dirty="0"/>
          </a:p>
          <a:p>
            <a:pPr lvl="1" indent="-226429">
              <a:lnSpc>
                <a:spcPct val="200000"/>
              </a:lnSpc>
              <a:buFont typeface="Arial" pitchFamily="34" charset="0"/>
              <a:buChar char="•"/>
            </a:pPr>
            <a:r>
              <a:rPr lang="en-US" sz="1300" dirty="0"/>
              <a:t>SCF Barcode #</a:t>
            </a:r>
          </a:p>
          <a:p>
            <a:pPr lvl="1" indent="-226429">
              <a:lnSpc>
                <a:spcPct val="200000"/>
              </a:lnSpc>
              <a:buFont typeface="Arial" pitchFamily="34" charset="0"/>
              <a:buChar char="•"/>
            </a:pPr>
            <a:r>
              <a:rPr lang="en-US" sz="1300" dirty="0"/>
              <a:t>Collection Team ID</a:t>
            </a:r>
          </a:p>
          <a:p>
            <a:pPr lvl="1" indent="-226429">
              <a:lnSpc>
                <a:spcPct val="200000"/>
              </a:lnSpc>
              <a:buFont typeface="Arial" pitchFamily="34" charset="0"/>
              <a:buChar char="•"/>
            </a:pPr>
            <a:r>
              <a:rPr lang="en-US" sz="1300" dirty="0"/>
              <a:t>Sample Type</a:t>
            </a:r>
          </a:p>
          <a:p>
            <a:pPr lvl="1" indent="-226429">
              <a:lnSpc>
                <a:spcPct val="200000"/>
              </a:lnSpc>
              <a:buFont typeface="Arial" pitchFamily="34" charset="0"/>
              <a:buChar char="•"/>
            </a:pPr>
            <a:r>
              <a:rPr lang="en-US" sz="1300" dirty="0"/>
              <a:t>Collection Date &amp; Time</a:t>
            </a:r>
          </a:p>
          <a:p>
            <a:r>
              <a:rPr lang="en-US" dirty="0"/>
              <a:t>The</a:t>
            </a:r>
            <a:r>
              <a:rPr lang="en-US" baseline="0" dirty="0"/>
              <a:t> hard copy of the form should be completed for each sample even if the team collects sample information electronically.  The paperwork will be transferred with the sample up until the sample is analyzed at the laboratory.     </a:t>
            </a:r>
            <a:endParaRPr lang="en-US" dirty="0"/>
          </a:p>
        </p:txBody>
      </p:sp>
      <p:sp>
        <p:nvSpPr>
          <p:cNvPr id="4" name="Slide Number Placeholder 3"/>
          <p:cNvSpPr>
            <a:spLocks noGrp="1"/>
          </p:cNvSpPr>
          <p:nvPr>
            <p:ph type="sldNum" sz="quarter" idx="10"/>
          </p:nvPr>
        </p:nvSpPr>
        <p:spPr/>
        <p:txBody>
          <a:bodyPr/>
          <a:lstStyle/>
          <a:p>
            <a:pPr>
              <a:defRPr/>
            </a:pPr>
            <a:fld id="{24ED7DC7-71DB-48BE-BADD-010971DFBE9C}" type="slidenum">
              <a:rPr lang="en-US" smtClean="0"/>
              <a:pPr>
                <a:defRPr/>
              </a:pPr>
              <a:t>10</a:t>
            </a:fld>
            <a:endParaRPr lang="en-US" dirty="0"/>
          </a:p>
        </p:txBody>
      </p:sp>
    </p:spTree>
    <p:extLst>
      <p:ext uri="{BB962C8B-B14F-4D97-AF65-F5344CB8AC3E}">
        <p14:creationId xmlns:p14="http://schemas.microsoft.com/office/powerpoint/2010/main" val="447442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charset="0"/>
                <a:ea typeface="+mn-ea"/>
                <a:cs typeface="Arial" charset="0"/>
              </a:rPr>
              <a:t>Information contained in FRMAC manuals (cited below) may be valuable for reference purposes during an emergency. These manuals are available to the public on the Nevada National Security Site website:</a:t>
            </a:r>
          </a:p>
          <a:p>
            <a:r>
              <a:rPr lang="en-US" sz="1200" kern="1200" dirty="0">
                <a:solidFill>
                  <a:schemeClr val="tx1"/>
                </a:solidFill>
                <a:effectLst/>
                <a:latin typeface="Arial" charset="0"/>
                <a:ea typeface="+mn-ea"/>
                <a:cs typeface="Arial" charset="0"/>
              </a:rPr>
              <a:t>https://www.nnss.gov/pages/programs/FRMAC/FRMAC_DocumentsManuals.html</a:t>
            </a:r>
          </a:p>
          <a:p>
            <a:endParaRPr lang="en-US" sz="1200" kern="1200" dirty="0">
              <a:solidFill>
                <a:schemeClr val="tx1"/>
              </a:solidFill>
              <a:effectLst/>
              <a:latin typeface="Arial" charset="0"/>
              <a:ea typeface="+mn-ea"/>
              <a:cs typeface="Arial" charset="0"/>
            </a:endParaRPr>
          </a:p>
          <a:p>
            <a:r>
              <a:rPr lang="en-US" sz="1200" b="1" kern="1200" dirty="0">
                <a:solidFill>
                  <a:schemeClr val="tx1"/>
                </a:solidFill>
                <a:effectLst/>
                <a:latin typeface="Arial" charset="0"/>
                <a:ea typeface="+mn-ea"/>
                <a:cs typeface="Arial" charset="0"/>
              </a:rPr>
              <a:t>FRMAC Operations Manual</a:t>
            </a:r>
            <a:r>
              <a:rPr lang="en-US" sz="1200" kern="1200" dirty="0">
                <a:solidFill>
                  <a:schemeClr val="tx1"/>
                </a:solidFill>
                <a:effectLst/>
                <a:latin typeface="Arial" charset="0"/>
                <a:ea typeface="+mn-ea"/>
                <a:cs typeface="Arial" charset="0"/>
              </a:rPr>
              <a:t>. This provides an overview of the operations and functions of the FRMAC during the emergency phase so that each participant can understand the individual tasks and their interface with the overall mission. The internal working operations are described from initial notification and the collection of data to the final distribution of data to the states(s) and the Coordinating Agency.</a:t>
            </a:r>
          </a:p>
          <a:p>
            <a:r>
              <a:rPr lang="en-US" sz="1200" b="1" kern="1200" dirty="0">
                <a:solidFill>
                  <a:schemeClr val="tx1"/>
                </a:solidFill>
                <a:effectLst/>
                <a:latin typeface="Arial" charset="0"/>
                <a:ea typeface="+mn-ea"/>
                <a:cs typeface="Arial" charset="0"/>
              </a:rPr>
              <a:t>FRMAC Assessment Manual, Volumes I and II</a:t>
            </a:r>
            <a:r>
              <a:rPr lang="en-US" sz="1200" kern="1200" dirty="0">
                <a:solidFill>
                  <a:schemeClr val="tx1"/>
                </a:solidFill>
                <a:effectLst/>
                <a:latin typeface="Arial" charset="0"/>
                <a:ea typeface="+mn-ea"/>
                <a:cs typeface="Arial" charset="0"/>
              </a:rPr>
              <a:t>. The FRMAC Assessment Manual Volume I is the tool used to organize and guide activities of the FRMAC Assessment Division. This manual integrates many health physics tools and techniques used to make these assessments. The FRMAC Assessment Manual Volume II is a collection of pre-assessed scenarios.  These pre-assessed scenarios contain default assessment parameters and techniques that could be applied to produce results that are consistent with the methodologies outlined in the FRMAC Assessment Manual Volume I.  </a:t>
            </a:r>
          </a:p>
          <a:p>
            <a:r>
              <a:rPr lang="en-US" sz="1200" b="1" kern="1200" dirty="0">
                <a:solidFill>
                  <a:schemeClr val="tx1"/>
                </a:solidFill>
                <a:effectLst/>
                <a:latin typeface="Arial" charset="0"/>
                <a:ea typeface="+mn-ea"/>
                <a:cs typeface="Arial" charset="0"/>
              </a:rPr>
              <a:t>FRMAC Monitoring and Sampling Manual, Volumes I and II</a:t>
            </a:r>
            <a:r>
              <a:rPr lang="en-US" sz="1200" kern="1200" dirty="0">
                <a:solidFill>
                  <a:schemeClr val="tx1"/>
                </a:solidFill>
                <a:effectLst/>
                <a:latin typeface="Arial" charset="0"/>
                <a:ea typeface="+mn-ea"/>
                <a:cs typeface="Arial" charset="0"/>
              </a:rPr>
              <a:t>. The purpose of Volume I is to detail the FRMAC Monitoring Division Operations during an emergency response. The manual describes the role and organization of the FRMAC Monitoring Division, deployment activities, and workflow development and implementation which includes default field team instructions.  Volume</a:t>
            </a:r>
            <a:r>
              <a:rPr lang="en-US" sz="1200" kern="1200" baseline="0" dirty="0">
                <a:solidFill>
                  <a:schemeClr val="tx1"/>
                </a:solidFill>
                <a:effectLst/>
                <a:latin typeface="Arial" charset="0"/>
                <a:ea typeface="+mn-ea"/>
                <a:cs typeface="Arial" charset="0"/>
              </a:rPr>
              <a:t> II provides standard operating procedures (SOPs) for field radiation monitoring and sample collection activities that are performed by the FRMAC Monitoring and Sampling Division during a FRMAC response to a radiological emergency.</a:t>
            </a:r>
            <a:r>
              <a:rPr lang="en-US" sz="1200" kern="1200" dirty="0">
                <a:solidFill>
                  <a:schemeClr val="tx1"/>
                </a:solidFill>
                <a:effectLst/>
                <a:latin typeface="Arial" charset="0"/>
                <a:ea typeface="+mn-ea"/>
                <a:cs typeface="Arial" charset="0"/>
              </a:rPr>
              <a:t> </a:t>
            </a:r>
          </a:p>
          <a:p>
            <a:r>
              <a:rPr lang="en-US" sz="1200" b="1" kern="1200" dirty="0">
                <a:solidFill>
                  <a:schemeClr val="tx1"/>
                </a:solidFill>
                <a:effectLst/>
                <a:latin typeface="Arial" charset="0"/>
                <a:ea typeface="+mn-ea"/>
                <a:cs typeface="Arial" charset="0"/>
              </a:rPr>
              <a:t>FRMAC Health and Safety Manual</a:t>
            </a:r>
            <a:r>
              <a:rPr lang="en-US" sz="1200" kern="1200" dirty="0">
                <a:solidFill>
                  <a:schemeClr val="tx1"/>
                </a:solidFill>
                <a:effectLst/>
                <a:latin typeface="Arial" charset="0"/>
                <a:ea typeface="+mn-ea"/>
                <a:cs typeface="Arial" charset="0"/>
              </a:rPr>
              <a:t>. The manual provides guidance for radiation safety, industrial hygiene, occupational safety, and, emergency medical care. The manual includes information on radiation exposure guidelines, personnel dosimetry, contamination control (including limits on contamination for release of equipment to uncontrolled areas), radioactive and hazardous waste packaging, and personal protective equipment.</a:t>
            </a:r>
          </a:p>
          <a:p>
            <a:r>
              <a:rPr lang="en-US" sz="1200" b="1" kern="1200" dirty="0">
                <a:solidFill>
                  <a:schemeClr val="tx1"/>
                </a:solidFill>
                <a:effectLst/>
                <a:latin typeface="Arial" charset="0"/>
                <a:ea typeface="+mn-ea"/>
                <a:cs typeface="Arial" charset="0"/>
              </a:rPr>
              <a:t>FRMAC Laboratory Analysis</a:t>
            </a:r>
            <a:r>
              <a:rPr lang="en-US" sz="1200" kern="1200" dirty="0">
                <a:solidFill>
                  <a:schemeClr val="tx1"/>
                </a:solidFill>
                <a:effectLst/>
                <a:latin typeface="Arial" charset="0"/>
                <a:ea typeface="+mn-ea"/>
                <a:cs typeface="Arial" charset="0"/>
              </a:rPr>
              <a:t>. The </a:t>
            </a:r>
            <a:r>
              <a:rPr lang="en-US" sz="1200" i="1" kern="1200" dirty="0">
                <a:solidFill>
                  <a:schemeClr val="tx1"/>
                </a:solidFill>
                <a:effectLst/>
                <a:latin typeface="Arial" charset="0"/>
                <a:ea typeface="+mn-ea"/>
                <a:cs typeface="Arial" charset="0"/>
              </a:rPr>
              <a:t>FRMAC Laboratory Analysis Manual </a:t>
            </a:r>
            <a:r>
              <a:rPr lang="en-US" sz="1200" kern="1200" dirty="0">
                <a:solidFill>
                  <a:schemeClr val="tx1"/>
                </a:solidFill>
                <a:effectLst/>
                <a:latin typeface="Arial" charset="0"/>
                <a:ea typeface="+mn-ea"/>
                <a:cs typeface="Arial" charset="0"/>
              </a:rPr>
              <a:t>provides general guidance and some specific diagrams and forms to establish a common operating environment for FRMAC, and other, laboratory analysis personnel with regards to sample control and sample result data quality assurance. This manual is intended to provide enough guidance for stand-alone use without limiting FRMAC’s ability to integrate the work with other agencies and jurisdictions and laboratories.</a:t>
            </a:r>
          </a:p>
          <a:p>
            <a:r>
              <a:rPr lang="en-US" sz="1200" kern="1200" dirty="0">
                <a:solidFill>
                  <a:schemeClr val="tx1"/>
                </a:solidFill>
                <a:effectLst/>
                <a:latin typeface="Arial" charset="0"/>
                <a:ea typeface="+mn-ea"/>
                <a:cs typeface="Arial" charset="0"/>
              </a:rPr>
              <a:t>The purpose of the </a:t>
            </a:r>
            <a:r>
              <a:rPr lang="en-US" sz="1200" i="1" kern="1200" dirty="0">
                <a:solidFill>
                  <a:schemeClr val="tx1"/>
                </a:solidFill>
                <a:effectLst/>
                <a:latin typeface="Arial" charset="0"/>
                <a:ea typeface="+mn-ea"/>
                <a:cs typeface="Arial" charset="0"/>
              </a:rPr>
              <a:t>FRMAC Fly Away Lab Manual </a:t>
            </a:r>
            <a:r>
              <a:rPr lang="en-US" sz="1200" kern="1200" dirty="0">
                <a:solidFill>
                  <a:schemeClr val="tx1"/>
                </a:solidFill>
                <a:effectLst/>
                <a:latin typeface="Arial" charset="0"/>
                <a:ea typeface="+mn-ea"/>
                <a:cs typeface="Arial" charset="0"/>
              </a:rPr>
              <a:t>is to provide guidance to Fly Away Laboratory (FAL) personnel responsible for the analysis of time sensitive radiological samples. The manual provides guidance on the instruments used, calibrations, and analysis. </a:t>
            </a:r>
          </a:p>
          <a:p>
            <a:r>
              <a:rPr lang="en-US" sz="1200" kern="1200" dirty="0">
                <a:solidFill>
                  <a:schemeClr val="tx1"/>
                </a:solidFill>
                <a:effectLst/>
                <a:latin typeface="Arial" charset="0"/>
                <a:ea typeface="+mn-ea"/>
                <a:cs typeface="Arial" charset="0"/>
              </a:rPr>
              <a:t>The </a:t>
            </a:r>
            <a:r>
              <a:rPr lang="en-US" sz="1200" i="1" kern="1200" dirty="0">
                <a:solidFill>
                  <a:schemeClr val="tx1"/>
                </a:solidFill>
                <a:effectLst/>
                <a:latin typeface="Arial" charset="0"/>
                <a:ea typeface="+mn-ea"/>
                <a:cs typeface="Arial" charset="0"/>
              </a:rPr>
              <a:t>FRMAC Gamma Spectroscopist Knowledge Guide </a:t>
            </a:r>
            <a:r>
              <a:rPr lang="en-US" sz="1200" kern="1200" dirty="0">
                <a:solidFill>
                  <a:schemeClr val="tx1"/>
                </a:solidFill>
                <a:effectLst/>
                <a:latin typeface="Arial" charset="0"/>
                <a:ea typeface="+mn-ea"/>
                <a:cs typeface="Arial" charset="0"/>
              </a:rPr>
              <a:t>was developed as a training and reference manual for FRMAC gamma spectroscopists. The knowledge guide is geared towards applied HPGe gamma spectroscopy with an emphasis on examples. As such, the knowledge guide generally provides a limited but sufficient discussion of physics concepts. </a:t>
            </a:r>
          </a:p>
          <a:p>
            <a:endParaRPr lang="en-US" dirty="0"/>
          </a:p>
        </p:txBody>
      </p:sp>
      <p:sp>
        <p:nvSpPr>
          <p:cNvPr id="4" name="Slide Number Placeholder 3"/>
          <p:cNvSpPr>
            <a:spLocks noGrp="1"/>
          </p:cNvSpPr>
          <p:nvPr>
            <p:ph type="sldNum" sz="quarter" idx="10"/>
          </p:nvPr>
        </p:nvSpPr>
        <p:spPr/>
        <p:txBody>
          <a:bodyPr/>
          <a:lstStyle/>
          <a:p>
            <a:pPr>
              <a:defRPr/>
            </a:pPr>
            <a:fld id="{24ED7DC7-71DB-48BE-BADD-010971DFBE9C}" type="slidenum">
              <a:rPr lang="en-US" smtClean="0"/>
              <a:pPr>
                <a:defRPr/>
              </a:pPr>
              <a:t>12</a:t>
            </a:fld>
            <a:endParaRPr lang="en-US" dirty="0"/>
          </a:p>
        </p:txBody>
      </p:sp>
    </p:spTree>
    <p:extLst>
      <p:ext uri="{BB962C8B-B14F-4D97-AF65-F5344CB8AC3E}">
        <p14:creationId xmlns:p14="http://schemas.microsoft.com/office/powerpoint/2010/main" val="1371156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D70A415-0BCD-43C7-B681-4AEFB521C888}"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2951373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D70A415-0BCD-43C7-B681-4AEFB521C888}"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3831638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ctr">
              <a:defRPr sz="4800" b="1">
                <a:solidFill>
                  <a:schemeClr val="tx2"/>
                </a:solidFill>
                <a:effectLst>
                  <a:outerShdw blurRad="31750" dist="25400" dir="5400000" algn="tl" rotWithShape="0">
                    <a:srgbClr val="000000">
                      <a:alpha val="25000"/>
                    </a:srgbClr>
                  </a:outerShdw>
                </a:effectLst>
                <a:latin typeface="Arial" panose="020B0604020202020204" pitchFamily="34" charset="0"/>
                <a:cs typeface="Arial" panose="020B0604020202020204" pitchFamily="34" charset="0"/>
              </a:defRPr>
            </a:lvl1pPr>
            <a:extLst/>
          </a:lstStyle>
          <a:p>
            <a:r>
              <a:rPr kumimoji="0" lang="en-US"/>
              <a:t>Click to edit Master title style</a:t>
            </a:r>
            <a:endParaRPr kumimoji="0" lang="en-US" dirty="0"/>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ctr">
              <a:buNone/>
              <a:defRPr>
                <a:solidFill>
                  <a:schemeClr val="tx2"/>
                </a:solidFill>
                <a:latin typeface="Arial" panose="020B0604020202020204" pitchFamily="34" charset="0"/>
                <a:cs typeface="Arial" panose="020B060402020202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endParaRPr kumimoji="0" lang="en-US" dirty="0"/>
          </a:p>
        </p:txBody>
      </p:sp>
      <p:sp>
        <p:nvSpPr>
          <p:cNvPr id="19" name="Footer Placeholder 18"/>
          <p:cNvSpPr>
            <a:spLocks noGrp="1"/>
          </p:cNvSpPr>
          <p:nvPr>
            <p:ph type="ftr" sz="quarter" idx="11"/>
          </p:nvPr>
        </p:nvSpPr>
        <p:spPr>
          <a:xfrm>
            <a:off x="4380072" y="6407944"/>
            <a:ext cx="2350681" cy="365125"/>
          </a:xfrm>
          <a:prstGeom prst="rect">
            <a:avLst/>
          </a:prstGeom>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a:xfrm>
            <a:off x="7668344" y="6407944"/>
            <a:ext cx="648072" cy="365125"/>
          </a:xfrm>
        </p:spPr>
        <p:txBody>
          <a:bodyPr/>
          <a:lstStyle>
            <a:lvl1pPr>
              <a:defRPr>
                <a:solidFill>
                  <a:srgbClr val="FFFFFF"/>
                </a:solidFill>
              </a:defRPr>
            </a:lvl1pPr>
            <a:extLst/>
          </a:lstStyle>
          <a:p>
            <a:fld id="{1618DCFE-E483-48BA-A4CE-37CE01994A68}" type="slidenum">
              <a:rPr lang="en-US" smtClean="0"/>
              <a:pPr/>
              <a:t>‹#›</a:t>
            </a:fld>
            <a:endParaRPr lang="en-US" dirty="0"/>
          </a:p>
        </p:txBody>
      </p:sp>
    </p:spTree>
    <p:extLst>
      <p:ext uri="{BB962C8B-B14F-4D97-AF65-F5344CB8AC3E}">
        <p14:creationId xmlns:p14="http://schemas.microsoft.com/office/powerpoint/2010/main" val="789607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7" name="Title 6"/>
          <p:cNvSpPr>
            <a:spLocks noGrp="1"/>
          </p:cNvSpPr>
          <p:nvPr>
            <p:ph type="title"/>
          </p:nvPr>
        </p:nvSpPr>
        <p:spPr/>
        <p:txBody>
          <a:bodyPr rtlCol="0"/>
          <a:lstStyle>
            <a:lvl1pPr algn="ctr">
              <a:defRPr>
                <a:latin typeface="Arial" panose="020B0604020202020204" pitchFamily="34" charset="0"/>
                <a:cs typeface="Arial" panose="020B0604020202020204" pitchFamily="34" charset="0"/>
              </a:defRPr>
            </a:lvl1pPr>
            <a:extLst/>
          </a:lstStyle>
          <a:p>
            <a:r>
              <a:rPr kumimoji="0" lang="en-US"/>
              <a:t>Click to edit Master title style</a:t>
            </a:r>
            <a:endParaRPr kumimoji="0" lang="en-US" dirty="0"/>
          </a:p>
        </p:txBody>
      </p:sp>
      <p:pic>
        <p:nvPicPr>
          <p:cNvPr id="9" name="Picture 8" descr="Logo-FRMAC_ 4-2009.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8028384" y="5733256"/>
            <a:ext cx="1080120" cy="1070211"/>
          </a:xfrm>
          <a:prstGeom prst="rect">
            <a:avLst/>
          </a:prstGeom>
          <a:noFill/>
          <a:ln w="9525">
            <a:noFill/>
            <a:miter lim="800000"/>
            <a:headEnd/>
            <a:tailEnd/>
          </a:ln>
        </p:spPr>
      </p:pic>
      <p:sp>
        <p:nvSpPr>
          <p:cNvPr id="10" name="Slide Number Placeholder 17"/>
          <p:cNvSpPr txBox="1">
            <a:spLocks/>
          </p:cNvSpPr>
          <p:nvPr/>
        </p:nvSpPr>
        <p:spPr>
          <a:xfrm>
            <a:off x="7380312" y="6407944"/>
            <a:ext cx="653792" cy="365125"/>
          </a:xfrm>
          <a:prstGeom prst="rect">
            <a:avLst/>
          </a:prstGeom>
        </p:spPr>
        <p:txBody>
          <a:bodyPr vert="horz" anchor="b"/>
          <a:lstStyle>
            <a:lvl1pPr algn="r" eaLnBrk="1" latinLnBrk="0" hangingPunct="1">
              <a:defRPr kumimoji="0" sz="1000" b="0">
                <a:solidFill>
                  <a:schemeClr val="tx1"/>
                </a:solidFill>
              </a:defRPr>
            </a:lvl1pPr>
            <a:extLst/>
          </a:lstStyle>
          <a:p>
            <a:pPr marL="0" marR="0" lvl="0" indent="0" algn="r" defTabSz="914400" rtl="0" eaLnBrk="1" fontAlgn="base" latinLnBrk="0" hangingPunct="1">
              <a:lnSpc>
                <a:spcPct val="100000"/>
              </a:lnSpc>
              <a:spcBef>
                <a:spcPct val="0"/>
              </a:spcBef>
              <a:spcAft>
                <a:spcPct val="0"/>
              </a:spcAft>
              <a:buClrTx/>
              <a:buSzTx/>
              <a:buFontTx/>
              <a:buNone/>
              <a:tabLst/>
              <a:defRPr/>
            </a:pPr>
            <a:fld id="{1618DCFE-E483-48BA-A4CE-37CE01994A68}" type="slidenum">
              <a:rPr kumimoji="0" lang="en-US" sz="1000" b="0" i="0" u="none" strike="noStrike" kern="1200" cap="none" spc="0" normalizeH="0" baseline="0" noProof="0" smtClean="0">
                <a:ln>
                  <a:noFill/>
                </a:ln>
                <a:solidFill>
                  <a:schemeClr val="tx1"/>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000" b="0" i="0" u="none" strike="noStrike" kern="1200" cap="none" spc="0" normalizeH="0" baseline="0" noProof="0" dirty="0">
              <a:ln>
                <a:noFill/>
              </a:ln>
              <a:solidFill>
                <a:schemeClr val="tx1"/>
              </a:solidFill>
              <a:effectLst/>
              <a:uLnTx/>
              <a:uFillTx/>
              <a:latin typeface="Arial" charset="0"/>
              <a:ea typeface="+mn-ea"/>
              <a:cs typeface="Arial" charset="0"/>
            </a:endParaRPr>
          </a:p>
        </p:txBody>
      </p:sp>
      <p:pic>
        <p:nvPicPr>
          <p:cNvPr id="6" name="Picture 5" descr="Logo-FRMAC_ 4-2009.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028384" y="5733256"/>
            <a:ext cx="1080120" cy="1070211"/>
          </a:xfrm>
          <a:prstGeom prst="rect">
            <a:avLst/>
          </a:prstGeom>
          <a:noFill/>
          <a:ln w="9525">
            <a:noFill/>
            <a:miter lim="800000"/>
            <a:headEnd/>
            <a:tailEnd/>
          </a:ln>
        </p:spPr>
      </p:pic>
      <p:sp>
        <p:nvSpPr>
          <p:cNvPr id="8" name="Slide Number Placeholder 17"/>
          <p:cNvSpPr txBox="1">
            <a:spLocks/>
          </p:cNvSpPr>
          <p:nvPr userDrawn="1"/>
        </p:nvSpPr>
        <p:spPr>
          <a:xfrm>
            <a:off x="7380312" y="6407944"/>
            <a:ext cx="653792" cy="365125"/>
          </a:xfrm>
          <a:prstGeom prst="rect">
            <a:avLst/>
          </a:prstGeom>
        </p:spPr>
        <p:txBody>
          <a:bodyPr vert="horz" anchor="b"/>
          <a:lstStyle>
            <a:lvl1pPr algn="r" eaLnBrk="1" latinLnBrk="0" hangingPunct="1">
              <a:defRPr kumimoji="0" sz="1000" b="0">
                <a:solidFill>
                  <a:schemeClr val="tx1"/>
                </a:solidFill>
              </a:defRPr>
            </a:lvl1pPr>
            <a:extLst/>
          </a:lstStyle>
          <a:p>
            <a:pPr marL="0" marR="0" lvl="0" indent="0" algn="r" defTabSz="914400" rtl="0" eaLnBrk="1" fontAlgn="base" latinLnBrk="0" hangingPunct="1">
              <a:lnSpc>
                <a:spcPct val="100000"/>
              </a:lnSpc>
              <a:spcBef>
                <a:spcPct val="0"/>
              </a:spcBef>
              <a:spcAft>
                <a:spcPct val="0"/>
              </a:spcAft>
              <a:buClrTx/>
              <a:buSzTx/>
              <a:buFontTx/>
              <a:buNone/>
              <a:tabLst/>
              <a:defRPr/>
            </a:pPr>
            <a:fld id="{1618DCFE-E483-48BA-A4CE-37CE01994A68}" type="slidenum">
              <a:rPr kumimoji="0" lang="en-US" sz="1000" b="0" i="0" u="none" strike="noStrike" kern="1200" cap="none" spc="0" normalizeH="0" baseline="0" noProof="0" smtClean="0">
                <a:ln>
                  <a:noFill/>
                </a:ln>
                <a:solidFill>
                  <a:schemeClr val="tx1"/>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000" b="0" i="0" u="none" strike="noStrike" kern="1200" cap="none" spc="0" normalizeH="0" baseline="0" noProof="0" dirty="0">
              <a:ln>
                <a:noFill/>
              </a:ln>
              <a:solidFill>
                <a:schemeClr val="tx1"/>
              </a:solidFill>
              <a:effectLst/>
              <a:uLnTx/>
              <a:uFillTx/>
              <a:latin typeface="Arial" charset="0"/>
              <a:ea typeface="+mn-ea"/>
              <a:cs typeface="Arial" charset="0"/>
            </a:endParaRPr>
          </a:p>
        </p:txBody>
      </p:sp>
    </p:spTree>
    <p:extLst>
      <p:ext uri="{BB962C8B-B14F-4D97-AF65-F5344CB8AC3E}">
        <p14:creationId xmlns:p14="http://schemas.microsoft.com/office/powerpoint/2010/main" val="918574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lgn="ctr">
              <a:defRPr>
                <a:latin typeface="Arial" panose="020B0604020202020204" pitchFamily="34" charset="0"/>
                <a:cs typeface="Arial" panose="020B0604020202020204" pitchFamily="34" charset="0"/>
              </a:defRPr>
            </a:lvl1pPr>
            <a:extLst/>
          </a:lstStyle>
          <a:p>
            <a:r>
              <a:rPr kumimoji="0" lang="en-US"/>
              <a:t>Click to edit Master title style</a:t>
            </a:r>
            <a:endParaRPr kumimoji="0" lang="en-US" dirty="0"/>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latin typeface="Arial" panose="020B0604020202020204" pitchFamily="34" charset="0"/>
                <a:cs typeface="Arial" panose="020B0604020202020204" pitchFamily="34" charset="0"/>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latin typeface="Arial" panose="020B0604020202020204" pitchFamily="34" charset="0"/>
                <a:cs typeface="Arial" panose="020B0604020202020204" pitchFamily="34" charset="0"/>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8" name="Footer Placeholder 7"/>
          <p:cNvSpPr>
            <a:spLocks noGrp="1"/>
          </p:cNvSpPr>
          <p:nvPr>
            <p:ph type="ftr" sz="quarter" idx="11"/>
          </p:nvPr>
        </p:nvSpPr>
        <p:spPr>
          <a:xfrm>
            <a:off x="533400" y="6400800"/>
            <a:ext cx="2350681" cy="365125"/>
          </a:xfrm>
          <a:prstGeom prst="rect">
            <a:avLst/>
          </a:prstGeom>
        </p:spPr>
        <p:txBody>
          <a:bodyPr/>
          <a:lstStyle/>
          <a:p>
            <a:endParaRPr lang="en-US" dirty="0"/>
          </a:p>
        </p:txBody>
      </p:sp>
      <p:pic>
        <p:nvPicPr>
          <p:cNvPr id="11" name="Picture 10" descr="Logo-FRMAC_ 4-2009.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8244408" y="5966661"/>
            <a:ext cx="899592" cy="891339"/>
          </a:xfrm>
          <a:prstGeom prst="rect">
            <a:avLst/>
          </a:prstGeom>
          <a:noFill/>
          <a:ln w="9525">
            <a:noFill/>
            <a:miter lim="800000"/>
            <a:headEnd/>
            <a:tailEnd/>
          </a:ln>
        </p:spPr>
      </p:pic>
      <p:sp>
        <p:nvSpPr>
          <p:cNvPr id="12" name="Slide Number Placeholder 17"/>
          <p:cNvSpPr txBox="1">
            <a:spLocks/>
          </p:cNvSpPr>
          <p:nvPr/>
        </p:nvSpPr>
        <p:spPr>
          <a:xfrm>
            <a:off x="7878648"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marL="0" marR="0" lvl="0" indent="0" algn="r" defTabSz="914400" rtl="0" eaLnBrk="1" fontAlgn="base" latinLnBrk="0" hangingPunct="1">
              <a:lnSpc>
                <a:spcPct val="100000"/>
              </a:lnSpc>
              <a:spcBef>
                <a:spcPct val="0"/>
              </a:spcBef>
              <a:spcAft>
                <a:spcPct val="0"/>
              </a:spcAft>
              <a:buClrTx/>
              <a:buSzTx/>
              <a:buFontTx/>
              <a:buNone/>
              <a:tabLst/>
              <a:defRPr/>
            </a:pPr>
            <a:fld id="{1618DCFE-E483-48BA-A4CE-37CE01994A68}" type="slidenum">
              <a:rPr kumimoji="0" lang="en-US" sz="1000" b="0" i="0" u="none" strike="noStrike" kern="1200" cap="none" spc="0" normalizeH="0" baseline="0" noProof="0" smtClean="0">
                <a:ln>
                  <a:noFill/>
                </a:ln>
                <a:solidFill>
                  <a:schemeClr val="tx1"/>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000" b="0" i="0" u="none" strike="noStrike" kern="1200" cap="none" spc="0" normalizeH="0" baseline="0" noProof="0" dirty="0">
              <a:ln>
                <a:noFill/>
              </a:ln>
              <a:solidFill>
                <a:schemeClr val="tx1"/>
              </a:solidFill>
              <a:effectLst/>
              <a:uLnTx/>
              <a:uFillTx/>
              <a:latin typeface="Arial" charset="0"/>
              <a:ea typeface="+mn-ea"/>
              <a:cs typeface="Arial" charset="0"/>
            </a:endParaRPr>
          </a:p>
        </p:txBody>
      </p:sp>
      <p:pic>
        <p:nvPicPr>
          <p:cNvPr id="10" name="Picture 9" descr="Logo-FRMAC_ 4-2009.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244408" y="5966661"/>
            <a:ext cx="899592" cy="891339"/>
          </a:xfrm>
          <a:prstGeom prst="rect">
            <a:avLst/>
          </a:prstGeom>
          <a:noFill/>
          <a:ln w="9525">
            <a:noFill/>
            <a:miter lim="800000"/>
            <a:headEnd/>
            <a:tailEnd/>
          </a:ln>
        </p:spPr>
      </p:pic>
      <p:sp>
        <p:nvSpPr>
          <p:cNvPr id="13" name="Slide Number Placeholder 17"/>
          <p:cNvSpPr txBox="1">
            <a:spLocks/>
          </p:cNvSpPr>
          <p:nvPr userDrawn="1"/>
        </p:nvSpPr>
        <p:spPr>
          <a:xfrm>
            <a:off x="7878648"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marL="0" marR="0" lvl="0" indent="0" algn="r" defTabSz="914400" rtl="0" eaLnBrk="1" fontAlgn="base" latinLnBrk="0" hangingPunct="1">
              <a:lnSpc>
                <a:spcPct val="100000"/>
              </a:lnSpc>
              <a:spcBef>
                <a:spcPct val="0"/>
              </a:spcBef>
              <a:spcAft>
                <a:spcPct val="0"/>
              </a:spcAft>
              <a:buClrTx/>
              <a:buSzTx/>
              <a:buFontTx/>
              <a:buNone/>
              <a:tabLst/>
              <a:defRPr/>
            </a:pPr>
            <a:fld id="{1618DCFE-E483-48BA-A4CE-37CE01994A68}" type="slidenum">
              <a:rPr kumimoji="0" lang="en-US" sz="1000" b="0" i="0" u="none" strike="noStrike" kern="1200" cap="none" spc="0" normalizeH="0" baseline="0" noProof="0" smtClean="0">
                <a:ln>
                  <a:noFill/>
                </a:ln>
                <a:solidFill>
                  <a:schemeClr val="tx1"/>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000" b="0" i="0" u="none" strike="noStrike" kern="1200" cap="none" spc="0" normalizeH="0" baseline="0" noProof="0" dirty="0">
              <a:ln>
                <a:noFill/>
              </a:ln>
              <a:solidFill>
                <a:schemeClr val="tx1"/>
              </a:solidFill>
              <a:effectLst/>
              <a:uLnTx/>
              <a:uFillTx/>
              <a:latin typeface="Arial" charset="0"/>
              <a:ea typeface="+mn-ea"/>
              <a:cs typeface="Arial" charset="0"/>
            </a:endParaRPr>
          </a:p>
        </p:txBody>
      </p:sp>
    </p:spTree>
    <p:extLst>
      <p:ext uri="{BB962C8B-B14F-4D97-AF65-F5344CB8AC3E}">
        <p14:creationId xmlns:p14="http://schemas.microsoft.com/office/powerpoint/2010/main" val="232303382"/>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70A415-0BCD-43C7-B681-4AEFB521C888}" type="datetimeFigureOut">
              <a:rPr lang="en-US" smtClean="0"/>
              <a:t>1/7/2021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A901C0-98D9-49EE-8B72-C230374529ED}" type="slidenum">
              <a:rPr lang="en-US" smtClean="0"/>
              <a:t>‹#›</a:t>
            </a:fld>
            <a:endParaRPr lang="en-US" dirty="0"/>
          </a:p>
        </p:txBody>
      </p:sp>
    </p:spTree>
    <p:extLst>
      <p:ext uri="{BB962C8B-B14F-4D97-AF65-F5344CB8AC3E}">
        <p14:creationId xmlns:p14="http://schemas.microsoft.com/office/powerpoint/2010/main" val="4264285977"/>
      </p:ext>
    </p:extLst>
  </p:cSld>
  <p:clrMap bg1="lt1" tx1="dk1" bg2="lt2" tx2="dk2" accent1="accent1" accent2="accent2" accent3="accent3" accent4="accent4" accent5="accent5" accent6="accent6" hlink="hlink" folHlink="folHlink"/>
  <p:sldLayoutIdLst>
    <p:sldLayoutId id="2147483673" r:id="rId1"/>
    <p:sldLayoutId id="2147483674"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8" name="Slide Number Placeholder 17"/>
          <p:cNvSpPr>
            <a:spLocks noGrp="1"/>
          </p:cNvSpPr>
          <p:nvPr>
            <p:ph type="sldNum" sz="quarter" idx="4"/>
          </p:nvPr>
        </p:nvSpPr>
        <p:spPr>
          <a:xfrm>
            <a:off x="7668344" y="6407944"/>
            <a:ext cx="504056" cy="365125"/>
          </a:xfrm>
          <a:prstGeom prst="rect">
            <a:avLst/>
          </a:prstGeom>
        </p:spPr>
        <p:txBody>
          <a:bodyPr vert="horz" anchor="b"/>
          <a:lstStyle>
            <a:lvl1pPr algn="r" eaLnBrk="1" latinLnBrk="0" hangingPunct="1">
              <a:defRPr kumimoji="0" sz="1000" b="0">
                <a:solidFill>
                  <a:schemeClr val="tx1"/>
                </a:solidFill>
              </a:defRPr>
            </a:lvl1pPr>
            <a:extLst/>
          </a:lstStyle>
          <a:p>
            <a:fld id="{1618DCFE-E483-48BA-A4CE-37CE01994A68}" type="slidenum">
              <a:rPr lang="en-US" smtClean="0"/>
              <a:pPr/>
              <a:t>‹#›</a:t>
            </a:fld>
            <a:endParaRPr lang="en-US" dirty="0"/>
          </a:p>
        </p:txBody>
      </p:sp>
    </p:spTree>
    <p:extLst>
      <p:ext uri="{BB962C8B-B14F-4D97-AF65-F5344CB8AC3E}">
        <p14:creationId xmlns:p14="http://schemas.microsoft.com/office/powerpoint/2010/main" val="179168967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2.bin"/><Relationship Id="rId13" Type="http://schemas.openxmlformats.org/officeDocument/2006/relationships/image" Target="../media/image8.emf"/><Relationship Id="rId18" Type="http://schemas.openxmlformats.org/officeDocument/2006/relationships/hyperlink" Target="http://www.google.com/imgres?imgurl=http://www.prepaid-wireless-guide.com/images/wifi.jpg&amp;imgrefurl=http://www.prepaid-wireless-guide.com/prepaid-wifi.html&amp;usg=__rr5ObHmvlUaigfK5org-FyJFst0=&amp;h=292&amp;w=422&amp;sz=49&amp;hl=en&amp;start=6&amp;zoom=1&amp;tbnid=SAivzwYh2ZA5dM:&amp;tbnh=87&amp;tbnw=126&amp;ei=QSWOTqyLGcbLsQLJ64SSAQ&amp;prev=/search?q=wifi&amp;hl=en&amp;safe=active&amp;sa=X&amp;rls=com.microsoft:*&amp;tbm=isch&amp;prmd=ivns&amp;itbs=1" TargetMode="External"/><Relationship Id="rId3" Type="http://schemas.openxmlformats.org/officeDocument/2006/relationships/notesSlide" Target="../notesSlides/notesSlide3.xml"/><Relationship Id="rId7" Type="http://schemas.openxmlformats.org/officeDocument/2006/relationships/image" Target="../media/image5.emf"/><Relationship Id="rId12" Type="http://schemas.openxmlformats.org/officeDocument/2006/relationships/oleObject" Target="../embeddings/oleObject4.bin"/><Relationship Id="rId17" Type="http://schemas.openxmlformats.org/officeDocument/2006/relationships/image" Target="../media/image9.emf"/><Relationship Id="rId2" Type="http://schemas.openxmlformats.org/officeDocument/2006/relationships/slideLayout" Target="../slideLayouts/slideLayout2.xml"/><Relationship Id="rId16" Type="http://schemas.openxmlformats.org/officeDocument/2006/relationships/oleObject" Target="../embeddings/oleObject5.bin"/><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image" Target="../media/image7.emf"/><Relationship Id="rId5" Type="http://schemas.openxmlformats.org/officeDocument/2006/relationships/image" Target="../media/image11.jpeg"/><Relationship Id="rId15" Type="http://schemas.openxmlformats.org/officeDocument/2006/relationships/image" Target="../media/image13.wmf"/><Relationship Id="rId10" Type="http://schemas.openxmlformats.org/officeDocument/2006/relationships/oleObject" Target="../embeddings/oleObject3.bin"/><Relationship Id="rId19" Type="http://schemas.openxmlformats.org/officeDocument/2006/relationships/image" Target="../media/image14.jpeg"/><Relationship Id="rId4" Type="http://schemas.openxmlformats.org/officeDocument/2006/relationships/image" Target="../media/image10.jpeg"/><Relationship Id="rId9" Type="http://schemas.openxmlformats.org/officeDocument/2006/relationships/image" Target="../media/image6.emf"/><Relationship Id="rId14" Type="http://schemas.openxmlformats.org/officeDocument/2006/relationships/image" Target="../media/image12.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hyperlink" Target="http://www.google.com/imgres?imgurl=http://www.esd.uga.edu/images/misc/survey2.jpg&amp;imgrefurl=http://www.esd.uga.edu/rad/newradmanual/2003_rad_new_forms.htm&amp;usg=__bYgGj619p3JGSDO01o2AMOGYZ-Q=&amp;h=224&amp;w=200&amp;sz=16&amp;hl=en&amp;start=3&amp;zoom=1&amp;tbnid=uLRk6lWV3BRU3M:&amp;tbnh=108&amp;tbnw=96&amp;ei=jySOTqpv46awApSZxJUB&amp;prev=/search?q=radiological+record&amp;hl=en&amp;safe=active&amp;sa=X&amp;rls=com.microsoft:*&amp;tbm=isch&amp;prmd=ivns&amp;itbs=1"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76300" y="381000"/>
            <a:ext cx="7391400" cy="1470025"/>
          </a:xfrm>
        </p:spPr>
        <p:txBody>
          <a:bodyPr>
            <a:normAutofit fontScale="90000"/>
          </a:bodyPr>
          <a:lstStyle/>
          <a:p>
            <a:r>
              <a:rPr lang="en-US" dirty="0">
                <a:solidFill>
                  <a:schemeClr val="bg1"/>
                </a:solidFill>
              </a:rPr>
              <a:t>FRMAC Field Monitoring Specialist Training – Introduction</a:t>
            </a:r>
          </a:p>
        </p:txBody>
      </p:sp>
      <p:sp>
        <p:nvSpPr>
          <p:cNvPr id="3" name="Subtitle 2"/>
          <p:cNvSpPr>
            <a:spLocks noGrp="1"/>
          </p:cNvSpPr>
          <p:nvPr>
            <p:ph type="subTitle" idx="1"/>
          </p:nvPr>
        </p:nvSpPr>
        <p:spPr>
          <a:xfrm>
            <a:off x="1371600" y="4724400"/>
            <a:ext cx="6400800" cy="1752600"/>
          </a:xfrm>
        </p:spPr>
        <p:txBody>
          <a:bodyPr>
            <a:normAutofit fontScale="85000" lnSpcReduction="20000"/>
          </a:bodyPr>
          <a:lstStyle/>
          <a:p>
            <a:r>
              <a:rPr lang="en-US" dirty="0">
                <a:solidFill>
                  <a:schemeClr val="bg1"/>
                </a:solidFill>
              </a:rPr>
              <a:t>MS-200</a:t>
            </a:r>
          </a:p>
          <a:p>
            <a:r>
              <a:rPr lang="en-US" dirty="0">
                <a:solidFill>
                  <a:schemeClr val="bg1"/>
                </a:solidFill>
              </a:rPr>
              <a:t>Module 4</a:t>
            </a:r>
          </a:p>
          <a:p>
            <a:r>
              <a:rPr lang="en-US" dirty="0">
                <a:solidFill>
                  <a:schemeClr val="bg1"/>
                </a:solidFill>
              </a:rPr>
              <a:t>FRMAC Monitoring Division Training </a:t>
            </a:r>
          </a:p>
          <a:p>
            <a:r>
              <a:rPr lang="en-US" dirty="0">
                <a:solidFill>
                  <a:schemeClr val="bg1"/>
                </a:solidFill>
              </a:rPr>
              <a:t>January 2021</a:t>
            </a:r>
          </a:p>
        </p:txBody>
      </p:sp>
      <p:pic>
        <p:nvPicPr>
          <p:cNvPr id="4" name="Picture 3"/>
          <p:cNvPicPr>
            <a:picLocks noChangeAspect="1"/>
          </p:cNvPicPr>
          <p:nvPr/>
        </p:nvPicPr>
        <p:blipFill>
          <a:blip r:embed="rId2"/>
          <a:stretch>
            <a:fillRect/>
          </a:stretch>
        </p:blipFill>
        <p:spPr>
          <a:xfrm>
            <a:off x="3236262" y="1951974"/>
            <a:ext cx="2671476" cy="2671476"/>
          </a:xfrm>
          <a:prstGeom prst="rect">
            <a:avLst/>
          </a:prstGeom>
        </p:spPr>
      </p:pic>
    </p:spTree>
    <p:extLst>
      <p:ext uri="{BB962C8B-B14F-4D97-AF65-F5344CB8AC3E}">
        <p14:creationId xmlns:p14="http://schemas.microsoft.com/office/powerpoint/2010/main" val="4263991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06090"/>
          </a:xfrm>
        </p:spPr>
        <p:txBody>
          <a:bodyPr>
            <a:noAutofit/>
          </a:bodyPr>
          <a:lstStyle/>
          <a:p>
            <a:r>
              <a:rPr lang="en-US" sz="2800" dirty="0"/>
              <a:t>Sample Control Form and Chain of Custody</a:t>
            </a:r>
          </a:p>
        </p:txBody>
      </p:sp>
      <p:grpSp>
        <p:nvGrpSpPr>
          <p:cNvPr id="4" name="Group 19"/>
          <p:cNvGrpSpPr>
            <a:grpSpLocks/>
          </p:cNvGrpSpPr>
          <p:nvPr/>
        </p:nvGrpSpPr>
        <p:grpSpPr bwMode="auto">
          <a:xfrm>
            <a:off x="179512" y="1144365"/>
            <a:ext cx="4111001" cy="4743451"/>
            <a:chOff x="113" y="689"/>
            <a:chExt cx="3924" cy="2988"/>
          </a:xfrm>
        </p:grpSpPr>
        <p:sp>
          <p:nvSpPr>
            <p:cNvPr id="5" name="Text Box 5"/>
            <p:cNvSpPr txBox="1">
              <a:spLocks noChangeArrowheads="1"/>
            </p:cNvSpPr>
            <p:nvPr/>
          </p:nvSpPr>
          <p:spPr bwMode="auto">
            <a:xfrm>
              <a:off x="182" y="3444"/>
              <a:ext cx="3299" cy="233"/>
            </a:xfrm>
            <a:prstGeom prst="rect">
              <a:avLst/>
            </a:prstGeom>
            <a:noFill/>
            <a:ln w="9525">
              <a:noFill/>
              <a:miter lim="800000"/>
              <a:headEnd/>
              <a:tailEnd/>
            </a:ln>
          </p:spPr>
          <p:txBody>
            <a:bodyPr wrap="square">
              <a:spAutoFit/>
            </a:bodyPr>
            <a:lstStyle/>
            <a:p>
              <a:pPr>
                <a:spcBef>
                  <a:spcPct val="50000"/>
                </a:spcBef>
              </a:pPr>
              <a:r>
                <a:rPr lang="en-US" dirty="0"/>
                <a:t>Signed Custody Transfer</a:t>
              </a:r>
            </a:p>
          </p:txBody>
        </p:sp>
        <p:sp>
          <p:nvSpPr>
            <p:cNvPr id="6" name="Line 6"/>
            <p:cNvSpPr>
              <a:spLocks noChangeShapeType="1"/>
            </p:cNvSpPr>
            <p:nvPr/>
          </p:nvSpPr>
          <p:spPr bwMode="auto">
            <a:xfrm flipV="1">
              <a:off x="2560" y="3475"/>
              <a:ext cx="1414" cy="59"/>
            </a:xfrm>
            <a:prstGeom prst="line">
              <a:avLst/>
            </a:prstGeom>
            <a:noFill/>
            <a:ln w="9525">
              <a:solidFill>
                <a:schemeClr val="tx1"/>
              </a:solidFill>
              <a:round/>
              <a:headEnd/>
              <a:tailEnd type="triangle" w="med" len="med"/>
            </a:ln>
          </p:spPr>
          <p:txBody>
            <a:bodyPr/>
            <a:lstStyle/>
            <a:p>
              <a:endParaRPr lang="en-US" dirty="0"/>
            </a:p>
          </p:txBody>
        </p:sp>
        <p:sp>
          <p:nvSpPr>
            <p:cNvPr id="7" name="Text Box 7"/>
            <p:cNvSpPr txBox="1">
              <a:spLocks noChangeArrowheads="1"/>
            </p:cNvSpPr>
            <p:nvPr/>
          </p:nvSpPr>
          <p:spPr bwMode="auto">
            <a:xfrm>
              <a:off x="113" y="1162"/>
              <a:ext cx="3024" cy="407"/>
            </a:xfrm>
            <a:prstGeom prst="rect">
              <a:avLst/>
            </a:prstGeom>
            <a:noFill/>
            <a:ln w="9525">
              <a:noFill/>
              <a:miter lim="800000"/>
              <a:headEnd/>
              <a:tailEnd/>
            </a:ln>
          </p:spPr>
          <p:txBody>
            <a:bodyPr wrap="square">
              <a:spAutoFit/>
            </a:bodyPr>
            <a:lstStyle/>
            <a:p>
              <a:pPr>
                <a:spcBef>
                  <a:spcPct val="50000"/>
                </a:spcBef>
              </a:pPr>
              <a:r>
                <a:rPr lang="en-US" dirty="0"/>
                <a:t>Team identification information</a:t>
              </a:r>
            </a:p>
          </p:txBody>
        </p:sp>
        <p:sp>
          <p:nvSpPr>
            <p:cNvPr id="8" name="Line 8"/>
            <p:cNvSpPr>
              <a:spLocks noChangeShapeType="1"/>
            </p:cNvSpPr>
            <p:nvPr/>
          </p:nvSpPr>
          <p:spPr bwMode="auto">
            <a:xfrm flipV="1">
              <a:off x="3137" y="1026"/>
              <a:ext cx="739" cy="181"/>
            </a:xfrm>
            <a:prstGeom prst="line">
              <a:avLst/>
            </a:prstGeom>
            <a:noFill/>
            <a:ln w="9525">
              <a:solidFill>
                <a:schemeClr val="tx1"/>
              </a:solidFill>
              <a:round/>
              <a:headEnd/>
              <a:tailEnd type="triangle" w="med" len="med"/>
            </a:ln>
          </p:spPr>
          <p:txBody>
            <a:bodyPr/>
            <a:lstStyle/>
            <a:p>
              <a:endParaRPr lang="en-US" dirty="0"/>
            </a:p>
          </p:txBody>
        </p:sp>
        <p:sp>
          <p:nvSpPr>
            <p:cNvPr id="9" name="Text Box 10"/>
            <p:cNvSpPr txBox="1">
              <a:spLocks noChangeArrowheads="1"/>
            </p:cNvSpPr>
            <p:nvPr/>
          </p:nvSpPr>
          <p:spPr bwMode="auto">
            <a:xfrm>
              <a:off x="113" y="1616"/>
              <a:ext cx="3414" cy="582"/>
            </a:xfrm>
            <a:prstGeom prst="rect">
              <a:avLst/>
            </a:prstGeom>
            <a:noFill/>
            <a:ln w="9525">
              <a:noFill/>
              <a:miter lim="800000"/>
              <a:headEnd/>
              <a:tailEnd/>
            </a:ln>
          </p:spPr>
          <p:txBody>
            <a:bodyPr wrap="square">
              <a:spAutoFit/>
            </a:bodyPr>
            <a:lstStyle/>
            <a:p>
              <a:pPr>
                <a:spcBef>
                  <a:spcPct val="50000"/>
                </a:spcBef>
              </a:pPr>
              <a:r>
                <a:rPr lang="en-US" dirty="0"/>
                <a:t>Location and collection time information as recorded with Radiological reading</a:t>
              </a:r>
            </a:p>
          </p:txBody>
        </p:sp>
        <p:sp>
          <p:nvSpPr>
            <p:cNvPr id="10" name="Line 11"/>
            <p:cNvSpPr>
              <a:spLocks noChangeShapeType="1"/>
            </p:cNvSpPr>
            <p:nvPr/>
          </p:nvSpPr>
          <p:spPr bwMode="auto">
            <a:xfrm flipV="1">
              <a:off x="2851" y="1207"/>
              <a:ext cx="1052" cy="619"/>
            </a:xfrm>
            <a:prstGeom prst="line">
              <a:avLst/>
            </a:prstGeom>
            <a:noFill/>
            <a:ln w="9525">
              <a:solidFill>
                <a:schemeClr val="tx1"/>
              </a:solidFill>
              <a:round/>
              <a:headEnd/>
              <a:tailEnd type="triangle" w="med" len="med"/>
            </a:ln>
          </p:spPr>
          <p:txBody>
            <a:bodyPr/>
            <a:lstStyle/>
            <a:p>
              <a:endParaRPr lang="en-US" dirty="0"/>
            </a:p>
          </p:txBody>
        </p:sp>
        <p:sp>
          <p:nvSpPr>
            <p:cNvPr id="11" name="Text Box 12"/>
            <p:cNvSpPr txBox="1">
              <a:spLocks noChangeArrowheads="1"/>
            </p:cNvSpPr>
            <p:nvPr/>
          </p:nvSpPr>
          <p:spPr bwMode="auto">
            <a:xfrm>
              <a:off x="124" y="722"/>
              <a:ext cx="3163" cy="407"/>
            </a:xfrm>
            <a:prstGeom prst="rect">
              <a:avLst/>
            </a:prstGeom>
            <a:noFill/>
            <a:ln w="9525">
              <a:noFill/>
              <a:miter lim="800000"/>
              <a:headEnd/>
              <a:tailEnd/>
            </a:ln>
          </p:spPr>
          <p:txBody>
            <a:bodyPr wrap="square">
              <a:spAutoFit/>
            </a:bodyPr>
            <a:lstStyle/>
            <a:p>
              <a:pPr>
                <a:spcBef>
                  <a:spcPct val="50000"/>
                </a:spcBef>
              </a:pPr>
              <a:r>
                <a:rPr lang="en-US" dirty="0"/>
                <a:t>Unique Sample Control Number – for each sample</a:t>
              </a:r>
            </a:p>
          </p:txBody>
        </p:sp>
        <p:sp>
          <p:nvSpPr>
            <p:cNvPr id="12" name="Text Box 14"/>
            <p:cNvSpPr txBox="1">
              <a:spLocks noChangeArrowheads="1"/>
            </p:cNvSpPr>
            <p:nvPr/>
          </p:nvSpPr>
          <p:spPr bwMode="auto">
            <a:xfrm>
              <a:off x="119" y="2417"/>
              <a:ext cx="3918" cy="582"/>
            </a:xfrm>
            <a:prstGeom prst="rect">
              <a:avLst/>
            </a:prstGeom>
            <a:noFill/>
            <a:ln w="9525">
              <a:noFill/>
              <a:miter lim="800000"/>
              <a:headEnd/>
              <a:tailEnd/>
            </a:ln>
          </p:spPr>
          <p:txBody>
            <a:bodyPr wrap="square">
              <a:spAutoFit/>
            </a:bodyPr>
            <a:lstStyle/>
            <a:p>
              <a:pPr>
                <a:spcBef>
                  <a:spcPct val="50000"/>
                </a:spcBef>
              </a:pPr>
              <a:r>
                <a:rPr lang="en-US" dirty="0"/>
                <a:t>Detailed Sample Matrix information sample type, volume, etc.  Use only one form per sample media. </a:t>
              </a:r>
            </a:p>
          </p:txBody>
        </p:sp>
        <p:sp>
          <p:nvSpPr>
            <p:cNvPr id="13" name="Line 15"/>
            <p:cNvSpPr>
              <a:spLocks noChangeShapeType="1"/>
            </p:cNvSpPr>
            <p:nvPr/>
          </p:nvSpPr>
          <p:spPr bwMode="auto">
            <a:xfrm flipV="1">
              <a:off x="3412" y="2160"/>
              <a:ext cx="619" cy="272"/>
            </a:xfrm>
            <a:prstGeom prst="line">
              <a:avLst/>
            </a:prstGeom>
            <a:noFill/>
            <a:ln w="9525">
              <a:solidFill>
                <a:schemeClr val="tx1"/>
              </a:solidFill>
              <a:round/>
              <a:headEnd/>
              <a:tailEnd type="triangle" w="med" len="med"/>
            </a:ln>
          </p:spPr>
          <p:txBody>
            <a:bodyPr/>
            <a:lstStyle/>
            <a:p>
              <a:endParaRPr lang="en-US" dirty="0"/>
            </a:p>
          </p:txBody>
        </p:sp>
        <p:sp>
          <p:nvSpPr>
            <p:cNvPr id="14" name="Line 13"/>
            <p:cNvSpPr>
              <a:spLocks noChangeShapeType="1"/>
            </p:cNvSpPr>
            <p:nvPr/>
          </p:nvSpPr>
          <p:spPr bwMode="auto">
            <a:xfrm flipV="1">
              <a:off x="3287" y="689"/>
              <a:ext cx="616" cy="154"/>
            </a:xfrm>
            <a:prstGeom prst="line">
              <a:avLst/>
            </a:prstGeom>
            <a:noFill/>
            <a:ln w="9525">
              <a:solidFill>
                <a:schemeClr val="tx1"/>
              </a:solidFill>
              <a:round/>
              <a:headEnd/>
              <a:tailEnd type="triangle" w="med" len="med"/>
            </a:ln>
          </p:spPr>
          <p:txBody>
            <a:bodyPr/>
            <a:lstStyle/>
            <a:p>
              <a:endParaRPr lang="en-US" dirty="0"/>
            </a:p>
          </p:txBody>
        </p:sp>
      </p:grpSp>
      <p:pic>
        <p:nvPicPr>
          <p:cNvPr id="15" name="Picture 14" descr="Sample-Control-Form-2011 (Front).bmp"/>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283968" y="908720"/>
            <a:ext cx="4284476" cy="5472608"/>
          </a:xfrm>
          <a:prstGeom prst="rect">
            <a:avLst/>
          </a:prstGeom>
        </p:spPr>
      </p:pic>
      <p:sp>
        <p:nvSpPr>
          <p:cNvPr id="16" name="Rectangle 15"/>
          <p:cNvSpPr/>
          <p:nvPr/>
        </p:nvSpPr>
        <p:spPr>
          <a:xfrm rot="19243643">
            <a:off x="4883861" y="5164803"/>
            <a:ext cx="3168352" cy="523220"/>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2800" b="1" cap="none" spc="150" dirty="0">
                <a:ln w="1143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a:outerShdw blurRad="25400" algn="tl" rotWithShape="0">
                    <a:srgbClr val="000000">
                      <a:alpha val="43000"/>
                    </a:srgbClr>
                  </a:outerShdw>
                </a:effectLst>
              </a:rPr>
              <a:t>Example</a:t>
            </a:r>
          </a:p>
        </p:txBody>
      </p:sp>
      <p:sp>
        <p:nvSpPr>
          <p:cNvPr id="17" name="Rectangle 16"/>
          <p:cNvSpPr/>
          <p:nvPr/>
        </p:nvSpPr>
        <p:spPr>
          <a:xfrm>
            <a:off x="6660232" y="908720"/>
            <a:ext cx="2232248" cy="338554"/>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1600" b="1" cap="none" spc="150" dirty="0">
                <a:ln w="1143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a:outerShdw blurRad="25400" algn="tl" rotWithShape="0">
                    <a:srgbClr val="000000">
                      <a:alpha val="43000"/>
                    </a:srgbClr>
                  </a:outerShdw>
                </a:effectLst>
              </a:rPr>
              <a:t>Example</a:t>
            </a:r>
          </a:p>
        </p:txBody>
      </p:sp>
    </p:spTree>
    <p:extLst>
      <p:ext uri="{BB962C8B-B14F-4D97-AF65-F5344CB8AC3E}">
        <p14:creationId xmlns:p14="http://schemas.microsoft.com/office/powerpoint/2010/main" val="686816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438400"/>
            <a:ext cx="7391400" cy="1470025"/>
          </a:xfrm>
        </p:spPr>
        <p:txBody>
          <a:bodyPr>
            <a:normAutofit/>
          </a:bodyPr>
          <a:lstStyle/>
          <a:p>
            <a:r>
              <a:rPr lang="en-US" dirty="0">
                <a:solidFill>
                  <a:schemeClr val="bg1"/>
                </a:solidFill>
              </a:rPr>
              <a:t>Manuals and References</a:t>
            </a:r>
          </a:p>
        </p:txBody>
      </p:sp>
    </p:spTree>
    <p:extLst>
      <p:ext uri="{BB962C8B-B14F-4D97-AF65-F5344CB8AC3E}">
        <p14:creationId xmlns:p14="http://schemas.microsoft.com/office/powerpoint/2010/main" val="3711801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45629" y="1417638"/>
            <a:ext cx="8229600" cy="2803450"/>
          </a:xfrm>
        </p:spPr>
        <p:txBody>
          <a:bodyPr>
            <a:normAutofit fontScale="92500" lnSpcReduction="10000"/>
          </a:bodyPr>
          <a:lstStyle/>
          <a:p>
            <a:r>
              <a:rPr lang="en-US" dirty="0"/>
              <a:t>FRMAC divisions have manuals where processes and operational guidance is documented.  </a:t>
            </a:r>
          </a:p>
          <a:p>
            <a:r>
              <a:rPr lang="en-US" dirty="0"/>
              <a:t>FRMAC divisions also have commonly used forms for the response (including Monitoring and Sampling forms and job aids). </a:t>
            </a:r>
          </a:p>
          <a:p>
            <a:r>
              <a:rPr lang="en-US" dirty="0"/>
              <a:t>Google: “FRMAC Manuals”</a:t>
            </a:r>
          </a:p>
        </p:txBody>
      </p:sp>
      <p:sp>
        <p:nvSpPr>
          <p:cNvPr id="3" name="Title 2"/>
          <p:cNvSpPr>
            <a:spLocks noGrp="1"/>
          </p:cNvSpPr>
          <p:nvPr>
            <p:ph type="title"/>
          </p:nvPr>
        </p:nvSpPr>
        <p:spPr/>
        <p:txBody>
          <a:bodyPr/>
          <a:lstStyle/>
          <a:p>
            <a:r>
              <a:rPr lang="en-US" dirty="0"/>
              <a:t>FRMAC Manuals </a:t>
            </a:r>
          </a:p>
        </p:txBody>
      </p:sp>
      <p:sp>
        <p:nvSpPr>
          <p:cNvPr id="8" name="TextBox 7"/>
          <p:cNvSpPr txBox="1"/>
          <p:nvPr/>
        </p:nvSpPr>
        <p:spPr>
          <a:xfrm>
            <a:off x="868197" y="4347483"/>
            <a:ext cx="7571184" cy="646331"/>
          </a:xfrm>
          <a:prstGeom prst="rect">
            <a:avLst/>
          </a:prstGeom>
          <a:noFill/>
        </p:spPr>
        <p:txBody>
          <a:bodyPr wrap="square" rtlCol="0">
            <a:spAutoFit/>
          </a:bodyPr>
          <a:lstStyle/>
          <a:p>
            <a:r>
              <a:rPr lang="en-US" dirty="0"/>
              <a:t>Additional information on FRMAC operations, methods, and procedures can also be found in the FRMAC manuals:</a:t>
            </a:r>
          </a:p>
        </p:txBody>
      </p:sp>
      <p:sp>
        <p:nvSpPr>
          <p:cNvPr id="9" name="Rectangle 8"/>
          <p:cNvSpPr/>
          <p:nvPr/>
        </p:nvSpPr>
        <p:spPr>
          <a:xfrm>
            <a:off x="868197" y="5017823"/>
            <a:ext cx="7571184" cy="338554"/>
          </a:xfrm>
          <a:prstGeom prst="rect">
            <a:avLst/>
          </a:prstGeom>
        </p:spPr>
        <p:txBody>
          <a:bodyPr wrap="square">
            <a:spAutoFit/>
          </a:bodyPr>
          <a:lstStyle/>
          <a:p>
            <a:r>
              <a:rPr lang="en-US" sz="1600" dirty="0"/>
              <a:t>https://www.nnss.gov/pages/programs/FRMAC/FRMAC_DocumentsManuals.html</a:t>
            </a:r>
          </a:p>
        </p:txBody>
      </p:sp>
      <p:sp>
        <p:nvSpPr>
          <p:cNvPr id="10" name="Frame 9"/>
          <p:cNvSpPr/>
          <p:nvPr/>
        </p:nvSpPr>
        <p:spPr>
          <a:xfrm>
            <a:off x="562817" y="4203467"/>
            <a:ext cx="8147248" cy="1440160"/>
          </a:xfrm>
          <a:prstGeom prst="frame">
            <a:avLst>
              <a:gd name="adj1" fmla="val 37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3524918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Monitoring and Sampling Manual Volume II</a:t>
            </a:r>
          </a:p>
        </p:txBody>
      </p:sp>
      <p:sp>
        <p:nvSpPr>
          <p:cNvPr id="3" name="Content Placeholder 2"/>
          <p:cNvSpPr>
            <a:spLocks noGrp="1"/>
          </p:cNvSpPr>
          <p:nvPr>
            <p:ph idx="1"/>
          </p:nvPr>
        </p:nvSpPr>
        <p:spPr>
          <a:xfrm>
            <a:off x="457200" y="1600200"/>
            <a:ext cx="8153400" cy="4525963"/>
          </a:xfrm>
        </p:spPr>
        <p:txBody>
          <a:bodyPr>
            <a:normAutofit/>
          </a:bodyPr>
          <a:lstStyle/>
          <a:p>
            <a:pPr marL="0" indent="0">
              <a:buNone/>
            </a:pPr>
            <a:r>
              <a:rPr lang="en-US" b="1" u="sng" dirty="0"/>
              <a:t>Forms</a:t>
            </a:r>
          </a:p>
          <a:p>
            <a:r>
              <a:rPr lang="en-US" sz="2800" dirty="0"/>
              <a:t>Daily Instrument QC Checks </a:t>
            </a:r>
          </a:p>
          <a:p>
            <a:r>
              <a:rPr lang="en-US" sz="2800" dirty="0"/>
              <a:t>Field Monitoring Log </a:t>
            </a:r>
          </a:p>
          <a:p>
            <a:r>
              <a:rPr lang="en-US" sz="2800" dirty="0"/>
              <a:t>ICS 204FRMAC </a:t>
            </a:r>
          </a:p>
          <a:p>
            <a:r>
              <a:rPr lang="en-US" sz="2800" dirty="0"/>
              <a:t>Local Area Monitoring (LAM) Dosimeter</a:t>
            </a:r>
          </a:p>
          <a:p>
            <a:r>
              <a:rPr lang="en-US" sz="2800" dirty="0"/>
              <a:t>Sample Control Form </a:t>
            </a:r>
          </a:p>
          <a:p>
            <a:r>
              <a:rPr lang="en-US" sz="2800" dirty="0"/>
              <a:t>Team, Instrument, &amp; Equipment Information Log</a:t>
            </a:r>
          </a:p>
          <a:p>
            <a:r>
              <a:rPr lang="en-US" sz="2800" dirty="0"/>
              <a:t>Chain of Custody Form</a:t>
            </a:r>
          </a:p>
        </p:txBody>
      </p:sp>
    </p:spTree>
    <p:extLst>
      <p:ext uri="{BB962C8B-B14F-4D97-AF65-F5344CB8AC3E}">
        <p14:creationId xmlns:p14="http://schemas.microsoft.com/office/powerpoint/2010/main" val="1653708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Monitoring and Sampling Manual Volume II</a:t>
            </a:r>
          </a:p>
        </p:txBody>
      </p:sp>
      <p:sp>
        <p:nvSpPr>
          <p:cNvPr id="3" name="Content Placeholder 2"/>
          <p:cNvSpPr>
            <a:spLocks noGrp="1"/>
          </p:cNvSpPr>
          <p:nvPr>
            <p:ph idx="1"/>
          </p:nvPr>
        </p:nvSpPr>
        <p:spPr>
          <a:xfrm>
            <a:off x="457200" y="1600200"/>
            <a:ext cx="8153400" cy="4525963"/>
          </a:xfrm>
        </p:spPr>
        <p:txBody>
          <a:bodyPr>
            <a:normAutofit fontScale="85000" lnSpcReduction="20000"/>
          </a:bodyPr>
          <a:lstStyle/>
          <a:p>
            <a:pPr marL="0" indent="0">
              <a:buNone/>
            </a:pPr>
            <a:r>
              <a:rPr lang="en-US" b="1" u="sng" dirty="0"/>
              <a:t>Operator Aids</a:t>
            </a:r>
          </a:p>
          <a:p>
            <a:r>
              <a:rPr lang="en-US" sz="2800" dirty="0"/>
              <a:t>FRMAC Air Sample Pump </a:t>
            </a:r>
            <a:r>
              <a:rPr lang="en-US" sz="2800" dirty="0" err="1"/>
              <a:t>Staplex</a:t>
            </a:r>
            <a:r>
              <a:rPr lang="en-US" sz="2800" dirty="0"/>
              <a:t> High Vol</a:t>
            </a:r>
          </a:p>
          <a:p>
            <a:r>
              <a:rPr lang="en-US" sz="2800" dirty="0"/>
              <a:t>FRMAC Air Sample Pump F&amp;J Low Volume</a:t>
            </a:r>
          </a:p>
          <a:p>
            <a:r>
              <a:rPr lang="en-US" sz="2800" dirty="0"/>
              <a:t>FRMAC Ground Deposition Sample </a:t>
            </a:r>
          </a:p>
          <a:p>
            <a:r>
              <a:rPr lang="en-US" sz="2800" dirty="0"/>
              <a:t>FRMAC Standard Soil Sample  </a:t>
            </a:r>
          </a:p>
          <a:p>
            <a:r>
              <a:rPr lang="en-US" sz="2800" dirty="0"/>
              <a:t>FRMAC Early Phase Water Sample</a:t>
            </a:r>
          </a:p>
          <a:p>
            <a:r>
              <a:rPr lang="en-US" sz="2800" dirty="0"/>
              <a:t>FRMAC Early Phase Water Sample (Tap)</a:t>
            </a:r>
          </a:p>
          <a:p>
            <a:r>
              <a:rPr lang="en-US" sz="2800" dirty="0"/>
              <a:t>FRMAC Early Phase Vegetation Sample</a:t>
            </a:r>
          </a:p>
          <a:p>
            <a:r>
              <a:rPr lang="en-US" sz="2800" dirty="0"/>
              <a:t>FRMAC </a:t>
            </a:r>
            <a:r>
              <a:rPr lang="en-US" sz="2800" i="1" dirty="0"/>
              <a:t>In situ </a:t>
            </a:r>
            <a:r>
              <a:rPr lang="en-US" sz="2800" dirty="0"/>
              <a:t>Gamma Spectroscopy Measurements</a:t>
            </a:r>
          </a:p>
          <a:p>
            <a:r>
              <a:rPr lang="en-US" sz="2800" dirty="0"/>
              <a:t>FRMAC </a:t>
            </a:r>
            <a:r>
              <a:rPr lang="en-US" sz="2800" dirty="0" err="1"/>
              <a:t>SpecFIDLER</a:t>
            </a:r>
            <a:endParaRPr lang="en-US" sz="2800" dirty="0"/>
          </a:p>
          <a:p>
            <a:r>
              <a:rPr lang="en-US" sz="2800" dirty="0"/>
              <a:t>FRMAC BZA</a:t>
            </a:r>
          </a:p>
          <a:p>
            <a:r>
              <a:rPr lang="en-US" sz="2800" dirty="0"/>
              <a:t>FRMAC Generators</a:t>
            </a:r>
          </a:p>
          <a:p>
            <a:endParaRPr lang="en-US" dirty="0"/>
          </a:p>
          <a:p>
            <a:endParaRPr lang="en-US" dirty="0"/>
          </a:p>
        </p:txBody>
      </p:sp>
    </p:spTree>
    <p:extLst>
      <p:ext uri="{BB962C8B-B14F-4D97-AF65-F5344CB8AC3E}">
        <p14:creationId xmlns:p14="http://schemas.microsoft.com/office/powerpoint/2010/main" val="1794614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438400"/>
            <a:ext cx="7391400" cy="1828800"/>
          </a:xfrm>
        </p:spPr>
        <p:txBody>
          <a:bodyPr>
            <a:normAutofit/>
          </a:bodyPr>
          <a:lstStyle/>
          <a:p>
            <a:r>
              <a:rPr lang="en-US" dirty="0">
                <a:solidFill>
                  <a:schemeClr val="bg1"/>
                </a:solidFill>
              </a:rPr>
              <a:t>Questions?</a:t>
            </a:r>
          </a:p>
        </p:txBody>
      </p:sp>
    </p:spTree>
    <p:extLst>
      <p:ext uri="{BB962C8B-B14F-4D97-AF65-F5344CB8AC3E}">
        <p14:creationId xmlns:p14="http://schemas.microsoft.com/office/powerpoint/2010/main" val="962163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MS-200 Module 4 Outline</a:t>
            </a:r>
          </a:p>
        </p:txBody>
      </p:sp>
      <p:sp>
        <p:nvSpPr>
          <p:cNvPr id="3" name="Content Placeholder 2"/>
          <p:cNvSpPr>
            <a:spLocks noGrp="1"/>
          </p:cNvSpPr>
          <p:nvPr>
            <p:ph idx="1"/>
          </p:nvPr>
        </p:nvSpPr>
        <p:spPr/>
        <p:txBody>
          <a:bodyPr>
            <a:normAutofit/>
          </a:bodyPr>
          <a:lstStyle/>
          <a:p>
            <a:r>
              <a:rPr lang="en-US" dirty="0"/>
              <a:t>FRMAC Paper forms</a:t>
            </a:r>
          </a:p>
          <a:p>
            <a:r>
              <a:rPr lang="en-US" dirty="0"/>
              <a:t>Manuals and References</a:t>
            </a:r>
          </a:p>
          <a:p>
            <a:endParaRPr lang="en-US" sz="2400" dirty="0"/>
          </a:p>
          <a:p>
            <a:pPr marL="0" indent="0">
              <a:buNone/>
            </a:pPr>
            <a:endParaRPr lang="en-US" b="1" dirty="0"/>
          </a:p>
        </p:txBody>
      </p:sp>
    </p:spTree>
    <p:extLst>
      <p:ext uri="{BB962C8B-B14F-4D97-AF65-F5344CB8AC3E}">
        <p14:creationId xmlns:p14="http://schemas.microsoft.com/office/powerpoint/2010/main" val="3922434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438400"/>
            <a:ext cx="7391400" cy="1470025"/>
          </a:xfrm>
        </p:spPr>
        <p:txBody>
          <a:bodyPr>
            <a:normAutofit/>
          </a:bodyPr>
          <a:lstStyle/>
          <a:p>
            <a:r>
              <a:rPr lang="en-US" dirty="0">
                <a:solidFill>
                  <a:schemeClr val="bg1"/>
                </a:solidFill>
              </a:rPr>
              <a:t>FRMAC Paper Forms</a:t>
            </a:r>
          </a:p>
        </p:txBody>
      </p:sp>
    </p:spTree>
    <p:extLst>
      <p:ext uri="{BB962C8B-B14F-4D97-AF65-F5344CB8AC3E}">
        <p14:creationId xmlns:p14="http://schemas.microsoft.com/office/powerpoint/2010/main" val="3981946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4958" y="1484784"/>
            <a:ext cx="8229600" cy="4525963"/>
          </a:xfrm>
        </p:spPr>
        <p:txBody>
          <a:bodyPr>
            <a:normAutofit fontScale="92500" lnSpcReduction="10000"/>
          </a:bodyPr>
          <a:lstStyle/>
          <a:p>
            <a:r>
              <a:rPr lang="en-US" dirty="0"/>
              <a:t>FRMAC will use standard forms for documentation</a:t>
            </a:r>
          </a:p>
          <a:p>
            <a:r>
              <a:rPr lang="en-US" dirty="0"/>
              <a:t>FRMAC Monitoring and Sampling Manual Volumes I and II both contain forms in appendices.  </a:t>
            </a:r>
          </a:p>
          <a:p>
            <a:r>
              <a:rPr lang="en-US" dirty="0"/>
              <a:t>Volume II contains all the common FRMAC field team forms</a:t>
            </a:r>
          </a:p>
          <a:p>
            <a:endParaRPr lang="en-US" dirty="0"/>
          </a:p>
          <a:p>
            <a:pPr marL="109728" indent="0">
              <a:buNone/>
            </a:pPr>
            <a:r>
              <a:rPr lang="en-US" dirty="0"/>
              <a:t>Forms can also be found on the FRMAC website:</a:t>
            </a:r>
          </a:p>
          <a:p>
            <a:pPr marL="109728" indent="0" algn="ctr">
              <a:buNone/>
            </a:pPr>
            <a:r>
              <a:rPr lang="en-US" sz="1600" dirty="0"/>
              <a:t>https://www.nnss.gov/pages/programs/FRMAC/FRMAC_DocumentsManuals.html</a:t>
            </a:r>
          </a:p>
          <a:p>
            <a:endParaRPr lang="en-US" dirty="0"/>
          </a:p>
        </p:txBody>
      </p:sp>
      <p:sp>
        <p:nvSpPr>
          <p:cNvPr id="4" name="Title 3"/>
          <p:cNvSpPr>
            <a:spLocks noGrp="1"/>
          </p:cNvSpPr>
          <p:nvPr>
            <p:ph type="title"/>
          </p:nvPr>
        </p:nvSpPr>
        <p:spPr/>
        <p:txBody>
          <a:bodyPr/>
          <a:lstStyle/>
          <a:p>
            <a:r>
              <a:rPr lang="en-US" dirty="0"/>
              <a:t>Forms</a:t>
            </a:r>
          </a:p>
        </p:txBody>
      </p:sp>
      <p:sp>
        <p:nvSpPr>
          <p:cNvPr id="2" name="Frame 1"/>
          <p:cNvSpPr/>
          <p:nvPr/>
        </p:nvSpPr>
        <p:spPr>
          <a:xfrm>
            <a:off x="454958" y="5029200"/>
            <a:ext cx="8147248" cy="1224136"/>
          </a:xfrm>
          <a:prstGeom prst="frame">
            <a:avLst>
              <a:gd name="adj1" fmla="val 28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134255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3528" y="170661"/>
            <a:ext cx="8568952" cy="1143000"/>
          </a:xfrm>
        </p:spPr>
        <p:txBody>
          <a:bodyPr>
            <a:normAutofit/>
          </a:bodyPr>
          <a:lstStyle/>
          <a:p>
            <a:r>
              <a:rPr lang="en-US" dirty="0"/>
              <a:t>Change in Plans</a:t>
            </a:r>
          </a:p>
        </p:txBody>
      </p:sp>
      <p:pic>
        <p:nvPicPr>
          <p:cNvPr id="4" name="Picture 3" descr="D99_0446.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11560" y="1202383"/>
            <a:ext cx="1944216" cy="2376264"/>
          </a:xfrm>
          <a:prstGeom prst="rect">
            <a:avLst/>
          </a:prstGeom>
        </p:spPr>
      </p:pic>
      <p:grpSp>
        <p:nvGrpSpPr>
          <p:cNvPr id="5" name="Group 14"/>
          <p:cNvGrpSpPr/>
          <p:nvPr/>
        </p:nvGrpSpPr>
        <p:grpSpPr>
          <a:xfrm>
            <a:off x="366738" y="1316548"/>
            <a:ext cx="8172400" cy="4746897"/>
            <a:chOff x="467544" y="1124744"/>
            <a:chExt cx="8172400" cy="4746897"/>
          </a:xfrm>
        </p:grpSpPr>
        <p:pic>
          <p:nvPicPr>
            <p:cNvPr id="6" name="Picture 7" descr="NARACOpsCenterPhoto1"/>
            <p:cNvPicPr>
              <a:picLocks noChangeAspect="1" noChangeArrowheads="1"/>
            </p:cNvPicPr>
            <p:nvPr/>
          </p:nvPicPr>
          <p:blipFill>
            <a:blip r:embed="rId5" cstate="email">
              <a:lum bright="12000" contrast="12000"/>
              <a:extLst>
                <a:ext uri="{28A0092B-C50C-407E-A947-70E740481C1C}">
                  <a14:useLocalDpi xmlns:a14="http://schemas.microsoft.com/office/drawing/2010/main"/>
                </a:ext>
              </a:extLst>
            </a:blip>
            <a:srcRect/>
            <a:stretch>
              <a:fillRect/>
            </a:stretch>
          </p:blipFill>
          <p:spPr bwMode="auto">
            <a:xfrm>
              <a:off x="6293991" y="4048816"/>
              <a:ext cx="2276475" cy="1506537"/>
            </a:xfrm>
            <a:prstGeom prst="rect">
              <a:avLst/>
            </a:prstGeom>
            <a:noFill/>
            <a:ln w="9525">
              <a:solidFill>
                <a:schemeClr val="tx1"/>
              </a:solidFill>
              <a:miter lim="800000"/>
              <a:headEnd/>
              <a:tailEnd/>
            </a:ln>
          </p:spPr>
        </p:pic>
        <p:graphicFrame>
          <p:nvGraphicFramePr>
            <p:cNvPr id="8" name="Object 3"/>
            <p:cNvGraphicFramePr>
              <a:graphicFrameLocks noGrp="1" noChangeAspect="1"/>
            </p:cNvGraphicFramePr>
            <p:nvPr>
              <p:ph sz="quarter" idx="2"/>
              <p:extLst/>
            </p:nvPr>
          </p:nvGraphicFramePr>
          <p:xfrm>
            <a:off x="3623649" y="2133600"/>
            <a:ext cx="1027112" cy="933450"/>
          </p:xfrm>
          <a:graphic>
            <a:graphicData uri="http://schemas.openxmlformats.org/presentationml/2006/ole">
              <mc:AlternateContent xmlns:mc="http://schemas.openxmlformats.org/markup-compatibility/2006">
                <mc:Choice xmlns:v="urn:schemas-microsoft-com:vml" Requires="v">
                  <p:oleObj spid="_x0000_s1051" name="Visio" r:id="rId6" imgW="595101" imgH="541325" progId="">
                    <p:embed/>
                  </p:oleObj>
                </mc:Choice>
                <mc:Fallback>
                  <p:oleObj name="Visio" r:id="rId6" imgW="595101" imgH="541325" progId="">
                    <p:embed/>
                    <p:pic>
                      <p:nvPicPr>
                        <p:cNvPr id="8"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23649" y="2133600"/>
                          <a:ext cx="1027112"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 name="Object 7"/>
            <p:cNvGraphicFramePr>
              <a:graphicFrameLocks noChangeAspect="1"/>
            </p:cNvGraphicFramePr>
            <p:nvPr>
              <p:extLst/>
            </p:nvPr>
          </p:nvGraphicFramePr>
          <p:xfrm>
            <a:off x="2656582" y="1943100"/>
            <a:ext cx="3816424" cy="190500"/>
          </p:xfrm>
          <a:graphic>
            <a:graphicData uri="http://schemas.openxmlformats.org/presentationml/2006/ole">
              <mc:AlternateContent xmlns:mc="http://schemas.openxmlformats.org/markup-compatibility/2006">
                <mc:Choice xmlns:v="urn:schemas-microsoft-com:vml" Requires="v">
                  <p:oleObj spid="_x0000_s1052" name="Visio" r:id="rId8" imgW="3096109" imgH="260096" progId="">
                    <p:embed/>
                  </p:oleObj>
                </mc:Choice>
                <mc:Fallback>
                  <p:oleObj name="Visio" r:id="rId8" imgW="3096109" imgH="260096" progId="">
                    <p:embed/>
                    <p:pic>
                      <p:nvPicPr>
                        <p:cNvPr id="9"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56582" y="1943100"/>
                          <a:ext cx="3816424" cy="190500"/>
                        </a:xfrm>
                        <a:prstGeom prst="rect">
                          <a:avLst/>
                        </a:prstGeom>
                        <a:noFill/>
                        <a:ln>
                          <a:noFill/>
                        </a:ln>
                        <a:effectLst/>
                        <a:extLst/>
                      </p:spPr>
                    </p:pic>
                  </p:oleObj>
                </mc:Fallback>
              </mc:AlternateContent>
            </a:graphicData>
          </a:graphic>
        </p:graphicFrame>
        <p:graphicFrame>
          <p:nvGraphicFramePr>
            <p:cNvPr id="10" name="Object 5"/>
            <p:cNvGraphicFramePr>
              <a:graphicFrameLocks noGrp="1" noChangeAspect="1"/>
            </p:cNvGraphicFramePr>
            <p:nvPr>
              <p:ph sz="quarter" idx="4"/>
              <p:extLst/>
            </p:nvPr>
          </p:nvGraphicFramePr>
          <p:xfrm>
            <a:off x="6852025" y="3225602"/>
            <a:ext cx="669925" cy="620712"/>
          </p:xfrm>
          <a:graphic>
            <a:graphicData uri="http://schemas.openxmlformats.org/presentationml/2006/ole">
              <mc:AlternateContent xmlns:mc="http://schemas.openxmlformats.org/markup-compatibility/2006">
                <mc:Choice xmlns:v="urn:schemas-microsoft-com:vml" Requires="v">
                  <p:oleObj spid="_x0000_s1053" name="Visio" r:id="rId10" imgW="1003039" imgH="930493" progId="">
                    <p:embed/>
                  </p:oleObj>
                </mc:Choice>
                <mc:Fallback>
                  <p:oleObj name="Visio" r:id="rId10" imgW="1003039" imgH="930493" progId="">
                    <p:embed/>
                    <p:pic>
                      <p:nvPicPr>
                        <p:cNvPr id="10"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52025" y="3225602"/>
                          <a:ext cx="669925" cy="62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 name="Object 8"/>
            <p:cNvGraphicFramePr>
              <a:graphicFrameLocks noChangeAspect="1"/>
            </p:cNvGraphicFramePr>
            <p:nvPr>
              <p:extLst/>
            </p:nvPr>
          </p:nvGraphicFramePr>
          <p:xfrm>
            <a:off x="7558546" y="2594645"/>
            <a:ext cx="184150" cy="1828800"/>
          </p:xfrm>
          <a:graphic>
            <a:graphicData uri="http://schemas.openxmlformats.org/presentationml/2006/ole">
              <mc:AlternateContent xmlns:mc="http://schemas.openxmlformats.org/markup-compatibility/2006">
                <mc:Choice xmlns:v="urn:schemas-microsoft-com:vml" Requires="v">
                  <p:oleObj spid="_x0000_s1054" name="Visio" r:id="rId12" imgW="273496" imgH="1332667" progId="">
                    <p:embed/>
                  </p:oleObj>
                </mc:Choice>
                <mc:Fallback>
                  <p:oleObj name="Visio" r:id="rId12" imgW="273496" imgH="1332667" progId="">
                    <p:embed/>
                    <p:pic>
                      <p:nvPicPr>
                        <p:cNvPr id="11" name="Object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58546" y="2594645"/>
                          <a:ext cx="18415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 name="Rectangle 32"/>
            <p:cNvSpPr>
              <a:spLocks noChangeArrowheads="1"/>
            </p:cNvSpPr>
            <p:nvPr/>
          </p:nvSpPr>
          <p:spPr bwMode="auto">
            <a:xfrm>
              <a:off x="467544" y="4215457"/>
              <a:ext cx="4464496" cy="1656184"/>
            </a:xfrm>
            <a:prstGeom prst="rect">
              <a:avLst/>
            </a:prstGeom>
            <a:noFill/>
            <a:ln w="9525">
              <a:noFill/>
              <a:miter lim="800000"/>
              <a:headEnd/>
              <a:tailEnd/>
            </a:ln>
          </p:spPr>
          <p:txBody>
            <a:bodyPr/>
            <a:lstStyle/>
            <a:p>
              <a:pPr marL="365760" indent="-256032">
                <a:spcBef>
                  <a:spcPts val="400"/>
                </a:spcBef>
                <a:spcAft>
                  <a:spcPts val="0"/>
                </a:spcAft>
                <a:buClr>
                  <a:srgbClr val="000099"/>
                </a:buClr>
                <a:buSzPct val="80000"/>
                <a:buFont typeface="Wingdings" pitchFamily="2" charset="2"/>
                <a:buChar char="§"/>
              </a:pPr>
              <a:endParaRPr lang="en-US" sz="2700" dirty="0">
                <a:latin typeface="+mn-lt"/>
                <a:cs typeface="Arial" pitchFamily="34" charset="0"/>
              </a:endParaRPr>
            </a:p>
          </p:txBody>
        </p:sp>
        <p:pic>
          <p:nvPicPr>
            <p:cNvPr id="13" name="Picture 12" descr="DSC01271.JPG"/>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6372200" y="1124744"/>
              <a:ext cx="2267744" cy="1700808"/>
            </a:xfrm>
            <a:prstGeom prst="rect">
              <a:avLst/>
            </a:prstGeom>
          </p:spPr>
        </p:pic>
        <p:pic>
          <p:nvPicPr>
            <p:cNvPr id="14" name="Picture 9" descr="C:\Documents and Settings\soromrd\Local Settings\Temporary Internet Files\Content.IE5\MLUVWSEW\MC900383752[1].wmf"/>
            <p:cNvPicPr>
              <a:picLocks noChangeAspect="1" noChangeArrowheads="1"/>
            </p:cNvPicPr>
            <p:nvPr/>
          </p:nvPicPr>
          <p:blipFill>
            <a:blip r:embed="rId15" cstate="email">
              <a:extLst>
                <a:ext uri="{28A0092B-C50C-407E-A947-70E740481C1C}">
                  <a14:useLocalDpi xmlns:a14="http://schemas.microsoft.com/office/drawing/2010/main"/>
                </a:ext>
              </a:extLst>
            </a:blip>
            <a:srcRect/>
            <a:stretch>
              <a:fillRect/>
            </a:stretch>
          </p:blipFill>
          <p:spPr bwMode="auto">
            <a:xfrm>
              <a:off x="4499992" y="1988840"/>
              <a:ext cx="792088" cy="1368716"/>
            </a:xfrm>
            <a:prstGeom prst="rect">
              <a:avLst/>
            </a:prstGeom>
            <a:noFill/>
          </p:spPr>
        </p:pic>
      </p:grpSp>
      <p:graphicFrame>
        <p:nvGraphicFramePr>
          <p:cNvPr id="15" name="Object 4"/>
          <p:cNvGraphicFramePr>
            <a:graphicFrameLocks noChangeAspect="1"/>
          </p:cNvGraphicFramePr>
          <p:nvPr>
            <p:extLst/>
          </p:nvPr>
        </p:nvGraphicFramePr>
        <p:xfrm>
          <a:off x="3617522" y="1340832"/>
          <a:ext cx="817563" cy="820737"/>
        </p:xfrm>
        <a:graphic>
          <a:graphicData uri="http://schemas.openxmlformats.org/presentationml/2006/ole">
            <mc:AlternateContent xmlns:mc="http://schemas.openxmlformats.org/markup-compatibility/2006">
              <mc:Choice xmlns:v="urn:schemas-microsoft-com:vml" Requires="v">
                <p:oleObj spid="_x0000_s1055" name="Visio" r:id="rId16" imgW="542050" imgH="542950" progId="">
                  <p:embed/>
                </p:oleObj>
              </mc:Choice>
              <mc:Fallback>
                <p:oleObj name="Visio" r:id="rId16" imgW="542050" imgH="542950" progId="">
                  <p:embed/>
                  <p:pic>
                    <p:nvPicPr>
                      <p:cNvPr id="15" name="Object 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617522" y="1340832"/>
                        <a:ext cx="817563" cy="820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6" name="Picture 12" descr="http://t2.gstatic.com/images?q=tbn:ANd9GcTG1agmfYcJSDsgrtu_QIhcUnvChXteKx5BHV48mY2Mg4ZACJ7Qzmvdnq0">
            <a:hlinkClick r:id="rId18"/>
          </p:cNvPr>
          <p:cNvPicPr>
            <a:picLocks noChangeAspect="1" noChangeArrowheads="1"/>
          </p:cNvPicPr>
          <p:nvPr/>
        </p:nvPicPr>
        <p:blipFill>
          <a:blip r:embed="rId19" cstate="print"/>
          <a:srcRect/>
          <a:stretch>
            <a:fillRect/>
          </a:stretch>
        </p:blipFill>
        <p:spPr bwMode="auto">
          <a:xfrm>
            <a:off x="4429491" y="1349605"/>
            <a:ext cx="1200150" cy="828676"/>
          </a:xfrm>
          <a:prstGeom prst="rect">
            <a:avLst/>
          </a:prstGeom>
          <a:noFill/>
        </p:spPr>
      </p:pic>
      <p:sp>
        <p:nvSpPr>
          <p:cNvPr id="2" name="Content Placeholder 1"/>
          <p:cNvSpPr>
            <a:spLocks noGrp="1"/>
          </p:cNvSpPr>
          <p:nvPr>
            <p:ph idx="1"/>
          </p:nvPr>
        </p:nvSpPr>
        <p:spPr>
          <a:xfrm>
            <a:off x="607676" y="4182000"/>
            <a:ext cx="3701206" cy="1770520"/>
          </a:xfrm>
        </p:spPr>
        <p:txBody>
          <a:bodyPr/>
          <a:lstStyle/>
          <a:p>
            <a:r>
              <a:rPr lang="en-US" dirty="0"/>
              <a:t>Communicate with the field teams at regular intervals</a:t>
            </a:r>
          </a:p>
          <a:p>
            <a:endParaRPr lang="en-US" dirty="0"/>
          </a:p>
        </p:txBody>
      </p:sp>
    </p:spTree>
    <p:extLst>
      <p:ext uri="{BB962C8B-B14F-4D97-AF65-F5344CB8AC3E}">
        <p14:creationId xmlns:p14="http://schemas.microsoft.com/office/powerpoint/2010/main" val="3673997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a:solidFill>
            <a:schemeClr val="tx1"/>
          </a:solidFill>
        </p:spPr>
        <p:txBody>
          <a:bodyPr/>
          <a:lstStyle/>
          <a:p>
            <a:r>
              <a:rPr lang="en-US" dirty="0">
                <a:solidFill>
                  <a:schemeClr val="bg1"/>
                </a:solidFill>
              </a:rPr>
              <a:t>Recording Field Data</a:t>
            </a:r>
          </a:p>
        </p:txBody>
      </p:sp>
    </p:spTree>
    <p:extLst>
      <p:ext uri="{BB962C8B-B14F-4D97-AF65-F5344CB8AC3E}">
        <p14:creationId xmlns:p14="http://schemas.microsoft.com/office/powerpoint/2010/main" val="1950386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4330824" cy="4525963"/>
          </a:xfrm>
        </p:spPr>
        <p:txBody>
          <a:bodyPr>
            <a:normAutofit fontScale="85000" lnSpcReduction="20000"/>
          </a:bodyPr>
          <a:lstStyle/>
          <a:p>
            <a:r>
              <a:rPr lang="en-US" dirty="0"/>
              <a:t>Collector’s Name</a:t>
            </a:r>
          </a:p>
          <a:p>
            <a:r>
              <a:rPr lang="en-US" dirty="0"/>
              <a:t>Date &amp; Time</a:t>
            </a:r>
          </a:p>
          <a:p>
            <a:r>
              <a:rPr lang="en-US" dirty="0"/>
              <a:t>Location (lat/long)</a:t>
            </a:r>
          </a:p>
          <a:p>
            <a:r>
              <a:rPr lang="en-US" dirty="0"/>
              <a:t>Record measurement data in raw units (what the meter reads)</a:t>
            </a:r>
          </a:p>
          <a:p>
            <a:r>
              <a:rPr lang="en-US" dirty="0"/>
              <a:t>Contamination levels on a person or equipment</a:t>
            </a:r>
          </a:p>
          <a:p>
            <a:r>
              <a:rPr lang="en-US" dirty="0"/>
              <a:t>Record other important info such as ground surface, surrounding terrain, etc.</a:t>
            </a:r>
          </a:p>
          <a:p>
            <a:endParaRPr lang="en-US" dirty="0"/>
          </a:p>
        </p:txBody>
      </p:sp>
      <p:sp>
        <p:nvSpPr>
          <p:cNvPr id="3" name="Title 2"/>
          <p:cNvSpPr>
            <a:spLocks noGrp="1"/>
          </p:cNvSpPr>
          <p:nvPr>
            <p:ph type="title"/>
          </p:nvPr>
        </p:nvSpPr>
        <p:spPr/>
        <p:txBody>
          <a:bodyPr/>
          <a:lstStyle/>
          <a:p>
            <a:r>
              <a:rPr lang="en-US" dirty="0"/>
              <a:t>What Makes a Good Record</a:t>
            </a:r>
          </a:p>
        </p:txBody>
      </p:sp>
      <p:pic>
        <p:nvPicPr>
          <p:cNvPr id="4" name="Picture 3" descr="Field Monitoring Log 8x11 (Front) 2011.bmp"/>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860032" y="1488996"/>
            <a:ext cx="3931070" cy="2453412"/>
          </a:xfrm>
          <a:prstGeom prst="rect">
            <a:avLst/>
          </a:prstGeom>
        </p:spPr>
      </p:pic>
      <p:pic>
        <p:nvPicPr>
          <p:cNvPr id="5" name="Picture 2" descr="http://t3.gstatic.com/images?q=tbn:ANd9GcTxmTDJI560j37_5DTDjgo7rA7Z7S2sWs7yIOAwNrxxgT4N0URAI1r08BE">
            <a:hlinkClick r:id="rId4"/>
          </p:cNvPr>
          <p:cNvPicPr>
            <a:picLocks noChangeAspect="1" noChangeArrowheads="1"/>
          </p:cNvPicPr>
          <p:nvPr/>
        </p:nvPicPr>
        <p:blipFill>
          <a:blip r:embed="rId5" cstate="print"/>
          <a:srcRect/>
          <a:stretch>
            <a:fillRect/>
          </a:stretch>
        </p:blipFill>
        <p:spPr bwMode="auto">
          <a:xfrm>
            <a:off x="5148064" y="3942408"/>
            <a:ext cx="2368261" cy="2664297"/>
          </a:xfrm>
          <a:prstGeom prst="rect">
            <a:avLst/>
          </a:prstGeom>
          <a:noFill/>
        </p:spPr>
      </p:pic>
    </p:spTree>
    <p:extLst>
      <p:ext uri="{BB962C8B-B14F-4D97-AF65-F5344CB8AC3E}">
        <p14:creationId xmlns:p14="http://schemas.microsoft.com/office/powerpoint/2010/main" val="26110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Daily Instrument QC Check</a:t>
            </a:r>
          </a:p>
        </p:txBody>
      </p:sp>
      <p:pic>
        <p:nvPicPr>
          <p:cNvPr id="4" name="Picture 4"/>
          <p:cNvPicPr>
            <a:picLocks noChangeAspect="1" noChangeArrowheads="1"/>
          </p:cNvPicPr>
          <p:nvPr/>
        </p:nvPicPr>
        <p:blipFill>
          <a:blip r:embed="rId3" cstate="print"/>
          <a:srcRect/>
          <a:stretch>
            <a:fillRect/>
          </a:stretch>
        </p:blipFill>
        <p:spPr bwMode="auto">
          <a:xfrm>
            <a:off x="683568" y="1268760"/>
            <a:ext cx="7489825" cy="4848225"/>
          </a:xfrm>
          <a:prstGeom prst="rect">
            <a:avLst/>
          </a:prstGeom>
          <a:noFill/>
          <a:ln w="19050">
            <a:solidFill>
              <a:schemeClr val="tx1"/>
            </a:solidFill>
            <a:miter lim="800000"/>
            <a:headEnd/>
            <a:tailEnd/>
          </a:ln>
        </p:spPr>
      </p:pic>
      <p:sp>
        <p:nvSpPr>
          <p:cNvPr id="5" name="Text Box 5"/>
          <p:cNvSpPr txBox="1">
            <a:spLocks noChangeArrowheads="1"/>
          </p:cNvSpPr>
          <p:nvPr/>
        </p:nvSpPr>
        <p:spPr bwMode="auto">
          <a:xfrm>
            <a:off x="1115368" y="1987897"/>
            <a:ext cx="1306512" cy="274638"/>
          </a:xfrm>
          <a:prstGeom prst="rect">
            <a:avLst/>
          </a:prstGeom>
          <a:noFill/>
          <a:ln w="9525">
            <a:noFill/>
            <a:miter lim="800000"/>
            <a:headEnd/>
            <a:tailEnd/>
          </a:ln>
        </p:spPr>
        <p:txBody>
          <a:bodyPr wrap="none">
            <a:spAutoFit/>
          </a:bodyPr>
          <a:lstStyle/>
          <a:p>
            <a:r>
              <a:rPr lang="en-US" sz="1200" dirty="0">
                <a:solidFill>
                  <a:srgbClr val="0000FF"/>
                </a:solidFill>
              </a:rPr>
              <a:t>Saving the world</a:t>
            </a:r>
          </a:p>
        </p:txBody>
      </p:sp>
      <p:sp>
        <p:nvSpPr>
          <p:cNvPr id="6" name="Text Box 6"/>
          <p:cNvSpPr txBox="1">
            <a:spLocks noChangeArrowheads="1"/>
          </p:cNvSpPr>
          <p:nvPr/>
        </p:nvSpPr>
        <p:spPr bwMode="auto">
          <a:xfrm>
            <a:off x="3760143" y="2008535"/>
            <a:ext cx="571500" cy="274637"/>
          </a:xfrm>
          <a:prstGeom prst="rect">
            <a:avLst/>
          </a:prstGeom>
          <a:noFill/>
          <a:ln w="9525">
            <a:noFill/>
            <a:miter lim="800000"/>
            <a:headEnd/>
            <a:tailEnd/>
          </a:ln>
        </p:spPr>
        <p:txBody>
          <a:bodyPr wrap="none">
            <a:spAutoFit/>
          </a:bodyPr>
          <a:lstStyle/>
          <a:p>
            <a:r>
              <a:rPr lang="en-US" sz="1200" dirty="0">
                <a:solidFill>
                  <a:srgbClr val="0000FF"/>
                </a:solidFill>
              </a:rPr>
              <a:t>Alpha</a:t>
            </a:r>
          </a:p>
        </p:txBody>
      </p:sp>
      <p:sp>
        <p:nvSpPr>
          <p:cNvPr id="7" name="Text Box 7"/>
          <p:cNvSpPr txBox="1">
            <a:spLocks noChangeArrowheads="1"/>
          </p:cNvSpPr>
          <p:nvPr/>
        </p:nvSpPr>
        <p:spPr bwMode="auto">
          <a:xfrm>
            <a:off x="1528118" y="2218085"/>
            <a:ext cx="1273175" cy="274637"/>
          </a:xfrm>
          <a:prstGeom prst="rect">
            <a:avLst/>
          </a:prstGeom>
          <a:noFill/>
          <a:ln w="9525">
            <a:noFill/>
            <a:miter lim="800000"/>
            <a:headEnd/>
            <a:tailEnd/>
          </a:ln>
        </p:spPr>
        <p:txBody>
          <a:bodyPr wrap="none">
            <a:spAutoFit/>
          </a:bodyPr>
          <a:lstStyle/>
          <a:p>
            <a:r>
              <a:rPr lang="en-US" sz="1200" dirty="0">
                <a:solidFill>
                  <a:srgbClr val="0000FF"/>
                </a:solidFill>
              </a:rPr>
              <a:t>Your name here</a:t>
            </a:r>
          </a:p>
        </p:txBody>
      </p:sp>
      <p:sp>
        <p:nvSpPr>
          <p:cNvPr id="8" name="Text Box 8"/>
          <p:cNvSpPr txBox="1">
            <a:spLocks noChangeArrowheads="1"/>
          </p:cNvSpPr>
          <p:nvPr/>
        </p:nvSpPr>
        <p:spPr bwMode="auto">
          <a:xfrm>
            <a:off x="3688705" y="2224435"/>
            <a:ext cx="1712913" cy="274637"/>
          </a:xfrm>
          <a:prstGeom prst="rect">
            <a:avLst/>
          </a:prstGeom>
          <a:noFill/>
          <a:ln w="9525">
            <a:noFill/>
            <a:miter lim="800000"/>
            <a:headEnd/>
            <a:tailEnd/>
          </a:ln>
        </p:spPr>
        <p:txBody>
          <a:bodyPr wrap="none">
            <a:spAutoFit/>
          </a:bodyPr>
          <a:lstStyle/>
          <a:p>
            <a:r>
              <a:rPr lang="en-US" sz="1200" dirty="0">
                <a:solidFill>
                  <a:srgbClr val="0000FF"/>
                </a:solidFill>
              </a:rPr>
              <a:t>Field Team Supervisor</a:t>
            </a:r>
          </a:p>
        </p:txBody>
      </p:sp>
      <p:sp>
        <p:nvSpPr>
          <p:cNvPr id="9" name="Text Box 9"/>
          <p:cNvSpPr txBox="1">
            <a:spLocks noChangeArrowheads="1"/>
          </p:cNvSpPr>
          <p:nvPr/>
        </p:nvSpPr>
        <p:spPr bwMode="auto">
          <a:xfrm>
            <a:off x="807393" y="2872135"/>
            <a:ext cx="184150" cy="366712"/>
          </a:xfrm>
          <a:prstGeom prst="rect">
            <a:avLst/>
          </a:prstGeom>
          <a:noFill/>
          <a:ln w="9525">
            <a:noFill/>
            <a:miter lim="800000"/>
            <a:headEnd/>
            <a:tailEnd/>
          </a:ln>
        </p:spPr>
        <p:txBody>
          <a:bodyPr wrap="none">
            <a:spAutoFit/>
          </a:bodyPr>
          <a:lstStyle/>
          <a:p>
            <a:endParaRPr lang="en-US" dirty="0"/>
          </a:p>
        </p:txBody>
      </p:sp>
      <p:sp>
        <p:nvSpPr>
          <p:cNvPr id="10" name="Text Box 10"/>
          <p:cNvSpPr txBox="1">
            <a:spLocks noChangeArrowheads="1"/>
          </p:cNvSpPr>
          <p:nvPr/>
        </p:nvSpPr>
        <p:spPr bwMode="auto">
          <a:xfrm>
            <a:off x="899468" y="2924522"/>
            <a:ext cx="7129462" cy="244475"/>
          </a:xfrm>
          <a:prstGeom prst="rect">
            <a:avLst/>
          </a:prstGeom>
          <a:noFill/>
          <a:ln w="9525">
            <a:noFill/>
            <a:miter lim="800000"/>
            <a:headEnd/>
            <a:tailEnd/>
          </a:ln>
        </p:spPr>
        <p:txBody>
          <a:bodyPr>
            <a:spAutoFit/>
          </a:bodyPr>
          <a:lstStyle/>
          <a:p>
            <a:pPr>
              <a:spcBef>
                <a:spcPct val="50000"/>
              </a:spcBef>
            </a:pPr>
            <a:r>
              <a:rPr lang="en-US" sz="1000" dirty="0">
                <a:solidFill>
                  <a:srgbClr val="0000FF"/>
                </a:solidFill>
              </a:rPr>
              <a:t>2009               AP-100                                          Th-232        90002            30 </a:t>
            </a:r>
            <a:r>
              <a:rPr lang="en-US" sz="1000" dirty="0" err="1">
                <a:solidFill>
                  <a:srgbClr val="0000FF"/>
                </a:solidFill>
              </a:rPr>
              <a:t>nCi</a:t>
            </a:r>
            <a:r>
              <a:rPr lang="en-US" sz="1000" dirty="0">
                <a:solidFill>
                  <a:srgbClr val="0000FF"/>
                </a:solidFill>
              </a:rPr>
              <a:t>                             4.2       </a:t>
            </a:r>
            <a:r>
              <a:rPr lang="en-US" sz="1000" dirty="0" err="1">
                <a:solidFill>
                  <a:srgbClr val="0000FF"/>
                </a:solidFill>
              </a:rPr>
              <a:t>kcpm</a:t>
            </a:r>
            <a:r>
              <a:rPr lang="en-US" sz="1000" dirty="0">
                <a:solidFill>
                  <a:srgbClr val="0000FF"/>
                </a:solidFill>
              </a:rPr>
              <a:t>             optional         optional</a:t>
            </a:r>
          </a:p>
        </p:txBody>
      </p:sp>
      <p:sp>
        <p:nvSpPr>
          <p:cNvPr id="11" name="Text Box 11"/>
          <p:cNvSpPr txBox="1">
            <a:spLocks noChangeArrowheads="1"/>
          </p:cNvSpPr>
          <p:nvPr/>
        </p:nvSpPr>
        <p:spPr bwMode="auto">
          <a:xfrm>
            <a:off x="899468" y="3140422"/>
            <a:ext cx="7129462" cy="244475"/>
          </a:xfrm>
          <a:prstGeom prst="rect">
            <a:avLst/>
          </a:prstGeom>
          <a:noFill/>
          <a:ln w="9525">
            <a:noFill/>
            <a:miter lim="800000"/>
            <a:headEnd/>
            <a:tailEnd/>
          </a:ln>
        </p:spPr>
        <p:txBody>
          <a:bodyPr>
            <a:spAutoFit/>
          </a:bodyPr>
          <a:lstStyle/>
          <a:p>
            <a:pPr>
              <a:spcBef>
                <a:spcPct val="50000"/>
              </a:spcBef>
            </a:pPr>
            <a:r>
              <a:rPr lang="en-US" sz="1000" dirty="0">
                <a:solidFill>
                  <a:srgbClr val="0000FF"/>
                </a:solidFill>
              </a:rPr>
              <a:t>2010               BGP-100                                         Cs-137        55002          8 uCi                               1.6          </a:t>
            </a:r>
            <a:r>
              <a:rPr lang="en-US" sz="1000" dirty="0" err="1">
                <a:solidFill>
                  <a:srgbClr val="0000FF"/>
                </a:solidFill>
              </a:rPr>
              <a:t>mR</a:t>
            </a:r>
            <a:r>
              <a:rPr lang="en-US" sz="1000" dirty="0">
                <a:solidFill>
                  <a:srgbClr val="0000FF"/>
                </a:solidFill>
              </a:rPr>
              <a:t>/</a:t>
            </a:r>
            <a:r>
              <a:rPr lang="en-US" sz="1000" dirty="0" err="1">
                <a:solidFill>
                  <a:srgbClr val="0000FF"/>
                </a:solidFill>
              </a:rPr>
              <a:t>hr</a:t>
            </a:r>
            <a:r>
              <a:rPr lang="en-US" sz="1000" dirty="0">
                <a:solidFill>
                  <a:srgbClr val="0000FF"/>
                </a:solidFill>
              </a:rPr>
              <a:t>          optional         optional</a:t>
            </a:r>
          </a:p>
        </p:txBody>
      </p:sp>
      <p:sp>
        <p:nvSpPr>
          <p:cNvPr id="14" name="Text Box 14"/>
          <p:cNvSpPr txBox="1">
            <a:spLocks noChangeArrowheads="1"/>
          </p:cNvSpPr>
          <p:nvPr/>
        </p:nvSpPr>
        <p:spPr bwMode="auto">
          <a:xfrm>
            <a:off x="2246089" y="3140422"/>
            <a:ext cx="813743" cy="184666"/>
          </a:xfrm>
          <a:prstGeom prst="rect">
            <a:avLst/>
          </a:prstGeom>
          <a:solidFill>
            <a:schemeClr val="bg1"/>
          </a:solidFill>
          <a:ln w="3175" cap="rnd">
            <a:solidFill>
              <a:schemeClr val="tx1"/>
            </a:solidFill>
            <a:prstDash val="sysDot"/>
            <a:miter lim="800000"/>
            <a:headEnd/>
            <a:tailEnd/>
          </a:ln>
        </p:spPr>
        <p:txBody>
          <a:bodyPr wrap="square">
            <a:spAutoFit/>
          </a:bodyPr>
          <a:lstStyle/>
          <a:p>
            <a:pPr>
              <a:spcBef>
                <a:spcPct val="50000"/>
              </a:spcBef>
            </a:pPr>
            <a:r>
              <a:rPr lang="en-US" sz="600" dirty="0">
                <a:solidFill>
                  <a:srgbClr val="0000FF"/>
                </a:solidFill>
              </a:rPr>
              <a:t>06DEC2020 0800</a:t>
            </a:r>
          </a:p>
        </p:txBody>
      </p:sp>
      <p:sp>
        <p:nvSpPr>
          <p:cNvPr id="15" name="Text Box 12"/>
          <p:cNvSpPr txBox="1">
            <a:spLocks noChangeArrowheads="1"/>
          </p:cNvSpPr>
          <p:nvPr/>
        </p:nvSpPr>
        <p:spPr bwMode="auto">
          <a:xfrm>
            <a:off x="5076056" y="2955756"/>
            <a:ext cx="802238" cy="369332"/>
          </a:xfrm>
          <a:prstGeom prst="rect">
            <a:avLst/>
          </a:prstGeom>
          <a:solidFill>
            <a:schemeClr val="bg1"/>
          </a:solidFill>
          <a:ln w="3175" cap="rnd">
            <a:solidFill>
              <a:schemeClr val="tx1"/>
            </a:solidFill>
            <a:prstDash val="sysDot"/>
            <a:miter lim="800000"/>
            <a:headEnd/>
            <a:tailEnd/>
          </a:ln>
        </p:spPr>
        <p:txBody>
          <a:bodyPr wrap="square">
            <a:spAutoFit/>
          </a:bodyPr>
          <a:lstStyle/>
          <a:p>
            <a:pPr>
              <a:spcBef>
                <a:spcPts val="0"/>
              </a:spcBef>
            </a:pPr>
            <a:r>
              <a:rPr lang="en-US" sz="600" dirty="0">
                <a:solidFill>
                  <a:srgbClr val="0000FF"/>
                </a:solidFill>
              </a:rPr>
              <a:t>3.88 – 5.26 kcpm</a:t>
            </a:r>
          </a:p>
          <a:p>
            <a:pPr>
              <a:spcBef>
                <a:spcPts val="0"/>
              </a:spcBef>
            </a:pPr>
            <a:endParaRPr lang="en-US" sz="600" dirty="0">
              <a:solidFill>
                <a:srgbClr val="0000FF"/>
              </a:solidFill>
            </a:endParaRPr>
          </a:p>
          <a:p>
            <a:pPr>
              <a:spcBef>
                <a:spcPts val="0"/>
              </a:spcBef>
            </a:pPr>
            <a:r>
              <a:rPr lang="en-US" sz="600" dirty="0">
                <a:solidFill>
                  <a:srgbClr val="0000FF"/>
                </a:solidFill>
              </a:rPr>
              <a:t>1.38 – 1.81 mR/hr</a:t>
            </a:r>
          </a:p>
        </p:txBody>
      </p:sp>
      <p:sp>
        <p:nvSpPr>
          <p:cNvPr id="13" name="Text Box 14">
            <a:extLst>
              <a:ext uri="{FF2B5EF4-FFF2-40B4-BE49-F238E27FC236}">
                <a16:creationId xmlns:a16="http://schemas.microsoft.com/office/drawing/2014/main" id="{152AAFEC-9916-45E2-8D95-42FCE7E67C40}"/>
              </a:ext>
            </a:extLst>
          </p:cNvPr>
          <p:cNvSpPr txBox="1">
            <a:spLocks noChangeArrowheads="1"/>
          </p:cNvSpPr>
          <p:nvPr/>
        </p:nvSpPr>
        <p:spPr bwMode="auto">
          <a:xfrm>
            <a:off x="2223521" y="2955756"/>
            <a:ext cx="813743" cy="184666"/>
          </a:xfrm>
          <a:prstGeom prst="rect">
            <a:avLst/>
          </a:prstGeom>
          <a:solidFill>
            <a:schemeClr val="bg1"/>
          </a:solidFill>
          <a:ln w="3175" cap="rnd">
            <a:solidFill>
              <a:schemeClr val="tx1"/>
            </a:solidFill>
            <a:prstDash val="sysDot"/>
            <a:miter lim="800000"/>
            <a:headEnd/>
            <a:tailEnd/>
          </a:ln>
        </p:spPr>
        <p:txBody>
          <a:bodyPr wrap="square">
            <a:spAutoFit/>
          </a:bodyPr>
          <a:lstStyle/>
          <a:p>
            <a:pPr>
              <a:spcBef>
                <a:spcPct val="50000"/>
              </a:spcBef>
            </a:pPr>
            <a:r>
              <a:rPr lang="en-US" sz="600" dirty="0">
                <a:solidFill>
                  <a:srgbClr val="0000FF"/>
                </a:solidFill>
              </a:rPr>
              <a:t>06DEC2020 0800</a:t>
            </a:r>
          </a:p>
        </p:txBody>
      </p:sp>
    </p:spTree>
    <p:extLst>
      <p:ext uri="{BB962C8B-B14F-4D97-AF65-F5344CB8AC3E}">
        <p14:creationId xmlns:p14="http://schemas.microsoft.com/office/powerpoint/2010/main" val="476084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1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1628800"/>
            <a:ext cx="8229600" cy="2767248"/>
          </a:xfrm>
          <a:ln>
            <a:solidFill>
              <a:schemeClr val="tx1"/>
            </a:solidFill>
          </a:ln>
        </p:spPr>
      </p:pic>
      <p:sp>
        <p:nvSpPr>
          <p:cNvPr id="3" name="Title 2"/>
          <p:cNvSpPr>
            <a:spLocks noGrp="1"/>
          </p:cNvSpPr>
          <p:nvPr>
            <p:ph type="title"/>
          </p:nvPr>
        </p:nvSpPr>
        <p:spPr/>
        <p:txBody>
          <a:bodyPr/>
          <a:lstStyle/>
          <a:p>
            <a:r>
              <a:rPr lang="en-US" dirty="0"/>
              <a:t>Field Monitoring Log</a:t>
            </a:r>
          </a:p>
        </p:txBody>
      </p:sp>
      <p:sp>
        <p:nvSpPr>
          <p:cNvPr id="14" name="Content Placeholder 1"/>
          <p:cNvSpPr txBox="1">
            <a:spLocks/>
          </p:cNvSpPr>
          <p:nvPr/>
        </p:nvSpPr>
        <p:spPr>
          <a:xfrm>
            <a:off x="471180" y="4595019"/>
            <a:ext cx="7485196" cy="1786310"/>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Arial" panose="020B0604020202020204" pitchFamily="34" charset="0"/>
                <a:ea typeface="+mn-ea"/>
                <a:cs typeface="Arial" panose="020B0604020202020204" pitchFamily="34" charset="0"/>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Arial" panose="020B0604020202020204" pitchFamily="34" charset="0"/>
                <a:ea typeface="+mn-ea"/>
                <a:cs typeface="Arial" panose="020B0604020202020204" pitchFamily="34" charset="0"/>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Arial" panose="020B0604020202020204" pitchFamily="34" charset="0"/>
                <a:ea typeface="+mn-ea"/>
                <a:cs typeface="Arial" panose="020B0604020202020204" pitchFamily="34" charset="0"/>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Arial" panose="020B0604020202020204" pitchFamily="34" charset="0"/>
                <a:ea typeface="+mn-ea"/>
                <a:cs typeface="Arial" panose="020B0604020202020204" pitchFamily="34" charset="0"/>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Arial" panose="020B0604020202020204" pitchFamily="34" charset="0"/>
                <a:ea typeface="+mn-ea"/>
                <a:cs typeface="Arial" panose="020B0604020202020204" pitchFamily="34" charset="0"/>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fontAlgn="auto">
              <a:buClrTx/>
              <a:buFont typeface="Arial" panose="020B0604020202020204" pitchFamily="34" charset="0"/>
              <a:buChar char="•"/>
            </a:pPr>
            <a:r>
              <a:rPr lang="en-US" sz="2800" dirty="0">
                <a:latin typeface="+mn-lt"/>
              </a:rPr>
              <a:t>FRMAC uses the log if electronic collection methods are not available. </a:t>
            </a:r>
          </a:p>
        </p:txBody>
      </p:sp>
    </p:spTree>
    <p:extLst>
      <p:ext uri="{BB962C8B-B14F-4D97-AF65-F5344CB8AC3E}">
        <p14:creationId xmlns:p14="http://schemas.microsoft.com/office/powerpoint/2010/main" val="204979632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oncours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2431</TotalTime>
  <Words>1632</Words>
  <Application>Microsoft Office PowerPoint</Application>
  <PresentationFormat>On-screen Show (4:3)</PresentationFormat>
  <Paragraphs>123</Paragraphs>
  <Slides>15</Slides>
  <Notes>11</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25" baseType="lpstr">
      <vt:lpstr>Arial</vt:lpstr>
      <vt:lpstr>Calibri</vt:lpstr>
      <vt:lpstr>Lucida Sans Unicode</vt:lpstr>
      <vt:lpstr>Verdana</vt:lpstr>
      <vt:lpstr>Wingdings</vt:lpstr>
      <vt:lpstr>Wingdings 2</vt:lpstr>
      <vt:lpstr>Wingdings 3</vt:lpstr>
      <vt:lpstr>Office Theme</vt:lpstr>
      <vt:lpstr>1_Concourse</vt:lpstr>
      <vt:lpstr>Visio</vt:lpstr>
      <vt:lpstr>FRMAC Field Monitoring Specialist Training – Introduction</vt:lpstr>
      <vt:lpstr>MS-200 Module 4 Outline</vt:lpstr>
      <vt:lpstr>FRMAC Paper Forms</vt:lpstr>
      <vt:lpstr>Forms</vt:lpstr>
      <vt:lpstr>Change in Plans</vt:lpstr>
      <vt:lpstr>Recording Field Data</vt:lpstr>
      <vt:lpstr>What Makes a Good Record</vt:lpstr>
      <vt:lpstr>Daily Instrument QC Check</vt:lpstr>
      <vt:lpstr>Field Monitoring Log</vt:lpstr>
      <vt:lpstr>Sample Control Form and Chain of Custody</vt:lpstr>
      <vt:lpstr>Manuals and References</vt:lpstr>
      <vt:lpstr>FRMAC Manuals </vt:lpstr>
      <vt:lpstr>Monitoring and Sampling Manual Volume II</vt:lpstr>
      <vt:lpstr>Monitoring and Sampling Manual Volume II</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Advanced Monitoring Manager Training 2015</dc:title>
  <dc:creator>Jeremy Gwin</dc:creator>
  <cp:lastModifiedBy>Gwin, Jeremy</cp:lastModifiedBy>
  <cp:revision>211</cp:revision>
  <dcterms:created xsi:type="dcterms:W3CDTF">2015-01-07T20:30:29Z</dcterms:created>
  <dcterms:modified xsi:type="dcterms:W3CDTF">2021-01-07T22:20:15Z</dcterms:modified>
</cp:coreProperties>
</file>