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256" r:id="rId2"/>
    <p:sldId id="331" r:id="rId3"/>
    <p:sldId id="330" r:id="rId4"/>
    <p:sldId id="326" r:id="rId5"/>
    <p:sldId id="328" r:id="rId6"/>
    <p:sldId id="327" r:id="rId7"/>
    <p:sldId id="332" r:id="rId8"/>
    <p:sldId id="329" r:id="rId9"/>
    <p:sldId id="257" r:id="rId10"/>
    <p:sldId id="258" r:id="rId11"/>
    <p:sldId id="259" r:id="rId12"/>
    <p:sldId id="260" r:id="rId13"/>
    <p:sldId id="261" r:id="rId14"/>
    <p:sldId id="262" r:id="rId15"/>
    <p:sldId id="306" r:id="rId16"/>
    <p:sldId id="263" r:id="rId17"/>
    <p:sldId id="264" r:id="rId18"/>
    <p:sldId id="342" r:id="rId19"/>
    <p:sldId id="323" r:id="rId20"/>
    <p:sldId id="308" r:id="rId21"/>
    <p:sldId id="265" r:id="rId22"/>
    <p:sldId id="266" r:id="rId23"/>
    <p:sldId id="269" r:id="rId24"/>
    <p:sldId id="268" r:id="rId25"/>
    <p:sldId id="267" r:id="rId26"/>
    <p:sldId id="324" r:id="rId27"/>
    <p:sldId id="270" r:id="rId28"/>
    <p:sldId id="271" r:id="rId29"/>
    <p:sldId id="272" r:id="rId30"/>
    <p:sldId id="273" r:id="rId31"/>
    <p:sldId id="274" r:id="rId32"/>
    <p:sldId id="275" r:id="rId33"/>
    <p:sldId id="276" r:id="rId34"/>
    <p:sldId id="325" r:id="rId35"/>
    <p:sldId id="356" r:id="rId36"/>
    <p:sldId id="277" r:id="rId37"/>
    <p:sldId id="279" r:id="rId38"/>
    <p:sldId id="309" r:id="rId39"/>
    <p:sldId id="294" r:id="rId40"/>
    <p:sldId id="280" r:id="rId41"/>
    <p:sldId id="312" r:id="rId42"/>
    <p:sldId id="282" r:id="rId43"/>
    <p:sldId id="313" r:id="rId44"/>
    <p:sldId id="311" r:id="rId45"/>
    <p:sldId id="281" r:id="rId46"/>
    <p:sldId id="333" r:id="rId47"/>
    <p:sldId id="284" r:id="rId48"/>
    <p:sldId id="283" r:id="rId49"/>
    <p:sldId id="334" r:id="rId50"/>
    <p:sldId id="295" r:id="rId51"/>
    <p:sldId id="310" r:id="rId52"/>
    <p:sldId id="314" r:id="rId53"/>
    <p:sldId id="285" r:id="rId54"/>
    <p:sldId id="291" r:id="rId55"/>
    <p:sldId id="315" r:id="rId56"/>
    <p:sldId id="293" r:id="rId57"/>
    <p:sldId id="287" r:id="rId58"/>
    <p:sldId id="288" r:id="rId59"/>
    <p:sldId id="289" r:id="rId60"/>
    <p:sldId id="290" r:id="rId61"/>
    <p:sldId id="316" r:id="rId62"/>
    <p:sldId id="297" r:id="rId63"/>
    <p:sldId id="296" r:id="rId64"/>
    <p:sldId id="298" r:id="rId65"/>
    <p:sldId id="304" r:id="rId66"/>
    <p:sldId id="321" r:id="rId67"/>
    <p:sldId id="343" r:id="rId68"/>
    <p:sldId id="319" r:id="rId69"/>
    <p:sldId id="353" r:id="rId70"/>
    <p:sldId id="346" r:id="rId71"/>
    <p:sldId id="347" r:id="rId72"/>
    <p:sldId id="348" r:id="rId73"/>
    <p:sldId id="349" r:id="rId74"/>
    <p:sldId id="350" r:id="rId75"/>
    <p:sldId id="351" r:id="rId76"/>
    <p:sldId id="352" r:id="rId77"/>
    <p:sldId id="354" r:id="rId78"/>
    <p:sldId id="301" r:id="rId79"/>
    <p:sldId id="320" r:id="rId80"/>
    <p:sldId id="302" r:id="rId81"/>
    <p:sldId id="322" r:id="rId82"/>
    <p:sldId id="355" r:id="rId83"/>
    <p:sldId id="318" r:id="rId84"/>
    <p:sldId id="337" r:id="rId85"/>
    <p:sldId id="345" r:id="rId86"/>
    <p:sldId id="336" r:id="rId87"/>
    <p:sldId id="338" r:id="rId88"/>
    <p:sldId id="339" r:id="rId89"/>
    <p:sldId id="340" r:id="rId90"/>
    <p:sldId id="341" r:id="rId91"/>
    <p:sldId id="344"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EB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84521" autoAdjust="0"/>
  </p:normalViewPr>
  <p:slideViewPr>
    <p:cSldViewPr snapToGrid="0">
      <p:cViewPr varScale="1">
        <p:scale>
          <a:sx n="73" d="100"/>
          <a:sy n="73" d="100"/>
        </p:scale>
        <p:origin x="979" y="62"/>
      </p:cViewPr>
      <p:guideLst/>
    </p:cSldViewPr>
  </p:slideViewPr>
  <p:outlineViewPr>
    <p:cViewPr>
      <p:scale>
        <a:sx n="33" d="100"/>
        <a:sy n="33" d="100"/>
      </p:scale>
      <p:origin x="0" y="-4670"/>
    </p:cViewPr>
  </p:outlineViewPr>
  <p:notesTextViewPr>
    <p:cViewPr>
      <p:scale>
        <a:sx n="1" d="1"/>
        <a:sy n="1" d="1"/>
      </p:scale>
      <p:origin x="0" y="0"/>
    </p:cViewPr>
  </p:notesTextViewPr>
  <p:sorterViewPr>
    <p:cViewPr>
      <p:scale>
        <a:sx n="100" d="100"/>
        <a:sy n="100" d="100"/>
      </p:scale>
      <p:origin x="0" y="-1440"/>
    </p:cViewPr>
  </p:sorterViewPr>
  <p:notesViewPr>
    <p:cSldViewPr snapToGrid="0">
      <p:cViewPr varScale="1">
        <p:scale>
          <a:sx n="96" d="100"/>
          <a:sy n="96" d="100"/>
        </p:scale>
        <p:origin x="402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377AB7-F583-42D0-8C18-F155E3A5C488}" type="datetimeFigureOut">
              <a:rPr lang="en-US" smtClean="0"/>
              <a:t>12/10/2020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FC4928-2FEA-43E5-BD6D-965D8810D9AA}" type="slidenum">
              <a:rPr lang="en-US" smtClean="0"/>
              <a:t>‹#›</a:t>
            </a:fld>
            <a:endParaRPr lang="en-US"/>
          </a:p>
        </p:txBody>
      </p:sp>
    </p:spTree>
    <p:extLst>
      <p:ext uri="{BB962C8B-B14F-4D97-AF65-F5344CB8AC3E}">
        <p14:creationId xmlns:p14="http://schemas.microsoft.com/office/powerpoint/2010/main" val="1456844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course is required by all FRMAC Monitoring Managers and Field Team Supervisors.  The course will provide an overview of the Consequence Management Center (CMC) software used by the FRMAC Monitoring Division.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course was designed to be instructor</a:t>
            </a:r>
            <a:r>
              <a:rPr lang="en-US" sz="1200" kern="1200" baseline="0" dirty="0">
                <a:solidFill>
                  <a:schemeClr val="tx1"/>
                </a:solidFill>
                <a:effectLst/>
                <a:latin typeface="+mn-lt"/>
                <a:ea typeface="+mn-ea"/>
                <a:cs typeface="+mn-cs"/>
              </a:rPr>
              <a:t> led or self study.  The slides were designed to guide the student through the various functions of CMC.  It is expected that the student already have access to CMC and are able to follow along with the slides while using CMC.  </a:t>
            </a:r>
            <a:endParaRPr lang="en-US" sz="1200" kern="1200" dirty="0">
              <a:solidFill>
                <a:schemeClr val="tx1"/>
              </a:solidFill>
              <a:effectLst/>
              <a:latin typeface="+mn-lt"/>
              <a:ea typeface="+mn-ea"/>
              <a:cs typeface="+mn-cs"/>
            </a:endParaRPr>
          </a:p>
          <a:p>
            <a:endParaRPr lang="en-US" dirty="0"/>
          </a:p>
          <a:p>
            <a:r>
              <a:rPr lang="en-US" dirty="0"/>
              <a:t>As</a:t>
            </a:r>
            <a:r>
              <a:rPr lang="en-US" baseline="0" dirty="0"/>
              <a:t> CMC is updated, the slides will be updated to reflect current functionality. </a:t>
            </a:r>
            <a:endParaRPr lang="en-US" dirty="0"/>
          </a:p>
        </p:txBody>
      </p:sp>
      <p:sp>
        <p:nvSpPr>
          <p:cNvPr id="4" name="Slide Number Placeholder 3"/>
          <p:cNvSpPr>
            <a:spLocks noGrp="1"/>
          </p:cNvSpPr>
          <p:nvPr>
            <p:ph type="sldNum" sz="quarter" idx="10"/>
          </p:nvPr>
        </p:nvSpPr>
        <p:spPr/>
        <p:txBody>
          <a:bodyPr/>
          <a:lstStyle/>
          <a:p>
            <a:fld id="{14FC4928-2FEA-43E5-BD6D-965D8810D9AA}" type="slidenum">
              <a:rPr lang="en-US" smtClean="0"/>
              <a:t>1</a:t>
            </a:fld>
            <a:endParaRPr lang="en-US"/>
          </a:p>
        </p:txBody>
      </p:sp>
    </p:spTree>
    <p:extLst>
      <p:ext uri="{BB962C8B-B14F-4D97-AF65-F5344CB8AC3E}">
        <p14:creationId xmlns:p14="http://schemas.microsoft.com/office/powerpoint/2010/main" val="651660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2020 update will add the ability to redeploy a team.   </a:t>
            </a:r>
            <a:endParaRPr lang="en-US" dirty="0"/>
          </a:p>
        </p:txBody>
      </p:sp>
      <p:sp>
        <p:nvSpPr>
          <p:cNvPr id="4" name="Slide Number Placeholder 3"/>
          <p:cNvSpPr>
            <a:spLocks noGrp="1"/>
          </p:cNvSpPr>
          <p:nvPr>
            <p:ph type="sldNum" sz="quarter" idx="10"/>
          </p:nvPr>
        </p:nvSpPr>
        <p:spPr/>
        <p:txBody>
          <a:bodyPr/>
          <a:lstStyle/>
          <a:p>
            <a:fld id="{14FC4928-2FEA-43E5-BD6D-965D8810D9AA}" type="slidenum">
              <a:rPr lang="en-US" smtClean="0"/>
              <a:t>69</a:t>
            </a:fld>
            <a:endParaRPr lang="en-US"/>
          </a:p>
        </p:txBody>
      </p:sp>
    </p:spTree>
    <p:extLst>
      <p:ext uri="{BB962C8B-B14F-4D97-AF65-F5344CB8AC3E}">
        <p14:creationId xmlns:p14="http://schemas.microsoft.com/office/powerpoint/2010/main" val="1939056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FC4928-2FEA-43E5-BD6D-965D8810D9AA}" type="slidenum">
              <a:rPr lang="en-US" smtClean="0"/>
              <a:t>70</a:t>
            </a:fld>
            <a:endParaRPr lang="en-US"/>
          </a:p>
        </p:txBody>
      </p:sp>
    </p:spTree>
    <p:extLst>
      <p:ext uri="{BB962C8B-B14F-4D97-AF65-F5344CB8AC3E}">
        <p14:creationId xmlns:p14="http://schemas.microsoft.com/office/powerpoint/2010/main" val="2445598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October 2019 update:  A “Prepared</a:t>
            </a:r>
            <a:r>
              <a:rPr lang="en-US" baseline="0" dirty="0"/>
              <a:t> By” column was added to help identify previously prepared plans.   </a:t>
            </a:r>
            <a:endParaRPr lang="en-US" dirty="0"/>
          </a:p>
        </p:txBody>
      </p:sp>
      <p:sp>
        <p:nvSpPr>
          <p:cNvPr id="4" name="Slide Number Placeholder 3"/>
          <p:cNvSpPr>
            <a:spLocks noGrp="1"/>
          </p:cNvSpPr>
          <p:nvPr>
            <p:ph type="sldNum" sz="quarter" idx="10"/>
          </p:nvPr>
        </p:nvSpPr>
        <p:spPr/>
        <p:txBody>
          <a:bodyPr/>
          <a:lstStyle/>
          <a:p>
            <a:fld id="{14FC4928-2FEA-43E5-BD6D-965D8810D9AA}" type="slidenum">
              <a:rPr lang="en-US" smtClean="0"/>
              <a:t>78</a:t>
            </a:fld>
            <a:endParaRPr lang="en-US"/>
          </a:p>
        </p:txBody>
      </p:sp>
    </p:spTree>
    <p:extLst>
      <p:ext uri="{BB962C8B-B14F-4D97-AF65-F5344CB8AC3E}">
        <p14:creationId xmlns:p14="http://schemas.microsoft.com/office/powerpoint/2010/main" val="1025230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course is provided to the FRMAC Monitoring Managers and Field Team Supervisors to become familiar with the CMC software tool.  CMC is an application specifically designed to assist the FRMAC/CMRT's Monitoring Manager and Field Team Supervisor to quickly and efficiently create field team activities for an event. This course may be led by an instructor or be taken as a self-study course.</a:t>
            </a:r>
          </a:p>
          <a:p>
            <a:endParaRPr lang="en-US" dirty="0"/>
          </a:p>
        </p:txBody>
      </p:sp>
      <p:sp>
        <p:nvSpPr>
          <p:cNvPr id="4" name="Slide Number Placeholder 3"/>
          <p:cNvSpPr>
            <a:spLocks noGrp="1"/>
          </p:cNvSpPr>
          <p:nvPr>
            <p:ph type="sldNum" sz="quarter" idx="10"/>
          </p:nvPr>
        </p:nvSpPr>
        <p:spPr/>
        <p:txBody>
          <a:bodyPr/>
          <a:lstStyle/>
          <a:p>
            <a:fld id="{14FC4928-2FEA-43E5-BD6D-965D8810D9AA}" type="slidenum">
              <a:rPr lang="en-US" smtClean="0"/>
              <a:t>2</a:t>
            </a:fld>
            <a:endParaRPr lang="en-US"/>
          </a:p>
        </p:txBody>
      </p:sp>
    </p:spTree>
    <p:extLst>
      <p:ext uri="{BB962C8B-B14F-4D97-AF65-F5344CB8AC3E}">
        <p14:creationId xmlns:p14="http://schemas.microsoft.com/office/powerpoint/2010/main" val="1855347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October 2019 Update:  Permissions were added to CMC. </a:t>
            </a:r>
            <a:r>
              <a:rPr lang="en-US" baseline="0" dirty="0"/>
              <a:t> “Admins” and “Operators” will be able to use the dispatching function. If a user has permissions set to “Viewer,” the dispatching controls will not be displayed along with some ancillary controls.  </a:t>
            </a:r>
            <a:endParaRPr lang="en-US" dirty="0"/>
          </a:p>
        </p:txBody>
      </p:sp>
      <p:sp>
        <p:nvSpPr>
          <p:cNvPr id="4" name="Slide Number Placeholder 3"/>
          <p:cNvSpPr>
            <a:spLocks noGrp="1"/>
          </p:cNvSpPr>
          <p:nvPr>
            <p:ph type="sldNum" sz="quarter" idx="10"/>
          </p:nvPr>
        </p:nvSpPr>
        <p:spPr/>
        <p:txBody>
          <a:bodyPr/>
          <a:lstStyle/>
          <a:p>
            <a:fld id="{14FC4928-2FEA-43E5-BD6D-965D8810D9AA}" type="slidenum">
              <a:rPr lang="en-US" smtClean="0"/>
              <a:t>18</a:t>
            </a:fld>
            <a:endParaRPr lang="en-US"/>
          </a:p>
        </p:txBody>
      </p:sp>
    </p:spTree>
    <p:extLst>
      <p:ext uri="{BB962C8B-B14F-4D97-AF65-F5344CB8AC3E}">
        <p14:creationId xmlns:p14="http://schemas.microsoft.com/office/powerpoint/2010/main" val="3007550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FC4928-2FEA-43E5-BD6D-965D8810D9AA}" type="slidenum">
              <a:rPr lang="en-US" smtClean="0"/>
              <a:t>23</a:t>
            </a:fld>
            <a:endParaRPr lang="en-US"/>
          </a:p>
        </p:txBody>
      </p:sp>
    </p:spTree>
    <p:extLst>
      <p:ext uri="{BB962C8B-B14F-4D97-AF65-F5344CB8AC3E}">
        <p14:creationId xmlns:p14="http://schemas.microsoft.com/office/powerpoint/2010/main" val="2584833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FC4928-2FEA-43E5-BD6D-965D8810D9AA}" type="slidenum">
              <a:rPr lang="en-US" smtClean="0"/>
              <a:t>35</a:t>
            </a:fld>
            <a:endParaRPr lang="en-US"/>
          </a:p>
        </p:txBody>
      </p:sp>
    </p:spTree>
    <p:extLst>
      <p:ext uri="{BB962C8B-B14F-4D97-AF65-F5344CB8AC3E}">
        <p14:creationId xmlns:p14="http://schemas.microsoft.com/office/powerpoint/2010/main" val="2130331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Operational hint:  The</a:t>
            </a:r>
            <a:r>
              <a:rPr lang="en-US" baseline="0" dirty="0"/>
              <a:t> M</a:t>
            </a:r>
            <a:r>
              <a:rPr lang="en-US" dirty="0"/>
              <a:t>onitoring Manager can create teams and inform the Field Team Supervisor to go into RAMS and finish creating the team with the start/stop date</a:t>
            </a:r>
            <a:r>
              <a:rPr lang="en-US" baseline="0" dirty="0"/>
              <a:t> and meters/probes.   </a:t>
            </a:r>
            <a:endParaRPr lang="en-US" dirty="0"/>
          </a:p>
        </p:txBody>
      </p:sp>
      <p:sp>
        <p:nvSpPr>
          <p:cNvPr id="4" name="Slide Number Placeholder 3"/>
          <p:cNvSpPr>
            <a:spLocks noGrp="1"/>
          </p:cNvSpPr>
          <p:nvPr>
            <p:ph type="sldNum" sz="quarter" idx="10"/>
          </p:nvPr>
        </p:nvSpPr>
        <p:spPr/>
        <p:txBody>
          <a:bodyPr/>
          <a:lstStyle/>
          <a:p>
            <a:fld id="{14FC4928-2FEA-43E5-BD6D-965D8810D9AA}" type="slidenum">
              <a:rPr lang="en-US" smtClean="0"/>
              <a:t>37</a:t>
            </a:fld>
            <a:endParaRPr lang="en-US"/>
          </a:p>
        </p:txBody>
      </p:sp>
    </p:spTree>
    <p:extLst>
      <p:ext uri="{BB962C8B-B14F-4D97-AF65-F5344CB8AC3E}">
        <p14:creationId xmlns:p14="http://schemas.microsoft.com/office/powerpoint/2010/main" val="3663890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October 2019 update:  Buttons added that</a:t>
            </a:r>
            <a:r>
              <a:rPr lang="en-US" baseline="0" dirty="0"/>
              <a:t> are labelled </a:t>
            </a:r>
            <a:r>
              <a:rPr lang="en-US" dirty="0"/>
              <a:t>“Copy Monitoring Manager,” “Copy FRMAC Contacts,” and “Copy</a:t>
            </a:r>
            <a:r>
              <a:rPr lang="en-US" baseline="0" dirty="0"/>
              <a:t> Special Instructions.”</a:t>
            </a:r>
            <a:r>
              <a:rPr lang="en-US" dirty="0"/>
              <a:t>  Clicking the “Copy Monitoring Manager”</a:t>
            </a:r>
            <a:r>
              <a:rPr lang="en-US" baseline="0" dirty="0"/>
              <a:t> button will copy the Monitoring Manager information from this ICS-204FRMAC form to all of the 204s created during the session. </a:t>
            </a:r>
            <a:r>
              <a:rPr lang="en-US" dirty="0"/>
              <a:t>Clicking the “Copy FRMAC Contacts”</a:t>
            </a:r>
            <a:r>
              <a:rPr lang="en-US" baseline="0" dirty="0"/>
              <a:t> button will copy the FRMAC Contacts (Section 8) from this ICS-204FRMAC form to all of the 204s created during the session.  </a:t>
            </a:r>
            <a:r>
              <a:rPr lang="en-US" dirty="0"/>
              <a:t>Clicking the “Copy Special Instructions”</a:t>
            </a:r>
            <a:r>
              <a:rPr lang="en-US" baseline="0" dirty="0"/>
              <a:t> button will copy the special instructions (Section 7) from this ICS-204FRMAC form to all of the 204s created during the session.</a:t>
            </a:r>
            <a:endParaRPr lang="en-US" dirty="0"/>
          </a:p>
        </p:txBody>
      </p:sp>
      <p:sp>
        <p:nvSpPr>
          <p:cNvPr id="4" name="Slide Number Placeholder 3"/>
          <p:cNvSpPr>
            <a:spLocks noGrp="1"/>
          </p:cNvSpPr>
          <p:nvPr>
            <p:ph type="sldNum" sz="quarter" idx="10"/>
          </p:nvPr>
        </p:nvSpPr>
        <p:spPr/>
        <p:txBody>
          <a:bodyPr/>
          <a:lstStyle/>
          <a:p>
            <a:fld id="{14FC4928-2FEA-43E5-BD6D-965D8810D9AA}" type="slidenum">
              <a:rPr lang="en-US" smtClean="0"/>
              <a:t>54</a:t>
            </a:fld>
            <a:endParaRPr lang="en-US"/>
          </a:p>
        </p:txBody>
      </p:sp>
    </p:spTree>
    <p:extLst>
      <p:ext uri="{BB962C8B-B14F-4D97-AF65-F5344CB8AC3E}">
        <p14:creationId xmlns:p14="http://schemas.microsoft.com/office/powerpoint/2010/main" val="2865783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October 2019 update:</a:t>
            </a:r>
            <a:r>
              <a:rPr lang="en-US" baseline="0" dirty="0"/>
              <a:t>  When stops are created with no field team assigned to them, and then you create a custom ICS-204FRMAC, during the choosing locations process you may notice that the stops did not make it into the 204 form.  This is because the stops need to have a field team assigned to them. Do this in the “Update Stops Information” box by clicking “Field Team” and assign a team to the selected stops.  Then click “Done” and the stops will be incorporated into the 204 form.   </a:t>
            </a:r>
            <a:endParaRPr lang="en-US" dirty="0"/>
          </a:p>
        </p:txBody>
      </p:sp>
      <p:sp>
        <p:nvSpPr>
          <p:cNvPr id="4" name="Slide Number Placeholder 3"/>
          <p:cNvSpPr>
            <a:spLocks noGrp="1"/>
          </p:cNvSpPr>
          <p:nvPr>
            <p:ph type="sldNum" sz="quarter" idx="10"/>
          </p:nvPr>
        </p:nvSpPr>
        <p:spPr/>
        <p:txBody>
          <a:bodyPr/>
          <a:lstStyle/>
          <a:p>
            <a:fld id="{14FC4928-2FEA-43E5-BD6D-965D8810D9AA}" type="slidenum">
              <a:rPr lang="en-US" smtClean="0"/>
              <a:t>58</a:t>
            </a:fld>
            <a:endParaRPr lang="en-US"/>
          </a:p>
        </p:txBody>
      </p:sp>
    </p:spTree>
    <p:extLst>
      <p:ext uri="{BB962C8B-B14F-4D97-AF65-F5344CB8AC3E}">
        <p14:creationId xmlns:p14="http://schemas.microsoft.com/office/powerpoint/2010/main" val="737917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October 2019 update:  Buttons added that</a:t>
            </a:r>
            <a:r>
              <a:rPr lang="en-US" baseline="0" dirty="0"/>
              <a:t> are labelled </a:t>
            </a:r>
            <a:r>
              <a:rPr lang="en-US" dirty="0"/>
              <a:t>“Copy Monitoring Manager,” “Copy FRMAC Contacts,” and “Copy</a:t>
            </a:r>
            <a:r>
              <a:rPr lang="en-US" baseline="0" dirty="0"/>
              <a:t> Special Instructions.”</a:t>
            </a:r>
            <a:r>
              <a:rPr lang="en-US" dirty="0"/>
              <a:t>  Clicking the “Copy Monitoring Manager”</a:t>
            </a:r>
            <a:r>
              <a:rPr lang="en-US" baseline="0" dirty="0"/>
              <a:t> button will copy the Monitoring Manager information from this ICS-204FRMAC form to all of the 204s created during the session. </a:t>
            </a:r>
            <a:r>
              <a:rPr lang="en-US" dirty="0"/>
              <a:t>Clicking the “Copy FRMAC Contacts”</a:t>
            </a:r>
            <a:r>
              <a:rPr lang="en-US" baseline="0" dirty="0"/>
              <a:t> button will copy the FRMAC Contacts (Section 8) from this ICS-204FRMAC form to all of the 204s created during the session.  </a:t>
            </a:r>
            <a:r>
              <a:rPr lang="en-US" dirty="0"/>
              <a:t>Clicking the “Copy Special Instructions”</a:t>
            </a:r>
            <a:r>
              <a:rPr lang="en-US" baseline="0" dirty="0"/>
              <a:t> button will copy the special instructions (Section 7) from this ICS-204FRMAC form to all of the 204s created during the session.</a:t>
            </a:r>
            <a:endParaRPr lang="en-US" dirty="0"/>
          </a:p>
          <a:p>
            <a:endParaRPr lang="en-US" dirty="0"/>
          </a:p>
        </p:txBody>
      </p:sp>
      <p:sp>
        <p:nvSpPr>
          <p:cNvPr id="4" name="Slide Number Placeholder 3"/>
          <p:cNvSpPr>
            <a:spLocks noGrp="1"/>
          </p:cNvSpPr>
          <p:nvPr>
            <p:ph type="sldNum" sz="quarter" idx="10"/>
          </p:nvPr>
        </p:nvSpPr>
        <p:spPr/>
        <p:txBody>
          <a:bodyPr/>
          <a:lstStyle/>
          <a:p>
            <a:fld id="{14FC4928-2FEA-43E5-BD6D-965D8810D9AA}" type="slidenum">
              <a:rPr lang="en-US" smtClean="0"/>
              <a:t>61</a:t>
            </a:fld>
            <a:endParaRPr lang="en-US"/>
          </a:p>
        </p:txBody>
      </p:sp>
    </p:spTree>
    <p:extLst>
      <p:ext uri="{BB962C8B-B14F-4D97-AF65-F5344CB8AC3E}">
        <p14:creationId xmlns:p14="http://schemas.microsoft.com/office/powerpoint/2010/main" val="231720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A7F64C8-7AC8-4A57-B685-A572C8B805BF}" type="datetimeFigureOut">
              <a:rPr lang="en-US" smtClean="0"/>
              <a:t>12/10/2020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43EB42-CA58-42D7-941A-0E683DB4DCF9}" type="slidenum">
              <a:rPr lang="en-US" smtClean="0"/>
              <a:t>‹#›</a:t>
            </a:fld>
            <a:endParaRPr lang="en-US"/>
          </a:p>
        </p:txBody>
      </p:sp>
    </p:spTree>
    <p:extLst>
      <p:ext uri="{BB962C8B-B14F-4D97-AF65-F5344CB8AC3E}">
        <p14:creationId xmlns:p14="http://schemas.microsoft.com/office/powerpoint/2010/main" val="1205880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7F64C8-7AC8-4A57-B685-A572C8B805BF}" type="datetimeFigureOut">
              <a:rPr lang="en-US" smtClean="0"/>
              <a:t>12/10/2020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43EB42-CA58-42D7-941A-0E683DB4DCF9}" type="slidenum">
              <a:rPr lang="en-US" smtClean="0"/>
              <a:t>‹#›</a:t>
            </a:fld>
            <a:endParaRPr lang="en-US"/>
          </a:p>
        </p:txBody>
      </p:sp>
    </p:spTree>
    <p:extLst>
      <p:ext uri="{BB962C8B-B14F-4D97-AF65-F5344CB8AC3E}">
        <p14:creationId xmlns:p14="http://schemas.microsoft.com/office/powerpoint/2010/main" val="2463121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7F64C8-7AC8-4A57-B685-A572C8B805BF}" type="datetimeFigureOut">
              <a:rPr lang="en-US" smtClean="0"/>
              <a:t>12/10/2020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43EB42-CA58-42D7-941A-0E683DB4DCF9}" type="slidenum">
              <a:rPr lang="en-US" smtClean="0"/>
              <a:t>‹#›</a:t>
            </a:fld>
            <a:endParaRPr lang="en-US"/>
          </a:p>
        </p:txBody>
      </p:sp>
    </p:spTree>
    <p:extLst>
      <p:ext uri="{BB962C8B-B14F-4D97-AF65-F5344CB8AC3E}">
        <p14:creationId xmlns:p14="http://schemas.microsoft.com/office/powerpoint/2010/main" val="2135114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7F64C8-7AC8-4A57-B685-A572C8B805BF}" type="datetimeFigureOut">
              <a:rPr lang="en-US" smtClean="0"/>
              <a:t>12/10/2020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43EB42-CA58-42D7-941A-0E683DB4DCF9}" type="slidenum">
              <a:rPr lang="en-US" smtClean="0"/>
              <a:t>‹#›</a:t>
            </a:fld>
            <a:endParaRPr lang="en-US"/>
          </a:p>
        </p:txBody>
      </p:sp>
    </p:spTree>
    <p:extLst>
      <p:ext uri="{BB962C8B-B14F-4D97-AF65-F5344CB8AC3E}">
        <p14:creationId xmlns:p14="http://schemas.microsoft.com/office/powerpoint/2010/main" val="3543816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7F64C8-7AC8-4A57-B685-A572C8B805BF}" type="datetimeFigureOut">
              <a:rPr lang="en-US" smtClean="0"/>
              <a:t>12/10/2020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43EB42-CA58-42D7-941A-0E683DB4DCF9}" type="slidenum">
              <a:rPr lang="en-US" smtClean="0"/>
              <a:t>‹#›</a:t>
            </a:fld>
            <a:endParaRPr lang="en-US"/>
          </a:p>
        </p:txBody>
      </p:sp>
    </p:spTree>
    <p:extLst>
      <p:ext uri="{BB962C8B-B14F-4D97-AF65-F5344CB8AC3E}">
        <p14:creationId xmlns:p14="http://schemas.microsoft.com/office/powerpoint/2010/main" val="338644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7F64C8-7AC8-4A57-B685-A572C8B805BF}" type="datetimeFigureOut">
              <a:rPr lang="en-US" smtClean="0"/>
              <a:t>12/10/2020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43EB42-CA58-42D7-941A-0E683DB4DCF9}" type="slidenum">
              <a:rPr lang="en-US" smtClean="0"/>
              <a:t>‹#›</a:t>
            </a:fld>
            <a:endParaRPr lang="en-US"/>
          </a:p>
        </p:txBody>
      </p:sp>
    </p:spTree>
    <p:extLst>
      <p:ext uri="{BB962C8B-B14F-4D97-AF65-F5344CB8AC3E}">
        <p14:creationId xmlns:p14="http://schemas.microsoft.com/office/powerpoint/2010/main" val="1555957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7F64C8-7AC8-4A57-B685-A572C8B805BF}" type="datetimeFigureOut">
              <a:rPr lang="en-US" smtClean="0"/>
              <a:t>12/10/2020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43EB42-CA58-42D7-941A-0E683DB4DCF9}" type="slidenum">
              <a:rPr lang="en-US" smtClean="0"/>
              <a:t>‹#›</a:t>
            </a:fld>
            <a:endParaRPr lang="en-US"/>
          </a:p>
        </p:txBody>
      </p:sp>
    </p:spTree>
    <p:extLst>
      <p:ext uri="{BB962C8B-B14F-4D97-AF65-F5344CB8AC3E}">
        <p14:creationId xmlns:p14="http://schemas.microsoft.com/office/powerpoint/2010/main" val="3967971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7F64C8-7AC8-4A57-B685-A572C8B805BF}" type="datetimeFigureOut">
              <a:rPr lang="en-US" smtClean="0"/>
              <a:t>12/10/2020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43EB42-CA58-42D7-941A-0E683DB4DCF9}" type="slidenum">
              <a:rPr lang="en-US" smtClean="0"/>
              <a:t>‹#›</a:t>
            </a:fld>
            <a:endParaRPr lang="en-US"/>
          </a:p>
        </p:txBody>
      </p:sp>
    </p:spTree>
    <p:extLst>
      <p:ext uri="{BB962C8B-B14F-4D97-AF65-F5344CB8AC3E}">
        <p14:creationId xmlns:p14="http://schemas.microsoft.com/office/powerpoint/2010/main" val="956389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7F64C8-7AC8-4A57-B685-A572C8B805BF}" type="datetimeFigureOut">
              <a:rPr lang="en-US" smtClean="0"/>
              <a:t>12/10/2020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43EB42-CA58-42D7-941A-0E683DB4DCF9}" type="slidenum">
              <a:rPr lang="en-US" smtClean="0"/>
              <a:t>‹#›</a:t>
            </a:fld>
            <a:endParaRPr lang="en-US"/>
          </a:p>
        </p:txBody>
      </p:sp>
    </p:spTree>
    <p:extLst>
      <p:ext uri="{BB962C8B-B14F-4D97-AF65-F5344CB8AC3E}">
        <p14:creationId xmlns:p14="http://schemas.microsoft.com/office/powerpoint/2010/main" val="2255132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7F64C8-7AC8-4A57-B685-A572C8B805BF}" type="datetimeFigureOut">
              <a:rPr lang="en-US" smtClean="0"/>
              <a:t>12/10/2020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43EB42-CA58-42D7-941A-0E683DB4DCF9}" type="slidenum">
              <a:rPr lang="en-US" smtClean="0"/>
              <a:t>‹#›</a:t>
            </a:fld>
            <a:endParaRPr lang="en-US"/>
          </a:p>
        </p:txBody>
      </p:sp>
    </p:spTree>
    <p:extLst>
      <p:ext uri="{BB962C8B-B14F-4D97-AF65-F5344CB8AC3E}">
        <p14:creationId xmlns:p14="http://schemas.microsoft.com/office/powerpoint/2010/main" val="2816164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7F64C8-7AC8-4A57-B685-A572C8B805BF}" type="datetimeFigureOut">
              <a:rPr lang="en-US" smtClean="0"/>
              <a:t>12/10/2020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43EB42-CA58-42D7-941A-0E683DB4DCF9}" type="slidenum">
              <a:rPr lang="en-US" smtClean="0"/>
              <a:t>‹#›</a:t>
            </a:fld>
            <a:endParaRPr lang="en-US"/>
          </a:p>
        </p:txBody>
      </p:sp>
    </p:spTree>
    <p:extLst>
      <p:ext uri="{BB962C8B-B14F-4D97-AF65-F5344CB8AC3E}">
        <p14:creationId xmlns:p14="http://schemas.microsoft.com/office/powerpoint/2010/main" val="1061761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7F64C8-7AC8-4A57-B685-A572C8B805BF}" type="datetimeFigureOut">
              <a:rPr lang="en-US" smtClean="0"/>
              <a:t>12/10/2020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43EB42-CA58-42D7-941A-0E683DB4DCF9}" type="slidenum">
              <a:rPr lang="en-US" smtClean="0"/>
              <a:t>‹#›</a:t>
            </a:fld>
            <a:endParaRPr lang="en-US"/>
          </a:p>
        </p:txBody>
      </p:sp>
    </p:spTree>
    <p:extLst>
      <p:ext uri="{BB962C8B-B14F-4D97-AF65-F5344CB8AC3E}">
        <p14:creationId xmlns:p14="http://schemas.microsoft.com/office/powerpoint/2010/main" val="2183302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mailto:gwinjs@nv.doe.gov"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06013" y="285135"/>
            <a:ext cx="9144000" cy="1671331"/>
          </a:xfrm>
        </p:spPr>
        <p:txBody>
          <a:bodyPr>
            <a:normAutofit/>
          </a:bodyPr>
          <a:lstStyle/>
          <a:p>
            <a:r>
              <a:rPr lang="en-US" sz="5400" dirty="0">
                <a:solidFill>
                  <a:schemeClr val="bg1"/>
                </a:solidFill>
              </a:rPr>
              <a:t>Consequence Management Center (CMC) Training</a:t>
            </a:r>
          </a:p>
        </p:txBody>
      </p:sp>
      <p:sp>
        <p:nvSpPr>
          <p:cNvPr id="3" name="Subtitle 2"/>
          <p:cNvSpPr>
            <a:spLocks noGrp="1"/>
          </p:cNvSpPr>
          <p:nvPr>
            <p:ph type="subTitle" idx="1"/>
          </p:nvPr>
        </p:nvSpPr>
        <p:spPr>
          <a:xfrm>
            <a:off x="1406013" y="4874056"/>
            <a:ext cx="9144000" cy="1655762"/>
          </a:xfrm>
        </p:spPr>
        <p:txBody>
          <a:bodyPr/>
          <a:lstStyle/>
          <a:p>
            <a:r>
              <a:rPr lang="en-US" dirty="0">
                <a:solidFill>
                  <a:schemeClr val="bg1"/>
                </a:solidFill>
              </a:rPr>
              <a:t>MS-260</a:t>
            </a:r>
          </a:p>
          <a:p>
            <a:r>
              <a:rPr lang="en-US" dirty="0">
                <a:solidFill>
                  <a:schemeClr val="bg1"/>
                </a:solidFill>
              </a:rPr>
              <a:t>FRMAC Monitoring Division Training </a:t>
            </a:r>
          </a:p>
          <a:p>
            <a:r>
              <a:rPr lang="en-US" dirty="0">
                <a:solidFill>
                  <a:schemeClr val="bg1"/>
                </a:solidFill>
              </a:rPr>
              <a:t>September 2020</a:t>
            </a:r>
          </a:p>
        </p:txBody>
      </p:sp>
      <p:pic>
        <p:nvPicPr>
          <p:cNvPr id="4" name="Picture 3"/>
          <p:cNvPicPr>
            <a:picLocks noChangeAspect="1"/>
          </p:cNvPicPr>
          <p:nvPr/>
        </p:nvPicPr>
        <p:blipFill>
          <a:blip r:embed="rId3"/>
          <a:stretch>
            <a:fillRect/>
          </a:stretch>
        </p:blipFill>
        <p:spPr>
          <a:xfrm>
            <a:off x="4642275" y="2079523"/>
            <a:ext cx="2671476" cy="2671476"/>
          </a:xfrm>
          <a:prstGeom prst="rect">
            <a:avLst/>
          </a:prstGeom>
        </p:spPr>
      </p:pic>
    </p:spTree>
    <p:extLst>
      <p:ext uri="{BB962C8B-B14F-4D97-AF65-F5344CB8AC3E}">
        <p14:creationId xmlns:p14="http://schemas.microsoft.com/office/powerpoint/2010/main" val="2432853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Login to the RSL Portal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33852" y="1801875"/>
            <a:ext cx="3453147" cy="4351338"/>
          </a:xfrm>
        </p:spPr>
      </p:pic>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50691" t="33892" r="13801" b="7742"/>
          <a:stretch/>
        </p:blipFill>
        <p:spPr>
          <a:xfrm>
            <a:off x="973777" y="1917866"/>
            <a:ext cx="2416629" cy="2541320"/>
          </a:xfrm>
          <a:prstGeom prst="rect">
            <a:avLst/>
          </a:prstGeom>
        </p:spPr>
      </p:pic>
      <p:sp>
        <p:nvSpPr>
          <p:cNvPr id="6" name="TextBox 5"/>
          <p:cNvSpPr txBox="1"/>
          <p:nvPr/>
        </p:nvSpPr>
        <p:spPr>
          <a:xfrm>
            <a:off x="3918510" y="2596305"/>
            <a:ext cx="1787237" cy="380010"/>
          </a:xfrm>
          <a:prstGeom prst="rect">
            <a:avLst/>
          </a:prstGeom>
          <a:noFill/>
        </p:spPr>
        <p:txBody>
          <a:bodyPr wrap="square" rtlCol="0">
            <a:spAutoFit/>
          </a:bodyPr>
          <a:lstStyle/>
          <a:p>
            <a:r>
              <a:rPr lang="en-US" dirty="0"/>
              <a:t>Via Shire log in</a:t>
            </a:r>
          </a:p>
        </p:txBody>
      </p:sp>
      <p:sp>
        <p:nvSpPr>
          <p:cNvPr id="7" name="TextBox 6"/>
          <p:cNvSpPr txBox="1"/>
          <p:nvPr/>
        </p:nvSpPr>
        <p:spPr>
          <a:xfrm>
            <a:off x="3821874" y="3346863"/>
            <a:ext cx="1787237" cy="923330"/>
          </a:xfrm>
          <a:prstGeom prst="rect">
            <a:avLst/>
          </a:prstGeom>
          <a:noFill/>
        </p:spPr>
        <p:txBody>
          <a:bodyPr wrap="square" rtlCol="0">
            <a:spAutoFit/>
          </a:bodyPr>
          <a:lstStyle/>
          <a:p>
            <a:r>
              <a:rPr lang="en-US" dirty="0"/>
              <a:t>Via SMC log in with a paper pass</a:t>
            </a:r>
          </a:p>
        </p:txBody>
      </p:sp>
      <p:sp>
        <p:nvSpPr>
          <p:cNvPr id="8" name="Right Arrow 7"/>
          <p:cNvSpPr/>
          <p:nvPr/>
        </p:nvSpPr>
        <p:spPr>
          <a:xfrm>
            <a:off x="2788721" y="2863500"/>
            <a:ext cx="3853542" cy="22563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ight Arrow 8"/>
          <p:cNvSpPr/>
          <p:nvPr/>
        </p:nvSpPr>
        <p:spPr>
          <a:xfrm>
            <a:off x="2745178" y="3435712"/>
            <a:ext cx="1076696" cy="22563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1001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RSL Portal Page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16961" y="1825625"/>
            <a:ext cx="7958078" cy="4351338"/>
          </a:xfrm>
        </p:spPr>
      </p:pic>
      <p:sp>
        <p:nvSpPr>
          <p:cNvPr id="7" name="Right Arrow 6"/>
          <p:cNvSpPr/>
          <p:nvPr/>
        </p:nvSpPr>
        <p:spPr>
          <a:xfrm>
            <a:off x="3101437" y="5133885"/>
            <a:ext cx="1076696" cy="22563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532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CMC Event Selector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1581" y="1704730"/>
            <a:ext cx="5393077" cy="4351338"/>
          </a:xfrm>
        </p:spPr>
      </p:pic>
      <p:sp>
        <p:nvSpPr>
          <p:cNvPr id="5" name="TextBox 4"/>
          <p:cNvSpPr txBox="1"/>
          <p:nvPr/>
        </p:nvSpPr>
        <p:spPr>
          <a:xfrm>
            <a:off x="6656119" y="2458192"/>
            <a:ext cx="41148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Select an active event in RAMS</a:t>
            </a:r>
          </a:p>
          <a:p>
            <a:pPr marL="742950" lvl="1" indent="-285750">
              <a:buFont typeface="Arial" panose="020B0604020202020204" pitchFamily="34" charset="0"/>
              <a:buChar char="•"/>
            </a:pPr>
            <a:r>
              <a:rPr lang="en-US" dirty="0"/>
              <a:t>Quick Search for event name </a:t>
            </a:r>
          </a:p>
          <a:p>
            <a:pPr lvl="1"/>
            <a:endParaRPr lang="en-US" dirty="0"/>
          </a:p>
          <a:p>
            <a:pPr marL="285750" indent="-285750">
              <a:buFont typeface="Arial" panose="020B0604020202020204" pitchFamily="34" charset="0"/>
              <a:buChar char="•"/>
            </a:pPr>
            <a:r>
              <a:rPr lang="en-US" dirty="0"/>
              <a:t>Select the date for which you will be planning field team activities. Default is the current date.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Click “Select Event” to continue.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FF0000"/>
                </a:solidFill>
              </a:rPr>
              <a:t>Caution on the next slide!</a:t>
            </a:r>
          </a:p>
        </p:txBody>
      </p:sp>
      <p:sp>
        <p:nvSpPr>
          <p:cNvPr id="6" name="Right Arrow 5"/>
          <p:cNvSpPr/>
          <p:nvPr/>
        </p:nvSpPr>
        <p:spPr>
          <a:xfrm rot="19702720" flipV="1">
            <a:off x="4351133" y="4136146"/>
            <a:ext cx="2555961" cy="12098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ight Arrow 6"/>
          <p:cNvSpPr/>
          <p:nvPr/>
        </p:nvSpPr>
        <p:spPr>
          <a:xfrm rot="19927272" flipV="1">
            <a:off x="5210427" y="4908961"/>
            <a:ext cx="1653497" cy="1295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8432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u="sng" dirty="0">
                <a:solidFill>
                  <a:srgbClr val="C00000"/>
                </a:solidFill>
                <a:effectLst>
                  <a:glow rad="228600">
                    <a:schemeClr val="accent4">
                      <a:satMod val="175000"/>
                      <a:alpha val="40000"/>
                    </a:schemeClr>
                  </a:glow>
                </a:effectLst>
              </a:rPr>
              <a:t>CAUTION!!!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09229" y="1583939"/>
            <a:ext cx="4739130" cy="4351338"/>
          </a:xfrm>
        </p:spPr>
      </p:pic>
      <p:sp>
        <p:nvSpPr>
          <p:cNvPr id="5" name="TextBox 4"/>
          <p:cNvSpPr txBox="1"/>
          <p:nvPr/>
        </p:nvSpPr>
        <p:spPr>
          <a:xfrm>
            <a:off x="664843" y="2064196"/>
            <a:ext cx="4686091"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a:t>To test or practice using CMC, use the event </a:t>
            </a:r>
            <a:br>
              <a:rPr lang="en-US" sz="2800" dirty="0"/>
            </a:br>
            <a:r>
              <a:rPr lang="en-US" sz="2800" dirty="0"/>
              <a:t>“</a:t>
            </a:r>
            <a:r>
              <a:rPr lang="en-US" sz="2800" b="1" u="sng" dirty="0"/>
              <a:t>Monitoring Division Test</a:t>
            </a:r>
            <a:r>
              <a:rPr lang="en-US" sz="2800" dirty="0"/>
              <a:t>!”</a:t>
            </a:r>
          </a:p>
          <a:p>
            <a:pPr marL="457200" indent="-457200">
              <a:buFont typeface="Arial" panose="020B0604020202020204" pitchFamily="34" charset="0"/>
              <a:buChar char="•"/>
            </a:pPr>
            <a:r>
              <a:rPr lang="en-US" sz="2800" dirty="0"/>
              <a:t>The events are tied to the active RAMS database, so do not overwrite any event. </a:t>
            </a:r>
          </a:p>
        </p:txBody>
      </p:sp>
    </p:spTree>
    <p:extLst>
      <p:ext uri="{BB962C8B-B14F-4D97-AF65-F5344CB8AC3E}">
        <p14:creationId xmlns:p14="http://schemas.microsoft.com/office/powerpoint/2010/main" val="415466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CMC Main Screen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1109" y="1530775"/>
            <a:ext cx="7281985" cy="4860726"/>
          </a:xfrm>
        </p:spPr>
      </p:pic>
      <p:sp>
        <p:nvSpPr>
          <p:cNvPr id="5" name="Right Arrow 4"/>
          <p:cNvSpPr/>
          <p:nvPr/>
        </p:nvSpPr>
        <p:spPr>
          <a:xfrm rot="6879436">
            <a:off x="1531618" y="4304315"/>
            <a:ext cx="1461577" cy="163883"/>
          </a:xfrm>
          <a:prstGeom prst="rightArrow">
            <a:avLst>
              <a:gd name="adj1" fmla="val 4611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ight Arrow 5"/>
          <p:cNvSpPr/>
          <p:nvPr/>
        </p:nvSpPr>
        <p:spPr>
          <a:xfrm rot="20386654">
            <a:off x="3863809" y="2413447"/>
            <a:ext cx="4011287" cy="14522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ight Arrow 6"/>
          <p:cNvSpPr/>
          <p:nvPr/>
        </p:nvSpPr>
        <p:spPr>
          <a:xfrm rot="13686867">
            <a:off x="1301139" y="2172000"/>
            <a:ext cx="1356254" cy="14166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p:cNvSpPr txBox="1"/>
          <p:nvPr/>
        </p:nvSpPr>
        <p:spPr>
          <a:xfrm>
            <a:off x="2430562" y="2764767"/>
            <a:ext cx="1500170" cy="923330"/>
          </a:xfrm>
          <a:prstGeom prst="rect">
            <a:avLst/>
          </a:prstGeom>
          <a:noFill/>
          <a:ln>
            <a:solidFill>
              <a:schemeClr val="tx1"/>
            </a:solidFill>
          </a:ln>
        </p:spPr>
        <p:txBody>
          <a:bodyPr wrap="square" rtlCol="0">
            <a:spAutoFit/>
          </a:bodyPr>
          <a:lstStyle/>
          <a:p>
            <a:r>
              <a:rPr lang="en-US" dirty="0"/>
              <a:t>Interesting Things are Here</a:t>
            </a:r>
          </a:p>
        </p:txBody>
      </p:sp>
      <p:sp>
        <p:nvSpPr>
          <p:cNvPr id="9" name="Right Arrow 8"/>
          <p:cNvSpPr/>
          <p:nvPr/>
        </p:nvSpPr>
        <p:spPr>
          <a:xfrm rot="1290205">
            <a:off x="3832534" y="4186118"/>
            <a:ext cx="4162116" cy="14054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976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46466" t="17078"/>
          <a:stretch/>
        </p:blipFill>
        <p:spPr>
          <a:xfrm>
            <a:off x="7433509" y="1982796"/>
            <a:ext cx="3844403" cy="3608221"/>
          </a:xfrm>
          <a:prstGeom prst="rect">
            <a:avLst/>
          </a:prstGeom>
        </p:spPr>
      </p:pic>
      <p:sp>
        <p:nvSpPr>
          <p:cNvPr id="2" name="Title 1"/>
          <p:cNvSpPr>
            <a:spLocks noGrp="1"/>
          </p:cNvSpPr>
          <p:nvPr>
            <p:ph type="title"/>
          </p:nvPr>
        </p:nvSpPr>
        <p:spPr/>
        <p:txBody>
          <a:bodyPr/>
          <a:lstStyle/>
          <a:p>
            <a:r>
              <a:rPr lang="en-US" dirty="0"/>
              <a:t>Table of Contents – Top Left Corner</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r="7660" b="9061"/>
          <a:stretch/>
        </p:blipFill>
        <p:spPr>
          <a:xfrm>
            <a:off x="4785360" y="1982796"/>
            <a:ext cx="2842661" cy="2938120"/>
          </a:xfrm>
        </p:spPr>
      </p:pic>
      <p:sp>
        <p:nvSpPr>
          <p:cNvPr id="5" name="Donut 4"/>
          <p:cNvSpPr/>
          <p:nvPr/>
        </p:nvSpPr>
        <p:spPr>
          <a:xfrm>
            <a:off x="4651533" y="1919193"/>
            <a:ext cx="889009" cy="432981"/>
          </a:xfrm>
          <a:prstGeom prst="donut">
            <a:avLst>
              <a:gd name="adj" fmla="val 615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ight Arrow 5"/>
          <p:cNvSpPr/>
          <p:nvPr/>
        </p:nvSpPr>
        <p:spPr>
          <a:xfrm>
            <a:off x="3362208" y="2056145"/>
            <a:ext cx="1289325" cy="159076"/>
          </a:xfrm>
          <a:prstGeom prst="rightArrow">
            <a:avLst>
              <a:gd name="adj1" fmla="val 4611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p:cNvSpPr txBox="1"/>
          <p:nvPr/>
        </p:nvSpPr>
        <p:spPr>
          <a:xfrm>
            <a:off x="838200" y="1732979"/>
            <a:ext cx="2843465" cy="646331"/>
          </a:xfrm>
          <a:prstGeom prst="rect">
            <a:avLst/>
          </a:prstGeom>
          <a:noFill/>
        </p:spPr>
        <p:txBody>
          <a:bodyPr wrap="square" rtlCol="0">
            <a:spAutoFit/>
          </a:bodyPr>
          <a:lstStyle/>
          <a:p>
            <a:r>
              <a:rPr lang="en-US" b="1" dirty="0"/>
              <a:t>Click the icon to expand the table of contents</a:t>
            </a:r>
          </a:p>
        </p:txBody>
      </p:sp>
      <p:sp>
        <p:nvSpPr>
          <p:cNvPr id="8" name="TextBox 7"/>
          <p:cNvSpPr txBox="1"/>
          <p:nvPr/>
        </p:nvSpPr>
        <p:spPr>
          <a:xfrm>
            <a:off x="838200" y="2489126"/>
            <a:ext cx="3874167" cy="3693319"/>
          </a:xfrm>
          <a:prstGeom prst="rect">
            <a:avLst/>
          </a:prstGeom>
          <a:noFill/>
        </p:spPr>
        <p:txBody>
          <a:bodyPr wrap="square" rtlCol="0">
            <a:spAutoFit/>
          </a:bodyPr>
          <a:lstStyle/>
          <a:p>
            <a:r>
              <a:rPr lang="en-US" dirty="0"/>
              <a:t>Able to toggle on or off layers:</a:t>
            </a:r>
          </a:p>
          <a:p>
            <a:pPr marL="285750" indent="-285750">
              <a:buFont typeface="Arial" panose="020B0604020202020204" pitchFamily="34" charset="0"/>
              <a:buChar char="•"/>
            </a:pPr>
            <a:r>
              <a:rPr lang="en-US" dirty="0" err="1"/>
              <a:t>basemaps</a:t>
            </a:r>
            <a:r>
              <a:rPr lang="en-US" dirty="0"/>
              <a:t> (street, satellite, or hybrid)</a:t>
            </a:r>
          </a:p>
          <a:p>
            <a:pPr marL="285750" indent="-285750">
              <a:buFont typeface="Arial" panose="020B0604020202020204" pitchFamily="34" charset="0"/>
              <a:buChar char="•"/>
            </a:pPr>
            <a:r>
              <a:rPr lang="en-US" dirty="0"/>
              <a:t>Field Teams (routes, stops, or system icons)</a:t>
            </a:r>
          </a:p>
          <a:p>
            <a:pPr marL="285750" indent="-285750">
              <a:buFont typeface="Arial" panose="020B0604020202020204" pitchFamily="34" charset="0"/>
              <a:buChar char="•"/>
            </a:pPr>
            <a:r>
              <a:rPr lang="en-US" dirty="0"/>
              <a:t>Routes (all routes)</a:t>
            </a:r>
          </a:p>
          <a:p>
            <a:pPr marL="285750" indent="-285750">
              <a:buFont typeface="Arial" panose="020B0604020202020204" pitchFamily="34" charset="0"/>
              <a:buChar char="•"/>
            </a:pPr>
            <a:r>
              <a:rPr lang="en-US" dirty="0"/>
              <a:t>Barriers (all barriers)</a:t>
            </a:r>
          </a:p>
          <a:p>
            <a:pPr marL="285750" indent="-285750">
              <a:buFont typeface="Arial" panose="020B0604020202020204" pitchFamily="34" charset="0"/>
              <a:buChar char="•"/>
            </a:pPr>
            <a:r>
              <a:rPr lang="en-US" dirty="0"/>
              <a:t>Collected samples and/or measurements</a:t>
            </a:r>
          </a:p>
          <a:p>
            <a:pPr marL="285750" indent="-285750">
              <a:buFont typeface="Arial" panose="020B0604020202020204" pitchFamily="34" charset="0"/>
              <a:buChar char="•"/>
            </a:pPr>
            <a:r>
              <a:rPr lang="en-US" dirty="0"/>
              <a:t>All Stops (all sampling locations)</a:t>
            </a:r>
          </a:p>
          <a:p>
            <a:pPr marL="285750" indent="-285750">
              <a:buFont typeface="Arial" panose="020B0604020202020204" pitchFamily="34" charset="0"/>
              <a:buChar char="•"/>
            </a:pPr>
            <a:r>
              <a:rPr lang="en-US" dirty="0" err="1"/>
              <a:t>Kmls</a:t>
            </a:r>
            <a:r>
              <a:rPr lang="en-US" dirty="0"/>
              <a:t> (choose individual </a:t>
            </a:r>
            <a:r>
              <a:rPr lang="en-US" dirty="0" err="1"/>
              <a:t>kmls</a:t>
            </a:r>
            <a:r>
              <a:rPr lang="en-US" dirty="0"/>
              <a:t>) </a:t>
            </a:r>
          </a:p>
          <a:p>
            <a:pPr marL="285750" indent="-285750">
              <a:buFont typeface="Arial" panose="020B0604020202020204" pitchFamily="34" charset="0"/>
              <a:buChar char="•"/>
            </a:pPr>
            <a:r>
              <a:rPr lang="en-US" dirty="0"/>
              <a:t>Depots (location of team departure)</a:t>
            </a:r>
          </a:p>
          <a:p>
            <a:pPr marL="285750" indent="-285750">
              <a:buFont typeface="Arial" panose="020B0604020202020204" pitchFamily="34" charset="0"/>
              <a:buChar char="•"/>
            </a:pPr>
            <a:r>
              <a:rPr lang="en-US" dirty="0"/>
              <a:t>System Icons (mobile icons)</a:t>
            </a:r>
          </a:p>
        </p:txBody>
      </p:sp>
    </p:spTree>
    <p:extLst>
      <p:ext uri="{BB962C8B-B14F-4D97-AF65-F5344CB8AC3E}">
        <p14:creationId xmlns:p14="http://schemas.microsoft.com/office/powerpoint/2010/main" val="1628099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Controls - Top Right Corner</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5858" y="1427798"/>
            <a:ext cx="3649980" cy="525780"/>
          </a:xfrm>
        </p:spPr>
      </p:pic>
      <p:sp>
        <p:nvSpPr>
          <p:cNvPr id="7" name="TextBox 6"/>
          <p:cNvSpPr txBox="1"/>
          <p:nvPr/>
        </p:nvSpPr>
        <p:spPr>
          <a:xfrm>
            <a:off x="838200" y="2147637"/>
            <a:ext cx="8379994"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Every time a new chat occurs, it is accompanied by an audible alert.  Click “Mute Chat?” if it drives you crazy.  </a:t>
            </a:r>
          </a:p>
          <a:p>
            <a:pPr marL="285750" indent="-285750">
              <a:buFont typeface="Arial" panose="020B0604020202020204" pitchFamily="34" charset="0"/>
              <a:buChar char="•"/>
            </a:pPr>
            <a:r>
              <a:rPr lang="en-US" sz="2400" dirty="0"/>
              <a:t>Click “Dispatching” to start the process to dispatch teams or view what has been done so far.  </a:t>
            </a:r>
          </a:p>
          <a:p>
            <a:pPr marL="285750" indent="-285750">
              <a:buFont typeface="Arial" panose="020B0604020202020204" pitchFamily="34" charset="0"/>
              <a:buChar char="•"/>
            </a:pPr>
            <a:r>
              <a:rPr lang="en-US" sz="2400" dirty="0"/>
              <a:t>Click “Review” to review and approve data collected by the field teams.  Approving or rejecting data in CMC will update the “Monitoring Status” in RAMS without having to go to RAMS.   </a:t>
            </a:r>
          </a:p>
          <a:p>
            <a:pPr marL="285750" indent="-285750">
              <a:buFont typeface="Arial" panose="020B0604020202020204" pitchFamily="34" charset="0"/>
              <a:buChar char="•"/>
            </a:pPr>
            <a:r>
              <a:rPr lang="en-US" sz="2400" dirty="0"/>
              <a:t>Click “Tools” for various things.  </a:t>
            </a:r>
          </a:p>
          <a:p>
            <a:pPr marL="285750" indent="-285750">
              <a:buFont typeface="Arial" panose="020B0604020202020204" pitchFamily="34" charset="0"/>
              <a:buChar char="•"/>
            </a:pPr>
            <a:r>
              <a:rPr lang="en-US" sz="2400" dirty="0"/>
              <a:t>Dispatching, Review, and Tools each have a section in this training module. </a:t>
            </a:r>
          </a:p>
        </p:txBody>
      </p:sp>
    </p:spTree>
    <p:extLst>
      <p:ext uri="{BB962C8B-B14F-4D97-AF65-F5344CB8AC3E}">
        <p14:creationId xmlns:p14="http://schemas.microsoft.com/office/powerpoint/2010/main" val="1402642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Navigation - Bottom Right Corner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1003" y="1690688"/>
            <a:ext cx="3497580" cy="1455420"/>
          </a:xfrm>
        </p:spPr>
      </p:pic>
      <p:sp>
        <p:nvSpPr>
          <p:cNvPr id="5" name="TextBox 4"/>
          <p:cNvSpPr txBox="1"/>
          <p:nvPr/>
        </p:nvSpPr>
        <p:spPr>
          <a:xfrm>
            <a:off x="2411003" y="3608927"/>
            <a:ext cx="7463642"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Zoom in or out of map (magnifying glass)</a:t>
            </a:r>
          </a:p>
          <a:p>
            <a:pPr marL="285750" indent="-285750">
              <a:buFont typeface="Arial" panose="020B0604020202020204" pitchFamily="34" charset="0"/>
              <a:buChar char="•"/>
            </a:pPr>
            <a:r>
              <a:rPr lang="en-US" sz="2000" dirty="0"/>
              <a:t>Pan around map (hand icon)</a:t>
            </a:r>
          </a:p>
          <a:p>
            <a:pPr marL="285750" indent="-285750">
              <a:buFont typeface="Arial" panose="020B0604020202020204" pitchFamily="34" charset="0"/>
              <a:buChar char="•"/>
            </a:pPr>
            <a:r>
              <a:rPr lang="en-US" sz="2000" dirty="0"/>
              <a:t>Previous or Forward extent (left or right arrows)</a:t>
            </a:r>
          </a:p>
          <a:p>
            <a:pPr marL="285750" indent="-285750">
              <a:buFont typeface="Arial" panose="020B0604020202020204" pitchFamily="34" charset="0"/>
              <a:buChar char="•"/>
            </a:pPr>
            <a:r>
              <a:rPr lang="en-US" sz="2000" dirty="0"/>
              <a:t>Full world map (globe icon)</a:t>
            </a:r>
          </a:p>
        </p:txBody>
      </p:sp>
    </p:spTree>
    <p:extLst>
      <p:ext uri="{BB962C8B-B14F-4D97-AF65-F5344CB8AC3E}">
        <p14:creationId xmlns:p14="http://schemas.microsoft.com/office/powerpoint/2010/main" val="1967079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 Controls - Bottom Left of Screen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1593" y="2055298"/>
            <a:ext cx="9646920" cy="2231632"/>
          </a:xfrm>
        </p:spPr>
      </p:pic>
      <p:sp>
        <p:nvSpPr>
          <p:cNvPr id="3" name="TextBox 2"/>
          <p:cNvSpPr txBox="1"/>
          <p:nvPr/>
        </p:nvSpPr>
        <p:spPr>
          <a:xfrm>
            <a:off x="968587" y="4768427"/>
            <a:ext cx="9589926" cy="923330"/>
          </a:xfrm>
          <a:prstGeom prst="rect">
            <a:avLst/>
          </a:prstGeom>
          <a:noFill/>
        </p:spPr>
        <p:txBody>
          <a:bodyPr wrap="square" rtlCol="0">
            <a:spAutoFit/>
          </a:bodyPr>
          <a:lstStyle/>
          <a:p>
            <a:pPr marL="285750" indent="-285750">
              <a:buFont typeface="Arial" panose="020B0604020202020204" pitchFamily="34" charset="0"/>
              <a:buChar char="•"/>
            </a:pPr>
            <a:r>
              <a:rPr lang="en-US" dirty="0"/>
              <a:t>Only persons with “Operator” permissions will be able to view and use dispatching controls.  By default, this permission is held by all CMRT Monitoring Managers and Field Team Supervisors.  Others may be granted permission on a case by case basis.     </a:t>
            </a:r>
          </a:p>
        </p:txBody>
      </p:sp>
    </p:spTree>
    <p:extLst>
      <p:ext uri="{BB962C8B-B14F-4D97-AF65-F5344CB8AC3E}">
        <p14:creationId xmlns:p14="http://schemas.microsoft.com/office/powerpoint/2010/main" val="536452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7837" y="1977357"/>
            <a:ext cx="3988468" cy="2047207"/>
          </a:xfrm>
        </p:spPr>
        <p:txBody>
          <a:bodyPr>
            <a:normAutofit/>
          </a:bodyPr>
          <a:lstStyle/>
          <a:p>
            <a:r>
              <a:rPr lang="en-US" sz="6000" b="1" dirty="0">
                <a:solidFill>
                  <a:schemeClr val="bg1"/>
                </a:solidFill>
              </a:rPr>
              <a:t>Review Data</a:t>
            </a:r>
          </a:p>
        </p:txBody>
      </p:sp>
    </p:spTree>
    <p:extLst>
      <p:ext uri="{BB962C8B-B14F-4D97-AF65-F5344CB8AC3E}">
        <p14:creationId xmlns:p14="http://schemas.microsoft.com/office/powerpoint/2010/main" val="3800690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Overview</a:t>
            </a:r>
          </a:p>
        </p:txBody>
      </p:sp>
      <p:sp>
        <p:nvSpPr>
          <p:cNvPr id="3" name="Content Placeholder 2"/>
          <p:cNvSpPr>
            <a:spLocks noGrp="1"/>
          </p:cNvSpPr>
          <p:nvPr>
            <p:ph idx="1"/>
          </p:nvPr>
        </p:nvSpPr>
        <p:spPr/>
        <p:txBody>
          <a:bodyPr/>
          <a:lstStyle/>
          <a:p>
            <a:pPr marL="0" indent="0">
              <a:buNone/>
            </a:pPr>
            <a:r>
              <a:rPr lang="en-US" sz="3200" dirty="0"/>
              <a:t>This presentation will cover the following topics:</a:t>
            </a:r>
          </a:p>
          <a:p>
            <a:pPr lvl="1"/>
            <a:r>
              <a:rPr lang="en-US" sz="2800" dirty="0"/>
              <a:t>CMC Overview</a:t>
            </a:r>
          </a:p>
          <a:p>
            <a:pPr lvl="1"/>
            <a:r>
              <a:rPr lang="en-US" sz="2800" dirty="0"/>
              <a:t>CMC Login and Controls</a:t>
            </a:r>
          </a:p>
          <a:p>
            <a:pPr lvl="1"/>
            <a:r>
              <a:rPr lang="en-US" sz="2800" dirty="0"/>
              <a:t>Reviewing Data in CMC</a:t>
            </a:r>
          </a:p>
          <a:p>
            <a:pPr lvl="1"/>
            <a:r>
              <a:rPr lang="en-US" sz="2800" dirty="0"/>
              <a:t>CMC Tools</a:t>
            </a:r>
          </a:p>
          <a:p>
            <a:pPr lvl="1"/>
            <a:r>
              <a:rPr lang="en-US" sz="2800" dirty="0"/>
              <a:t>Dispatching Teams in CMC</a:t>
            </a:r>
          </a:p>
          <a:p>
            <a:pPr lvl="1"/>
            <a:r>
              <a:rPr lang="en-US" sz="2800" dirty="0"/>
              <a:t>Advanced Options in CMC</a:t>
            </a:r>
          </a:p>
          <a:p>
            <a:pPr lvl="1"/>
            <a:endParaRPr lang="en-US" dirty="0"/>
          </a:p>
          <a:p>
            <a:endParaRPr lang="en-US" dirty="0"/>
          </a:p>
        </p:txBody>
      </p:sp>
    </p:spTree>
    <p:extLst>
      <p:ext uri="{BB962C8B-B14F-4D97-AF65-F5344CB8AC3E}">
        <p14:creationId xmlns:p14="http://schemas.microsoft.com/office/powerpoint/2010/main" val="1901569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Data</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5858" y="1675239"/>
            <a:ext cx="3649980" cy="525780"/>
          </a:xfrm>
        </p:spPr>
      </p:pic>
      <p:sp>
        <p:nvSpPr>
          <p:cNvPr id="7" name="TextBox 6"/>
          <p:cNvSpPr txBox="1"/>
          <p:nvPr/>
        </p:nvSpPr>
        <p:spPr>
          <a:xfrm>
            <a:off x="1185111" y="2562726"/>
            <a:ext cx="8379994"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Click “Review” to review and approve data collected by the field teams. </a:t>
            </a:r>
          </a:p>
          <a:p>
            <a:pPr marL="285750" indent="-285750">
              <a:buFont typeface="Arial" panose="020B0604020202020204" pitchFamily="34" charset="0"/>
              <a:buChar char="•"/>
            </a:pPr>
            <a:r>
              <a:rPr lang="en-US" sz="2400" dirty="0"/>
              <a:t>Approving or rejecting data in CMC will update the “Monitoring Status” in RAMS without having to go to RAMS.   </a:t>
            </a:r>
          </a:p>
        </p:txBody>
      </p:sp>
      <p:sp>
        <p:nvSpPr>
          <p:cNvPr id="5" name="Donut 4"/>
          <p:cNvSpPr/>
          <p:nvPr/>
        </p:nvSpPr>
        <p:spPr>
          <a:xfrm>
            <a:off x="3833385" y="1655051"/>
            <a:ext cx="889009" cy="432981"/>
          </a:xfrm>
          <a:prstGeom prst="donut">
            <a:avLst>
              <a:gd name="adj" fmla="val 615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79536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clicking “Review” this screen appears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36731" y="1500773"/>
            <a:ext cx="7701777" cy="4351338"/>
          </a:xfrm>
        </p:spPr>
      </p:pic>
      <p:sp>
        <p:nvSpPr>
          <p:cNvPr id="6" name="Right Arrow 5"/>
          <p:cNvSpPr/>
          <p:nvPr/>
        </p:nvSpPr>
        <p:spPr>
          <a:xfrm rot="5756676">
            <a:off x="983832" y="4401993"/>
            <a:ext cx="1289325" cy="159076"/>
          </a:xfrm>
          <a:prstGeom prst="rightArrow">
            <a:avLst>
              <a:gd name="adj1" fmla="val 4611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Bent Arrow 2"/>
          <p:cNvSpPr/>
          <p:nvPr/>
        </p:nvSpPr>
        <p:spPr>
          <a:xfrm>
            <a:off x="6589884" y="2376369"/>
            <a:ext cx="460586" cy="413174"/>
          </a:xfrm>
          <a:prstGeom prst="bentArrow">
            <a:avLst>
              <a:gd name="adj1" fmla="val 21774"/>
              <a:gd name="adj2" fmla="val 25000"/>
              <a:gd name="adj3" fmla="val 25000"/>
              <a:gd name="adj4"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8" name="Bent-Up Arrow 7"/>
          <p:cNvSpPr/>
          <p:nvPr/>
        </p:nvSpPr>
        <p:spPr>
          <a:xfrm rot="5400000">
            <a:off x="6504682" y="2874745"/>
            <a:ext cx="630990" cy="460586"/>
          </a:xfrm>
          <a:prstGeom prst="bentUpArrow">
            <a:avLst>
              <a:gd name="adj1" fmla="val 19087"/>
              <a:gd name="adj2" fmla="val 25000"/>
              <a:gd name="adj3" fmla="val 25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p:cNvSpPr/>
          <p:nvPr/>
        </p:nvSpPr>
        <p:spPr>
          <a:xfrm>
            <a:off x="5994322" y="2763339"/>
            <a:ext cx="681701" cy="1171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TextBox 9"/>
          <p:cNvSpPr txBox="1"/>
          <p:nvPr/>
        </p:nvSpPr>
        <p:spPr>
          <a:xfrm>
            <a:off x="4233333" y="2418388"/>
            <a:ext cx="1760989"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Click to expand or collapse information</a:t>
            </a:r>
          </a:p>
        </p:txBody>
      </p:sp>
      <p:sp>
        <p:nvSpPr>
          <p:cNvPr id="11" name="TextBox 10"/>
          <p:cNvSpPr txBox="1"/>
          <p:nvPr/>
        </p:nvSpPr>
        <p:spPr>
          <a:xfrm>
            <a:off x="1271824" y="3029881"/>
            <a:ext cx="1760989"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Click to view the measurement or sample tables. </a:t>
            </a:r>
          </a:p>
        </p:txBody>
      </p:sp>
    </p:spTree>
    <p:extLst>
      <p:ext uri="{BB962C8B-B14F-4D97-AF65-F5344CB8AC3E}">
        <p14:creationId xmlns:p14="http://schemas.microsoft.com/office/powerpoint/2010/main" val="2551042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Data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2288" y="931903"/>
            <a:ext cx="4023989" cy="4351338"/>
          </a:xfrm>
        </p:spPr>
      </p:pic>
      <p:sp>
        <p:nvSpPr>
          <p:cNvPr id="5" name="TextBox 4"/>
          <p:cNvSpPr txBox="1"/>
          <p:nvPr/>
        </p:nvSpPr>
        <p:spPr>
          <a:xfrm>
            <a:off x="884321" y="1515979"/>
            <a:ext cx="3621505" cy="1754326"/>
          </a:xfrm>
          <a:prstGeom prst="rect">
            <a:avLst/>
          </a:prstGeom>
          <a:noFill/>
        </p:spPr>
        <p:txBody>
          <a:bodyPr wrap="square" rtlCol="0">
            <a:spAutoFit/>
          </a:bodyPr>
          <a:lstStyle/>
          <a:p>
            <a:pPr marL="285750" indent="-285750">
              <a:buFont typeface="Arial" panose="020B0604020202020204" pitchFamily="34" charset="0"/>
              <a:buChar char="•"/>
            </a:pPr>
            <a:r>
              <a:rPr lang="en-US" dirty="0"/>
              <a:t>Able to review “Measurements” and “Samples”</a:t>
            </a:r>
          </a:p>
          <a:p>
            <a:pPr marL="285750" indent="-285750">
              <a:buFont typeface="Arial" panose="020B0604020202020204" pitchFamily="34" charset="0"/>
              <a:buChar char="•"/>
            </a:pPr>
            <a:r>
              <a:rPr lang="en-US" dirty="0"/>
              <a:t>Field measurement information will auto populate when you click on a measurement/sample icon in the map </a:t>
            </a:r>
          </a:p>
        </p:txBody>
      </p:sp>
      <p:pic>
        <p:nvPicPr>
          <p:cNvPr id="6" name="Picture 5"/>
          <p:cNvPicPr>
            <a:picLocks noChangeAspect="1"/>
          </p:cNvPicPr>
          <p:nvPr/>
        </p:nvPicPr>
        <p:blipFill>
          <a:blip r:embed="rId3"/>
          <a:stretch>
            <a:fillRect/>
          </a:stretch>
        </p:blipFill>
        <p:spPr>
          <a:xfrm>
            <a:off x="1129213" y="3326732"/>
            <a:ext cx="3295930" cy="2995111"/>
          </a:xfrm>
          <a:prstGeom prst="rect">
            <a:avLst/>
          </a:prstGeom>
        </p:spPr>
      </p:pic>
      <p:sp>
        <p:nvSpPr>
          <p:cNvPr id="7" name="Right Arrow 6"/>
          <p:cNvSpPr/>
          <p:nvPr/>
        </p:nvSpPr>
        <p:spPr>
          <a:xfrm rot="19361796">
            <a:off x="2671888" y="4576316"/>
            <a:ext cx="2396431" cy="170302"/>
          </a:xfrm>
          <a:prstGeom prst="rightArrow">
            <a:avLst>
              <a:gd name="adj1" fmla="val 4611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7075321" y="4367805"/>
            <a:ext cx="1746769" cy="445047"/>
          </a:xfrm>
          <a:prstGeom prst="rect">
            <a:avLst/>
          </a:prstGeom>
        </p:spPr>
      </p:pic>
      <p:sp>
        <p:nvSpPr>
          <p:cNvPr id="9" name="TextBox 8"/>
          <p:cNvSpPr txBox="1"/>
          <p:nvPr/>
        </p:nvSpPr>
        <p:spPr>
          <a:xfrm>
            <a:off x="9222739" y="1318619"/>
            <a:ext cx="2200203" cy="2585323"/>
          </a:xfrm>
          <a:prstGeom prst="rect">
            <a:avLst/>
          </a:prstGeom>
          <a:noFill/>
        </p:spPr>
        <p:txBody>
          <a:bodyPr wrap="square" rtlCol="0">
            <a:spAutoFit/>
          </a:bodyPr>
          <a:lstStyle/>
          <a:p>
            <a:pPr marL="285750" indent="-285750">
              <a:buFont typeface="Arial" panose="020B0604020202020204" pitchFamily="34" charset="0"/>
              <a:buChar char="•"/>
            </a:pPr>
            <a:r>
              <a:rPr lang="en-US" dirty="0"/>
              <a:t>To review data and update the monitoring status in RAMS, under “Monitoring Approval,” select “Rejected” or “Accepted” or “Not Reviewed.” </a:t>
            </a:r>
          </a:p>
        </p:txBody>
      </p:sp>
      <p:sp>
        <p:nvSpPr>
          <p:cNvPr id="10" name="Right Arrow 9"/>
          <p:cNvSpPr/>
          <p:nvPr/>
        </p:nvSpPr>
        <p:spPr>
          <a:xfrm rot="6714711">
            <a:off x="8029409" y="3392231"/>
            <a:ext cx="2101539" cy="139147"/>
          </a:xfrm>
          <a:prstGeom prst="rightArrow">
            <a:avLst>
              <a:gd name="adj1" fmla="val 4611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p:cNvSpPr txBox="1"/>
          <p:nvPr/>
        </p:nvSpPr>
        <p:spPr>
          <a:xfrm>
            <a:off x="9351595" y="3990579"/>
            <a:ext cx="2200203" cy="2308324"/>
          </a:xfrm>
          <a:prstGeom prst="rect">
            <a:avLst/>
          </a:prstGeom>
          <a:noFill/>
        </p:spPr>
        <p:txBody>
          <a:bodyPr wrap="square" rtlCol="0">
            <a:spAutoFit/>
          </a:bodyPr>
          <a:lstStyle/>
          <a:p>
            <a:pPr marL="285750" indent="-285750">
              <a:buFont typeface="Arial" panose="020B0604020202020204" pitchFamily="34" charset="0"/>
              <a:buChar char="•"/>
            </a:pPr>
            <a:r>
              <a:rPr lang="en-US" dirty="0"/>
              <a:t>If multiple measurements are selected, press the “Next” or “Previous” button to review the next selected measurement. </a:t>
            </a:r>
          </a:p>
        </p:txBody>
      </p:sp>
      <p:sp>
        <p:nvSpPr>
          <p:cNvPr id="12" name="Right Arrow 11"/>
          <p:cNvSpPr/>
          <p:nvPr/>
        </p:nvSpPr>
        <p:spPr>
          <a:xfrm>
            <a:off x="8623505" y="4899489"/>
            <a:ext cx="1020099" cy="184107"/>
          </a:xfrm>
          <a:prstGeom prst="rightArrow">
            <a:avLst>
              <a:gd name="adj1" fmla="val 4611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0068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Data</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3342153"/>
            <a:ext cx="10515600" cy="1318282"/>
          </a:xfrm>
        </p:spPr>
      </p:pic>
      <p:sp>
        <p:nvSpPr>
          <p:cNvPr id="5" name="TextBox 4"/>
          <p:cNvSpPr txBox="1"/>
          <p:nvPr/>
        </p:nvSpPr>
        <p:spPr>
          <a:xfrm>
            <a:off x="838200" y="1528011"/>
            <a:ext cx="8438147" cy="984885"/>
          </a:xfrm>
          <a:prstGeom prst="rect">
            <a:avLst/>
          </a:prstGeom>
          <a:noFill/>
        </p:spPr>
        <p:txBody>
          <a:bodyPr wrap="square" rtlCol="0">
            <a:spAutoFit/>
          </a:bodyPr>
          <a:lstStyle/>
          <a:p>
            <a:pPr marL="285750" indent="-285750">
              <a:buFont typeface="Arial" panose="020B0604020202020204" pitchFamily="34" charset="0"/>
              <a:buChar char="•"/>
            </a:pPr>
            <a:r>
              <a:rPr lang="en-US" sz="2000" dirty="0"/>
              <a:t>Also able to review data in a table form at the bottom of the screen. </a:t>
            </a:r>
          </a:p>
          <a:p>
            <a:pPr marL="285750" indent="-285750">
              <a:buFont typeface="Arial" panose="020B0604020202020204" pitchFamily="34" charset="0"/>
              <a:buChar char="•"/>
            </a:pPr>
            <a:r>
              <a:rPr lang="en-US" sz="2000" dirty="0"/>
              <a:t>Selecting one row will populate the information box in the top right corner.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76306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Data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30779" y="1488884"/>
            <a:ext cx="4020780" cy="4351338"/>
          </a:xfrm>
        </p:spPr>
      </p:pic>
      <p:sp>
        <p:nvSpPr>
          <p:cNvPr id="5" name="TextBox 4"/>
          <p:cNvSpPr txBox="1"/>
          <p:nvPr/>
        </p:nvSpPr>
        <p:spPr>
          <a:xfrm>
            <a:off x="1040732" y="2033337"/>
            <a:ext cx="3314700"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t>Able to review sample information by clicking the “Samples” button in the information box.</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There is no monitoring approval of sample data.  </a:t>
            </a:r>
          </a:p>
        </p:txBody>
      </p:sp>
      <p:pic>
        <p:nvPicPr>
          <p:cNvPr id="6" name="Picture 5"/>
          <p:cNvPicPr>
            <a:picLocks noChangeAspect="1"/>
          </p:cNvPicPr>
          <p:nvPr/>
        </p:nvPicPr>
        <p:blipFill>
          <a:blip r:embed="rId3"/>
          <a:stretch>
            <a:fillRect/>
          </a:stretch>
        </p:blipFill>
        <p:spPr>
          <a:xfrm>
            <a:off x="6622826" y="1919097"/>
            <a:ext cx="1749704" cy="445047"/>
          </a:xfrm>
          <a:prstGeom prst="rect">
            <a:avLst/>
          </a:prstGeom>
        </p:spPr>
      </p:pic>
    </p:spTree>
    <p:extLst>
      <p:ext uri="{BB962C8B-B14F-4D97-AF65-F5344CB8AC3E}">
        <p14:creationId xmlns:p14="http://schemas.microsoft.com/office/powerpoint/2010/main" val="2763405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Data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0732" y="1690688"/>
            <a:ext cx="7650480" cy="1805940"/>
          </a:xfrm>
        </p:spPr>
      </p:pic>
      <p:sp>
        <p:nvSpPr>
          <p:cNvPr id="5" name="TextBox 4"/>
          <p:cNvSpPr txBox="1"/>
          <p:nvPr/>
        </p:nvSpPr>
        <p:spPr>
          <a:xfrm>
            <a:off x="1040732" y="3675648"/>
            <a:ext cx="8049126"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View sample information in tabular form by clicking the “Samples” tab on the bottom of the screen.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There is no monitoring approval of sample data.  </a:t>
            </a:r>
          </a:p>
        </p:txBody>
      </p:sp>
      <p:pic>
        <p:nvPicPr>
          <p:cNvPr id="6" name="Picture 5"/>
          <p:cNvPicPr>
            <a:picLocks noChangeAspect="1"/>
          </p:cNvPicPr>
          <p:nvPr/>
        </p:nvPicPr>
        <p:blipFill>
          <a:blip r:embed="rId3"/>
          <a:stretch>
            <a:fillRect/>
          </a:stretch>
        </p:blipFill>
        <p:spPr>
          <a:xfrm>
            <a:off x="2129031" y="1792766"/>
            <a:ext cx="933006" cy="445047"/>
          </a:xfrm>
          <a:prstGeom prst="rect">
            <a:avLst/>
          </a:prstGeom>
        </p:spPr>
      </p:pic>
    </p:spTree>
    <p:extLst>
      <p:ext uri="{BB962C8B-B14F-4D97-AF65-F5344CB8AC3E}">
        <p14:creationId xmlns:p14="http://schemas.microsoft.com/office/powerpoint/2010/main" val="3136252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4853024" y="2063296"/>
            <a:ext cx="2860938" cy="20472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solidFill>
              </a:rPr>
              <a:t>Tools</a:t>
            </a:r>
          </a:p>
        </p:txBody>
      </p:sp>
    </p:spTree>
    <p:extLst>
      <p:ext uri="{BB962C8B-B14F-4D97-AF65-F5344CB8AC3E}">
        <p14:creationId xmlns:p14="http://schemas.microsoft.com/office/powerpoint/2010/main" val="2588213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“Tools”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5228" y="1839820"/>
            <a:ext cx="4568371" cy="3199539"/>
          </a:xfrm>
        </p:spPr>
      </p:pic>
      <p:sp>
        <p:nvSpPr>
          <p:cNvPr id="5" name="TextBox 4"/>
          <p:cNvSpPr txBox="1"/>
          <p:nvPr/>
        </p:nvSpPr>
        <p:spPr>
          <a:xfrm>
            <a:off x="5711009" y="1690688"/>
            <a:ext cx="4584032" cy="3416320"/>
          </a:xfrm>
          <a:prstGeom prst="rect">
            <a:avLst/>
          </a:prstGeom>
          <a:noFill/>
        </p:spPr>
        <p:txBody>
          <a:bodyPr wrap="square" rtlCol="0">
            <a:spAutoFit/>
          </a:bodyPr>
          <a:lstStyle/>
          <a:p>
            <a:pPr marL="285750" indent="-285750">
              <a:buFont typeface="Arial" panose="020B0604020202020204" pitchFamily="34" charset="0"/>
              <a:buChar char="•"/>
            </a:pPr>
            <a:r>
              <a:rPr lang="en-US" dirty="0"/>
              <a:t>“Change Event”</a:t>
            </a:r>
          </a:p>
          <a:p>
            <a:pPr marL="742950" lvl="1" indent="-285750">
              <a:buFont typeface="Arial" panose="020B0604020202020204" pitchFamily="34" charset="0"/>
              <a:buChar char="•"/>
            </a:pPr>
            <a:r>
              <a:rPr lang="en-US" dirty="0"/>
              <a:t>You can change RAMS events</a:t>
            </a:r>
          </a:p>
          <a:p>
            <a:pPr marL="285750" indent="-285750">
              <a:buFont typeface="Arial" panose="020B0604020202020204" pitchFamily="34" charset="0"/>
              <a:buChar char="•"/>
            </a:pPr>
            <a:r>
              <a:rPr lang="en-US" dirty="0"/>
              <a:t>“Chat”</a:t>
            </a:r>
          </a:p>
          <a:p>
            <a:pPr marL="742950" lvl="1" indent="-285750">
              <a:buFont typeface="Arial" panose="020B0604020202020204" pitchFamily="34" charset="0"/>
              <a:buChar char="•"/>
            </a:pPr>
            <a:r>
              <a:rPr lang="en-US" dirty="0"/>
              <a:t>Allows you to chat to field teams via the tablet or others on CMC</a:t>
            </a:r>
          </a:p>
          <a:p>
            <a:pPr marL="285750" indent="-285750">
              <a:buFont typeface="Arial" panose="020B0604020202020204" pitchFamily="34" charset="0"/>
              <a:buChar char="•"/>
            </a:pPr>
            <a:r>
              <a:rPr lang="en-US" dirty="0"/>
              <a:t>“Import CSV”</a:t>
            </a:r>
          </a:p>
          <a:p>
            <a:pPr marL="742950" lvl="1" indent="-285750">
              <a:buFont typeface="Arial" panose="020B0604020202020204" pitchFamily="34" charset="0"/>
              <a:buChar char="•"/>
            </a:pPr>
            <a:r>
              <a:rPr lang="en-US" dirty="0"/>
              <a:t>Import a csv as “Stops” (aka locations) </a:t>
            </a:r>
          </a:p>
          <a:p>
            <a:pPr marL="285750" indent="-285750">
              <a:buFont typeface="Arial" panose="020B0604020202020204" pitchFamily="34" charset="0"/>
              <a:buChar char="•"/>
            </a:pPr>
            <a:r>
              <a:rPr lang="en-US" dirty="0"/>
              <a:t>“Import KML”</a:t>
            </a:r>
          </a:p>
          <a:p>
            <a:pPr marL="742950" lvl="1" indent="-285750">
              <a:buFont typeface="Arial" panose="020B0604020202020204" pitchFamily="34" charset="0"/>
              <a:buChar char="•"/>
            </a:pPr>
            <a:r>
              <a:rPr lang="en-US" dirty="0"/>
              <a:t>Imports a kml or </a:t>
            </a:r>
            <a:r>
              <a:rPr lang="en-US" dirty="0" err="1"/>
              <a:t>kmz</a:t>
            </a:r>
            <a:r>
              <a:rPr lang="en-US" dirty="0"/>
              <a:t> file (NARAC contours etc.) </a:t>
            </a:r>
          </a:p>
          <a:p>
            <a:pPr marL="285750" indent="-285750">
              <a:buFont typeface="Arial" panose="020B0604020202020204" pitchFamily="34" charset="0"/>
              <a:buChar char="•"/>
            </a:pPr>
            <a:r>
              <a:rPr lang="en-US" dirty="0"/>
              <a:t>“Back to Portal” and “Sign Out”</a:t>
            </a:r>
          </a:p>
          <a:p>
            <a:pPr marL="742950" lvl="1" indent="-285750">
              <a:buFont typeface="Arial" panose="020B0604020202020204" pitchFamily="34" charset="0"/>
              <a:buChar char="•"/>
            </a:pPr>
            <a:r>
              <a:rPr lang="en-US" dirty="0"/>
              <a:t>Logs you out of CMC</a:t>
            </a:r>
          </a:p>
        </p:txBody>
      </p:sp>
      <p:pic>
        <p:nvPicPr>
          <p:cNvPr id="6" name="Picture 5"/>
          <p:cNvPicPr>
            <a:picLocks noChangeAspect="1"/>
          </p:cNvPicPr>
          <p:nvPr/>
        </p:nvPicPr>
        <p:blipFill>
          <a:blip r:embed="rId3"/>
          <a:stretch>
            <a:fillRect/>
          </a:stretch>
        </p:blipFill>
        <p:spPr>
          <a:xfrm>
            <a:off x="4784682" y="1839820"/>
            <a:ext cx="769452" cy="454381"/>
          </a:xfrm>
          <a:prstGeom prst="rect">
            <a:avLst/>
          </a:prstGeom>
        </p:spPr>
      </p:pic>
    </p:spTree>
    <p:extLst>
      <p:ext uri="{BB962C8B-B14F-4D97-AF65-F5344CB8AC3E}">
        <p14:creationId xmlns:p14="http://schemas.microsoft.com/office/powerpoint/2010/main" val="148964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“Chat”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5555" y="1621088"/>
            <a:ext cx="7521910" cy="4351338"/>
          </a:xfrm>
        </p:spPr>
      </p:pic>
      <p:pic>
        <p:nvPicPr>
          <p:cNvPr id="5" name="Picture 4"/>
          <p:cNvPicPr>
            <a:picLocks noChangeAspect="1"/>
          </p:cNvPicPr>
          <p:nvPr/>
        </p:nvPicPr>
        <p:blipFill>
          <a:blip r:embed="rId3"/>
          <a:stretch>
            <a:fillRect/>
          </a:stretch>
        </p:blipFill>
        <p:spPr>
          <a:xfrm>
            <a:off x="7410289" y="2382383"/>
            <a:ext cx="428285" cy="204345"/>
          </a:xfrm>
          <a:prstGeom prst="rect">
            <a:avLst/>
          </a:prstGeom>
        </p:spPr>
      </p:pic>
    </p:spTree>
    <p:extLst>
      <p:ext uri="{BB962C8B-B14F-4D97-AF65-F5344CB8AC3E}">
        <p14:creationId xmlns:p14="http://schemas.microsoft.com/office/powerpoint/2010/main" val="3920313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1024" y="1392488"/>
            <a:ext cx="6904393" cy="4351338"/>
          </a:xfrm>
        </p:spPr>
      </p:pic>
      <p:pic>
        <p:nvPicPr>
          <p:cNvPr id="5" name="Picture 4"/>
          <p:cNvPicPr>
            <a:picLocks noChangeAspect="1"/>
          </p:cNvPicPr>
          <p:nvPr/>
        </p:nvPicPr>
        <p:blipFill rotWithShape="1">
          <a:blip r:embed="rId3"/>
          <a:srcRect l="36491" t="79851" r="51715" b="3564"/>
          <a:stretch/>
        </p:blipFill>
        <p:spPr>
          <a:xfrm>
            <a:off x="1700028" y="1690688"/>
            <a:ext cx="890337" cy="721894"/>
          </a:xfrm>
          <a:prstGeom prst="rect">
            <a:avLst/>
          </a:prstGeom>
        </p:spPr>
      </p:pic>
      <p:sp>
        <p:nvSpPr>
          <p:cNvPr id="6" name="TextBox 5"/>
          <p:cNvSpPr txBox="1"/>
          <p:nvPr/>
        </p:nvSpPr>
        <p:spPr>
          <a:xfrm>
            <a:off x="1073952" y="1800546"/>
            <a:ext cx="1071244" cy="369332"/>
          </a:xfrm>
          <a:prstGeom prst="rect">
            <a:avLst/>
          </a:prstGeom>
          <a:noFill/>
        </p:spPr>
        <p:txBody>
          <a:bodyPr wrap="square" rtlCol="0">
            <a:spAutoFit/>
          </a:bodyPr>
          <a:lstStyle/>
          <a:p>
            <a:r>
              <a:rPr lang="en-US" dirty="0"/>
              <a:t>Click </a:t>
            </a:r>
          </a:p>
        </p:txBody>
      </p:sp>
      <p:sp>
        <p:nvSpPr>
          <p:cNvPr id="7" name="TextBox 6"/>
          <p:cNvSpPr txBox="1"/>
          <p:nvPr/>
        </p:nvSpPr>
        <p:spPr>
          <a:xfrm>
            <a:off x="838201" y="2646947"/>
            <a:ext cx="2693068" cy="3416320"/>
          </a:xfrm>
          <a:prstGeom prst="rect">
            <a:avLst/>
          </a:prstGeom>
          <a:noFill/>
        </p:spPr>
        <p:txBody>
          <a:bodyPr wrap="square" rtlCol="0">
            <a:spAutoFit/>
          </a:bodyPr>
          <a:lstStyle/>
          <a:p>
            <a:pPr marL="285750" indent="-285750">
              <a:buFont typeface="Arial" panose="020B0604020202020204" pitchFamily="34" charset="0"/>
              <a:buChar char="•"/>
            </a:pPr>
            <a:r>
              <a:rPr lang="en-US" dirty="0"/>
              <a:t>Select who you want to chat with.  </a:t>
            </a:r>
          </a:p>
          <a:p>
            <a:pPr marL="285750" indent="-285750">
              <a:buFont typeface="Arial" panose="020B0604020202020204" pitchFamily="34" charset="0"/>
              <a:buChar char="•"/>
            </a:pPr>
            <a:r>
              <a:rPr lang="en-US" dirty="0"/>
              <a:t>In this example, we can chat with:</a:t>
            </a:r>
          </a:p>
          <a:p>
            <a:pPr marL="742950" lvl="1" indent="-285750">
              <a:buFont typeface="Arial" panose="020B0604020202020204" pitchFamily="34" charset="0"/>
              <a:buChar char="•"/>
            </a:pPr>
            <a:r>
              <a:rPr lang="en-US" dirty="0"/>
              <a:t>CMC Only -  whoever is on CMC</a:t>
            </a:r>
          </a:p>
          <a:p>
            <a:pPr marL="742950" lvl="1" indent="-285750">
              <a:buFont typeface="Arial" panose="020B0604020202020204" pitchFamily="34" charset="0"/>
              <a:buChar char="•"/>
            </a:pPr>
            <a:r>
              <a:rPr lang="en-US" dirty="0"/>
              <a:t>All Units – All field team tablets</a:t>
            </a:r>
          </a:p>
          <a:p>
            <a:pPr marL="742950" lvl="1" indent="-285750">
              <a:buFont typeface="Arial" panose="020B0604020202020204" pitchFamily="34" charset="0"/>
              <a:buChar char="•"/>
            </a:pPr>
            <a:r>
              <a:rPr lang="en-US" dirty="0"/>
              <a:t>“A1” – a specific field team.  </a:t>
            </a:r>
          </a:p>
          <a:p>
            <a:pPr marL="285750" indent="-285750">
              <a:buFont typeface="Arial" panose="020B0604020202020204" pitchFamily="34" charset="0"/>
              <a:buChar char="•"/>
            </a:pPr>
            <a:r>
              <a:rPr lang="en-US" dirty="0"/>
              <a:t>Click “Next”</a:t>
            </a:r>
          </a:p>
        </p:txBody>
      </p:sp>
    </p:spTree>
    <p:extLst>
      <p:ext uri="{BB962C8B-B14F-4D97-AF65-F5344CB8AC3E}">
        <p14:creationId xmlns:p14="http://schemas.microsoft.com/office/powerpoint/2010/main" val="1039310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3747837" y="1977357"/>
            <a:ext cx="3988468" cy="20472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solidFill>
              </a:rPr>
              <a:t>CMC Overview</a:t>
            </a:r>
          </a:p>
        </p:txBody>
      </p:sp>
    </p:spTree>
    <p:extLst>
      <p:ext uri="{BB962C8B-B14F-4D97-AF65-F5344CB8AC3E}">
        <p14:creationId xmlns:p14="http://schemas.microsoft.com/office/powerpoint/2010/main" val="266083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0533" y="1434599"/>
            <a:ext cx="6650344" cy="4351338"/>
          </a:xfrm>
        </p:spPr>
      </p:pic>
      <p:sp>
        <p:nvSpPr>
          <p:cNvPr id="5" name="TextBox 4"/>
          <p:cNvSpPr txBox="1"/>
          <p:nvPr/>
        </p:nvSpPr>
        <p:spPr>
          <a:xfrm>
            <a:off x="838199" y="1870911"/>
            <a:ext cx="2500563" cy="2308324"/>
          </a:xfrm>
          <a:prstGeom prst="rect">
            <a:avLst/>
          </a:prstGeom>
          <a:noFill/>
        </p:spPr>
        <p:txBody>
          <a:bodyPr wrap="square" rtlCol="0">
            <a:spAutoFit/>
          </a:bodyPr>
          <a:lstStyle/>
          <a:p>
            <a:pPr marL="285750" indent="-285750">
              <a:buFont typeface="Arial" panose="020B0604020202020204" pitchFamily="34" charset="0"/>
              <a:buChar char="•"/>
            </a:pPr>
            <a:r>
              <a:rPr lang="en-US" dirty="0"/>
              <a:t>Like a text message, type in your message and click “Send.”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Click “Back” to go to the previous screen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Click “X” to exit chat.  </a:t>
            </a:r>
          </a:p>
        </p:txBody>
      </p:sp>
    </p:spTree>
    <p:extLst>
      <p:ext uri="{BB962C8B-B14F-4D97-AF65-F5344CB8AC3E}">
        <p14:creationId xmlns:p14="http://schemas.microsoft.com/office/powerpoint/2010/main" val="4106821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 CSV</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284290"/>
            <a:ext cx="10515600" cy="3434007"/>
          </a:xfrm>
        </p:spPr>
      </p:pic>
      <p:pic>
        <p:nvPicPr>
          <p:cNvPr id="5" name="Picture 4"/>
          <p:cNvPicPr>
            <a:picLocks noChangeAspect="1"/>
          </p:cNvPicPr>
          <p:nvPr/>
        </p:nvPicPr>
        <p:blipFill rotWithShape="1">
          <a:blip r:embed="rId3"/>
          <a:srcRect l="15832" b="4887"/>
          <a:stretch/>
        </p:blipFill>
        <p:spPr>
          <a:xfrm>
            <a:off x="7867688" y="1027906"/>
            <a:ext cx="3486112" cy="2765916"/>
          </a:xfrm>
          <a:prstGeom prst="rect">
            <a:avLst/>
          </a:prstGeom>
        </p:spPr>
      </p:pic>
      <p:pic>
        <p:nvPicPr>
          <p:cNvPr id="6" name="Picture 5"/>
          <p:cNvPicPr>
            <a:picLocks noChangeAspect="1"/>
          </p:cNvPicPr>
          <p:nvPr/>
        </p:nvPicPr>
        <p:blipFill>
          <a:blip r:embed="rId4"/>
          <a:stretch>
            <a:fillRect/>
          </a:stretch>
        </p:blipFill>
        <p:spPr>
          <a:xfrm>
            <a:off x="9455656" y="2130945"/>
            <a:ext cx="932769" cy="445047"/>
          </a:xfrm>
          <a:prstGeom prst="rect">
            <a:avLst/>
          </a:prstGeom>
        </p:spPr>
      </p:pic>
      <p:sp>
        <p:nvSpPr>
          <p:cNvPr id="7" name="TextBox 6"/>
          <p:cNvSpPr txBox="1"/>
          <p:nvPr/>
        </p:nvSpPr>
        <p:spPr>
          <a:xfrm>
            <a:off x="838200" y="1360960"/>
            <a:ext cx="6976311" cy="923330"/>
          </a:xfrm>
          <a:prstGeom prst="rect">
            <a:avLst/>
          </a:prstGeom>
          <a:noFill/>
        </p:spPr>
        <p:txBody>
          <a:bodyPr wrap="square" rtlCol="0">
            <a:spAutoFit/>
          </a:bodyPr>
          <a:lstStyle/>
          <a:p>
            <a:pPr marL="285750" indent="-285750">
              <a:buFont typeface="Arial" panose="020B0604020202020204" pitchFamily="34" charset="0"/>
              <a:buChar char="•"/>
            </a:pPr>
            <a:r>
              <a:rPr lang="en-US" dirty="0"/>
              <a:t>Import a csv (must contain a latitude and longitude) to create field team sample/measurement locations (aka “stops”). </a:t>
            </a:r>
          </a:p>
          <a:p>
            <a:pPr marL="285750" indent="-285750">
              <a:buFont typeface="Arial" panose="020B0604020202020204" pitchFamily="34" charset="0"/>
              <a:buChar char="•"/>
            </a:pPr>
            <a:r>
              <a:rPr lang="en-US" dirty="0"/>
              <a:t>Toggle the stops on and off in the table of contents under “All Stops.” </a:t>
            </a:r>
          </a:p>
        </p:txBody>
      </p:sp>
    </p:spTree>
    <p:extLst>
      <p:ext uri="{BB962C8B-B14F-4D97-AF65-F5344CB8AC3E}">
        <p14:creationId xmlns:p14="http://schemas.microsoft.com/office/powerpoint/2010/main" val="4180587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160035" y="543064"/>
            <a:ext cx="4145639" cy="2908044"/>
          </a:xfrm>
          <a:prstGeom prst="rect">
            <a:avLst/>
          </a:prstGeom>
        </p:spPr>
      </p:pic>
      <p:sp>
        <p:nvSpPr>
          <p:cNvPr id="2" name="Title 1"/>
          <p:cNvSpPr>
            <a:spLocks noGrp="1"/>
          </p:cNvSpPr>
          <p:nvPr>
            <p:ph type="title"/>
          </p:nvPr>
        </p:nvSpPr>
        <p:spPr/>
        <p:txBody>
          <a:bodyPr/>
          <a:lstStyle/>
          <a:p>
            <a:r>
              <a:rPr lang="en-US" dirty="0"/>
              <a:t>Import KML</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5385" y="1997086"/>
            <a:ext cx="6456235" cy="4126988"/>
          </a:xfrm>
        </p:spPr>
      </p:pic>
      <p:pic>
        <p:nvPicPr>
          <p:cNvPr id="6" name="Picture 5"/>
          <p:cNvPicPr>
            <a:picLocks noChangeAspect="1"/>
          </p:cNvPicPr>
          <p:nvPr/>
        </p:nvPicPr>
        <p:blipFill>
          <a:blip r:embed="rId4"/>
          <a:stretch>
            <a:fillRect/>
          </a:stretch>
        </p:blipFill>
        <p:spPr>
          <a:xfrm>
            <a:off x="9433438" y="2083739"/>
            <a:ext cx="932769" cy="445047"/>
          </a:xfrm>
          <a:prstGeom prst="rect">
            <a:avLst/>
          </a:prstGeom>
        </p:spPr>
      </p:pic>
      <p:sp>
        <p:nvSpPr>
          <p:cNvPr id="7" name="TextBox 6"/>
          <p:cNvSpPr txBox="1"/>
          <p:nvPr/>
        </p:nvSpPr>
        <p:spPr>
          <a:xfrm>
            <a:off x="838200" y="1276739"/>
            <a:ext cx="6976311" cy="646331"/>
          </a:xfrm>
          <a:prstGeom prst="rect">
            <a:avLst/>
          </a:prstGeom>
          <a:noFill/>
        </p:spPr>
        <p:txBody>
          <a:bodyPr wrap="square" rtlCol="0">
            <a:spAutoFit/>
          </a:bodyPr>
          <a:lstStyle/>
          <a:p>
            <a:pPr marL="285750" indent="-285750">
              <a:buFont typeface="Arial" panose="020B0604020202020204" pitchFamily="34" charset="0"/>
              <a:buChar char="•"/>
            </a:pPr>
            <a:r>
              <a:rPr lang="en-US" dirty="0"/>
              <a:t>Import multiple kml/</a:t>
            </a:r>
            <a:r>
              <a:rPr lang="en-US" dirty="0" err="1"/>
              <a:t>kmz</a:t>
            </a:r>
            <a:r>
              <a:rPr lang="en-US" dirty="0"/>
              <a:t> files.  </a:t>
            </a:r>
          </a:p>
          <a:p>
            <a:pPr marL="285750" indent="-285750">
              <a:buFont typeface="Arial" panose="020B0604020202020204" pitchFamily="34" charset="0"/>
              <a:buChar char="•"/>
            </a:pPr>
            <a:r>
              <a:rPr lang="en-US" dirty="0"/>
              <a:t>Toggle the KML on and off in the table of contents under “KML.” </a:t>
            </a:r>
          </a:p>
        </p:txBody>
      </p:sp>
      <p:sp>
        <p:nvSpPr>
          <p:cNvPr id="3" name="Left Brace 2"/>
          <p:cNvSpPr/>
          <p:nvPr/>
        </p:nvSpPr>
        <p:spPr>
          <a:xfrm>
            <a:off x="1574417" y="3864661"/>
            <a:ext cx="299567" cy="844841"/>
          </a:xfrm>
          <a:prstGeom prst="lef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8" name="Right Arrow 7"/>
          <p:cNvSpPr/>
          <p:nvPr/>
        </p:nvSpPr>
        <p:spPr>
          <a:xfrm>
            <a:off x="966522" y="4150533"/>
            <a:ext cx="757678" cy="273095"/>
          </a:xfrm>
          <a:prstGeom prst="rightArrow">
            <a:avLst>
              <a:gd name="adj1" fmla="val 4611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5671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to Portal” versus “Sign Out”</a:t>
            </a:r>
          </a:p>
        </p:txBody>
      </p:sp>
      <p:sp>
        <p:nvSpPr>
          <p:cNvPr id="3" name="Content Placeholder 2"/>
          <p:cNvSpPr>
            <a:spLocks noGrp="1"/>
          </p:cNvSpPr>
          <p:nvPr>
            <p:ph idx="1"/>
          </p:nvPr>
        </p:nvSpPr>
        <p:spPr/>
        <p:txBody>
          <a:bodyPr/>
          <a:lstStyle/>
          <a:p>
            <a:r>
              <a:rPr lang="en-US" dirty="0"/>
              <a:t>Back to Portal</a:t>
            </a:r>
          </a:p>
          <a:p>
            <a:pPr lvl="1"/>
            <a:r>
              <a:rPr lang="en-US" dirty="0"/>
              <a:t>Logs you out of CMC and redirects you to </a:t>
            </a:r>
            <a:br>
              <a:rPr lang="en-US" dirty="0"/>
            </a:br>
            <a:r>
              <a:rPr lang="en-US" dirty="0"/>
              <a:t>the RSL Portal page without signing you out.</a:t>
            </a:r>
          </a:p>
          <a:p>
            <a:pPr lvl="1"/>
            <a:r>
              <a:rPr lang="en-US" dirty="0"/>
              <a:t>Go to RAMS or SMC, if needed.</a:t>
            </a:r>
          </a:p>
          <a:p>
            <a:pPr marL="457200" lvl="1" indent="0">
              <a:buNone/>
            </a:pPr>
            <a:endParaRPr lang="en-US" dirty="0"/>
          </a:p>
          <a:p>
            <a:r>
              <a:rPr lang="en-US" dirty="0"/>
              <a:t>Sign Out</a:t>
            </a:r>
          </a:p>
          <a:p>
            <a:pPr lvl="1"/>
            <a:r>
              <a:rPr lang="en-US" dirty="0"/>
              <a:t>Log you out of CMC and the RSL Portal. </a:t>
            </a:r>
          </a:p>
          <a:p>
            <a:pPr lvl="1"/>
            <a:r>
              <a:rPr lang="en-US" dirty="0"/>
              <a:t>Will require you to log in again.</a:t>
            </a:r>
          </a:p>
        </p:txBody>
      </p:sp>
      <p:pic>
        <p:nvPicPr>
          <p:cNvPr id="4" name="Picture 3"/>
          <p:cNvPicPr>
            <a:picLocks noChangeAspect="1"/>
          </p:cNvPicPr>
          <p:nvPr/>
        </p:nvPicPr>
        <p:blipFill>
          <a:blip r:embed="rId2"/>
          <a:stretch>
            <a:fillRect/>
          </a:stretch>
        </p:blipFill>
        <p:spPr>
          <a:xfrm>
            <a:off x="7042402" y="2117482"/>
            <a:ext cx="4151736" cy="2908044"/>
          </a:xfrm>
          <a:prstGeom prst="rect">
            <a:avLst/>
          </a:prstGeom>
        </p:spPr>
      </p:pic>
      <p:pic>
        <p:nvPicPr>
          <p:cNvPr id="5" name="Picture 4"/>
          <p:cNvPicPr>
            <a:picLocks noChangeAspect="1"/>
          </p:cNvPicPr>
          <p:nvPr/>
        </p:nvPicPr>
        <p:blipFill>
          <a:blip r:embed="rId3"/>
          <a:stretch>
            <a:fillRect/>
          </a:stretch>
        </p:blipFill>
        <p:spPr>
          <a:xfrm>
            <a:off x="8867954" y="4031373"/>
            <a:ext cx="1889599" cy="901574"/>
          </a:xfrm>
          <a:prstGeom prst="rect">
            <a:avLst/>
          </a:prstGeom>
        </p:spPr>
      </p:pic>
    </p:spTree>
    <p:extLst>
      <p:ext uri="{BB962C8B-B14F-4D97-AF65-F5344CB8AC3E}">
        <p14:creationId xmlns:p14="http://schemas.microsoft.com/office/powerpoint/2010/main" val="705552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4000500" y="2001420"/>
            <a:ext cx="3988468" cy="20472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solidFill>
              </a:rPr>
              <a:t>Dispatching</a:t>
            </a:r>
          </a:p>
        </p:txBody>
      </p:sp>
    </p:spTree>
    <p:extLst>
      <p:ext uri="{BB962C8B-B14F-4D97-AF65-F5344CB8AC3E}">
        <p14:creationId xmlns:p14="http://schemas.microsoft.com/office/powerpoint/2010/main" val="40595358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glow rad="228600">
              <a:schemeClr val="accent4">
                <a:satMod val="175000"/>
                <a:alpha val="40000"/>
              </a:schemeClr>
            </a:glow>
          </a:effectLst>
        </p:spPr>
        <p:txBody>
          <a:bodyPr/>
          <a:lstStyle/>
          <a:p>
            <a:r>
              <a:rPr lang="en-US" b="1" u="sng" dirty="0">
                <a:solidFill>
                  <a:srgbClr val="FF0000"/>
                </a:solidFill>
                <a:effectLst>
                  <a:glow rad="228600">
                    <a:schemeClr val="accent4">
                      <a:satMod val="175000"/>
                      <a:alpha val="40000"/>
                    </a:schemeClr>
                  </a:glow>
                </a:effectLst>
              </a:rPr>
              <a:t>IMPORTANT!!</a:t>
            </a:r>
          </a:p>
        </p:txBody>
      </p:sp>
      <p:sp>
        <p:nvSpPr>
          <p:cNvPr id="6" name="TextBox 5"/>
          <p:cNvSpPr txBox="1"/>
          <p:nvPr/>
        </p:nvSpPr>
        <p:spPr>
          <a:xfrm>
            <a:off x="838200" y="1771437"/>
            <a:ext cx="9698184" cy="4462760"/>
          </a:xfrm>
          <a:prstGeom prst="rect">
            <a:avLst/>
          </a:prstGeom>
          <a:noFill/>
        </p:spPr>
        <p:txBody>
          <a:bodyPr wrap="square" rtlCol="0">
            <a:spAutoFit/>
          </a:bodyPr>
          <a:lstStyle/>
          <a:p>
            <a:pPr marL="457200" indent="-457200">
              <a:buFont typeface="Arial" panose="020B0604020202020204" pitchFamily="34" charset="0"/>
              <a:buChar char="•"/>
            </a:pPr>
            <a:r>
              <a:rPr lang="en-US" sz="3200" b="1" dirty="0"/>
              <a:t>Do NOT press the back button or exit your web browser during the dispatching process!!! </a:t>
            </a:r>
            <a:endParaRPr lang="en-US" sz="3200" dirty="0"/>
          </a:p>
          <a:p>
            <a:pPr marL="914400" lvl="1" indent="-457200">
              <a:buFont typeface="Arial" panose="020B0604020202020204" pitchFamily="34" charset="0"/>
              <a:buChar char="•"/>
            </a:pPr>
            <a:r>
              <a:rPr lang="en-US" sz="3200" dirty="0"/>
              <a:t>This will force you to leave CMC and your work will </a:t>
            </a:r>
            <a:r>
              <a:rPr lang="en-US" sz="3200" b="1" dirty="0"/>
              <a:t>NOT</a:t>
            </a:r>
            <a:r>
              <a:rPr lang="en-US" sz="3200" dirty="0"/>
              <a:t> be saved.</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Saving your dispatching work only occurs after you click the “Save” button for each team in the “Save Team Info” column (see slide 64). </a:t>
            </a:r>
          </a:p>
          <a:p>
            <a:r>
              <a:rPr lang="en-US" sz="2800" dirty="0"/>
              <a:t> </a:t>
            </a:r>
          </a:p>
        </p:txBody>
      </p:sp>
    </p:spTree>
    <p:extLst>
      <p:ext uri="{BB962C8B-B14F-4D97-AF65-F5344CB8AC3E}">
        <p14:creationId xmlns:p14="http://schemas.microsoft.com/office/powerpoint/2010/main" val="2377683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9649"/>
          <a:stretch/>
        </p:blipFill>
        <p:spPr>
          <a:xfrm>
            <a:off x="983671" y="2071269"/>
            <a:ext cx="8443983" cy="3931486"/>
          </a:xfrm>
        </p:spPr>
      </p:pic>
      <p:pic>
        <p:nvPicPr>
          <p:cNvPr id="5" name="Picture 4"/>
          <p:cNvPicPr>
            <a:picLocks noChangeAspect="1"/>
          </p:cNvPicPr>
          <p:nvPr/>
        </p:nvPicPr>
        <p:blipFill>
          <a:blip r:embed="rId3"/>
          <a:stretch>
            <a:fillRect/>
          </a:stretch>
        </p:blipFill>
        <p:spPr>
          <a:xfrm>
            <a:off x="5781930" y="2369545"/>
            <a:ext cx="3645724" cy="524301"/>
          </a:xfrm>
          <a:prstGeom prst="rect">
            <a:avLst/>
          </a:prstGeom>
        </p:spPr>
      </p:pic>
      <p:sp>
        <p:nvSpPr>
          <p:cNvPr id="6" name="TextBox 5"/>
          <p:cNvSpPr txBox="1"/>
          <p:nvPr/>
        </p:nvSpPr>
        <p:spPr>
          <a:xfrm>
            <a:off x="983671" y="1428537"/>
            <a:ext cx="5765472" cy="369332"/>
          </a:xfrm>
          <a:prstGeom prst="rect">
            <a:avLst/>
          </a:prstGeom>
          <a:noFill/>
        </p:spPr>
        <p:txBody>
          <a:bodyPr wrap="square" rtlCol="0">
            <a:spAutoFit/>
          </a:bodyPr>
          <a:lstStyle/>
          <a:p>
            <a:r>
              <a:rPr lang="en-US" dirty="0"/>
              <a:t>What CMC was made for…  Click “Dispatching” to start.</a:t>
            </a:r>
          </a:p>
        </p:txBody>
      </p:sp>
      <p:pic>
        <p:nvPicPr>
          <p:cNvPr id="7" name="Picture 6"/>
          <p:cNvPicPr>
            <a:picLocks noChangeAspect="1"/>
          </p:cNvPicPr>
          <p:nvPr/>
        </p:nvPicPr>
        <p:blipFill>
          <a:blip r:embed="rId4"/>
          <a:stretch>
            <a:fillRect/>
          </a:stretch>
        </p:blipFill>
        <p:spPr>
          <a:xfrm>
            <a:off x="7033138" y="2334543"/>
            <a:ext cx="1064115" cy="445047"/>
          </a:xfrm>
          <a:prstGeom prst="rect">
            <a:avLst/>
          </a:prstGeom>
        </p:spPr>
      </p:pic>
      <p:sp>
        <p:nvSpPr>
          <p:cNvPr id="8" name="Right Arrow 7"/>
          <p:cNvSpPr/>
          <p:nvPr/>
        </p:nvSpPr>
        <p:spPr>
          <a:xfrm rot="5891310">
            <a:off x="1706618" y="4952091"/>
            <a:ext cx="757678" cy="273095"/>
          </a:xfrm>
          <a:prstGeom prst="rightArrow">
            <a:avLst>
              <a:gd name="adj1" fmla="val 4611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p:cNvSpPr/>
          <p:nvPr/>
        </p:nvSpPr>
        <p:spPr>
          <a:xfrm>
            <a:off x="1240467" y="3990466"/>
            <a:ext cx="2376494" cy="646331"/>
          </a:xfrm>
          <a:prstGeom prst="rect">
            <a:avLst/>
          </a:prstGeom>
        </p:spPr>
        <p:txBody>
          <a:bodyPr wrap="square">
            <a:spAutoFit/>
          </a:bodyPr>
          <a:lstStyle/>
          <a:p>
            <a:r>
              <a:rPr lang="en-US" dirty="0"/>
              <a:t>Dispatching Controls - Bottom Left of Screen </a:t>
            </a:r>
          </a:p>
        </p:txBody>
      </p:sp>
    </p:spTree>
    <p:extLst>
      <p:ext uri="{BB962C8B-B14F-4D97-AF65-F5344CB8AC3E}">
        <p14:creationId xmlns:p14="http://schemas.microsoft.com/office/powerpoint/2010/main" val="969853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 – Add Teams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2297" y="3704956"/>
            <a:ext cx="9494520" cy="2148839"/>
          </a:xfrm>
        </p:spPr>
      </p:pic>
      <p:pic>
        <p:nvPicPr>
          <p:cNvPr id="5" name="Picture 4"/>
          <p:cNvPicPr>
            <a:picLocks noChangeAspect="1"/>
          </p:cNvPicPr>
          <p:nvPr/>
        </p:nvPicPr>
        <p:blipFill>
          <a:blip r:embed="rId4"/>
          <a:stretch>
            <a:fillRect/>
          </a:stretch>
        </p:blipFill>
        <p:spPr>
          <a:xfrm>
            <a:off x="838200" y="5442988"/>
            <a:ext cx="1222526" cy="583297"/>
          </a:xfrm>
          <a:prstGeom prst="rect">
            <a:avLst/>
          </a:prstGeom>
        </p:spPr>
      </p:pic>
      <p:sp>
        <p:nvSpPr>
          <p:cNvPr id="6" name="TextBox 5"/>
          <p:cNvSpPr txBox="1"/>
          <p:nvPr/>
        </p:nvSpPr>
        <p:spPr>
          <a:xfrm>
            <a:off x="838200" y="1300715"/>
            <a:ext cx="9466847"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Click “Add Team” to create a team.  </a:t>
            </a:r>
          </a:p>
          <a:p>
            <a:pPr marL="742950" lvl="1" indent="-285750">
              <a:buFont typeface="Arial" panose="020B0604020202020204" pitchFamily="34" charset="0"/>
              <a:buChar char="•"/>
            </a:pPr>
            <a:r>
              <a:rPr lang="en-US" sz="2000" dirty="0"/>
              <a:t>Able to change team name to an already existing team name in RAMS or </a:t>
            </a:r>
          </a:p>
          <a:p>
            <a:pPr marL="742950" lvl="1" indent="-285750">
              <a:buFont typeface="Arial" panose="020B0604020202020204" pitchFamily="34" charset="0"/>
              <a:buChar char="•"/>
            </a:pPr>
            <a:r>
              <a:rPr lang="en-US" sz="2000" dirty="0"/>
              <a:t>CMC will create a team in RAMS with the name you assign (custom names available).  </a:t>
            </a:r>
          </a:p>
          <a:p>
            <a:pPr marL="285750" indent="-285750">
              <a:buFont typeface="Arial" panose="020B0604020202020204" pitchFamily="34" charset="0"/>
              <a:buChar char="•"/>
            </a:pPr>
            <a:r>
              <a:rPr lang="en-US" sz="2000" dirty="0"/>
              <a:t>NOTE:  After creating a team in CMC, you still need to go into RAMS to assign start/stop dates and meters/probes to that team before the information shows in the tablets. </a:t>
            </a:r>
          </a:p>
        </p:txBody>
      </p:sp>
    </p:spTree>
    <p:extLst>
      <p:ext uri="{BB962C8B-B14F-4D97-AF65-F5344CB8AC3E}">
        <p14:creationId xmlns:p14="http://schemas.microsoft.com/office/powerpoint/2010/main" val="7638568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 – Remove Teams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5524" y="2930539"/>
            <a:ext cx="9494520" cy="2069318"/>
          </a:xfrm>
        </p:spPr>
      </p:pic>
      <p:pic>
        <p:nvPicPr>
          <p:cNvPr id="5" name="Picture 4"/>
          <p:cNvPicPr>
            <a:picLocks noChangeAspect="1"/>
          </p:cNvPicPr>
          <p:nvPr/>
        </p:nvPicPr>
        <p:blipFill>
          <a:blip r:embed="rId3"/>
          <a:stretch>
            <a:fillRect/>
          </a:stretch>
        </p:blipFill>
        <p:spPr>
          <a:xfrm>
            <a:off x="1892575" y="4616088"/>
            <a:ext cx="1222526" cy="583297"/>
          </a:xfrm>
          <a:prstGeom prst="rect">
            <a:avLst/>
          </a:prstGeom>
        </p:spPr>
      </p:pic>
      <p:sp>
        <p:nvSpPr>
          <p:cNvPr id="6" name="TextBox 5"/>
          <p:cNvSpPr txBox="1"/>
          <p:nvPr/>
        </p:nvSpPr>
        <p:spPr>
          <a:xfrm>
            <a:off x="838200" y="1300715"/>
            <a:ext cx="9466847"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Click “Remove Team” to delete a team.  </a:t>
            </a:r>
          </a:p>
          <a:p>
            <a:pPr marL="742950" lvl="1" indent="-285750">
              <a:buFont typeface="Arial" panose="020B0604020202020204" pitchFamily="34" charset="0"/>
              <a:buChar char="•"/>
            </a:pPr>
            <a:r>
              <a:rPr lang="en-US" sz="2000" dirty="0"/>
              <a:t>Need to select the team and then click “Remove Team”  </a:t>
            </a:r>
          </a:p>
        </p:txBody>
      </p:sp>
    </p:spTree>
    <p:extLst>
      <p:ext uri="{BB962C8B-B14F-4D97-AF65-F5344CB8AC3E}">
        <p14:creationId xmlns:p14="http://schemas.microsoft.com/office/powerpoint/2010/main" val="4107723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 - Stops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3572" y="2870381"/>
            <a:ext cx="9494520" cy="2069318"/>
          </a:xfrm>
        </p:spPr>
      </p:pic>
      <p:pic>
        <p:nvPicPr>
          <p:cNvPr id="5" name="Picture 4"/>
          <p:cNvPicPr>
            <a:picLocks noChangeAspect="1"/>
          </p:cNvPicPr>
          <p:nvPr/>
        </p:nvPicPr>
        <p:blipFill>
          <a:blip r:embed="rId3"/>
          <a:stretch>
            <a:fillRect/>
          </a:stretch>
        </p:blipFill>
        <p:spPr>
          <a:xfrm>
            <a:off x="1409821" y="2829841"/>
            <a:ext cx="616373" cy="424484"/>
          </a:xfrm>
          <a:prstGeom prst="rect">
            <a:avLst/>
          </a:prstGeom>
        </p:spPr>
      </p:pic>
      <p:sp>
        <p:nvSpPr>
          <p:cNvPr id="6" name="TextBox 5"/>
          <p:cNvSpPr txBox="1"/>
          <p:nvPr/>
        </p:nvSpPr>
        <p:spPr>
          <a:xfrm>
            <a:off x="956511" y="1401679"/>
            <a:ext cx="7969775"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“Stops” is a shorter way to say measurement and sample locations.</a:t>
            </a:r>
          </a:p>
          <a:p>
            <a:pPr marL="285750" indent="-285750">
              <a:buFont typeface="Arial" panose="020B0604020202020204" pitchFamily="34" charset="0"/>
              <a:buChar char="•"/>
            </a:pPr>
            <a:r>
              <a:rPr lang="en-US" sz="2000" dirty="0"/>
              <a:t>Click on “Stops” to place dots on a map</a:t>
            </a:r>
          </a:p>
        </p:txBody>
      </p:sp>
    </p:spTree>
    <p:extLst>
      <p:ext uri="{BB962C8B-B14F-4D97-AF65-F5344CB8AC3E}">
        <p14:creationId xmlns:p14="http://schemas.microsoft.com/office/powerpoint/2010/main" val="2082236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CMC?</a:t>
            </a:r>
          </a:p>
        </p:txBody>
      </p:sp>
      <p:sp>
        <p:nvSpPr>
          <p:cNvPr id="3" name="Content Placeholder 2"/>
          <p:cNvSpPr>
            <a:spLocks noGrp="1"/>
          </p:cNvSpPr>
          <p:nvPr>
            <p:ph idx="1"/>
          </p:nvPr>
        </p:nvSpPr>
        <p:spPr>
          <a:xfrm>
            <a:off x="838200" y="1690688"/>
            <a:ext cx="10515600" cy="4486275"/>
          </a:xfrm>
        </p:spPr>
        <p:txBody>
          <a:bodyPr>
            <a:normAutofit/>
          </a:bodyPr>
          <a:lstStyle/>
          <a:p>
            <a:r>
              <a:rPr lang="en-US" dirty="0"/>
              <a:t>CMC is a new application specifically designed to assist the Consequence Management Response Team’s Monitoring Manager and Field Team Supervisor to quickly and efficiently create field team activities for an event. </a:t>
            </a:r>
          </a:p>
          <a:p>
            <a:r>
              <a:rPr lang="en-US" dirty="0"/>
              <a:t>By combining multiple tasks into one application, CMC allows the Monitoring Division to multitask without the need to change websites or programs. 	</a:t>
            </a:r>
          </a:p>
        </p:txBody>
      </p:sp>
    </p:spTree>
    <p:extLst>
      <p:ext uri="{BB962C8B-B14F-4D97-AF65-F5344CB8AC3E}">
        <p14:creationId xmlns:p14="http://schemas.microsoft.com/office/powerpoint/2010/main" val="1699102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 - Stops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8463" y="3417468"/>
            <a:ext cx="10940730" cy="2298128"/>
          </a:xfrm>
        </p:spPr>
      </p:pic>
      <p:sp>
        <p:nvSpPr>
          <p:cNvPr id="5" name="TextBox 4"/>
          <p:cNvSpPr txBox="1"/>
          <p:nvPr/>
        </p:nvSpPr>
        <p:spPr>
          <a:xfrm>
            <a:off x="938463" y="1431757"/>
            <a:ext cx="8439293" cy="1754326"/>
          </a:xfrm>
          <a:prstGeom prst="rect">
            <a:avLst/>
          </a:prstGeom>
          <a:noFill/>
        </p:spPr>
        <p:txBody>
          <a:bodyPr wrap="square" rtlCol="0">
            <a:spAutoFit/>
          </a:bodyPr>
          <a:lstStyle/>
          <a:p>
            <a:pPr marL="285750" indent="-285750">
              <a:buFont typeface="Arial" panose="020B0604020202020204" pitchFamily="34" charset="0"/>
              <a:buChar char="•"/>
            </a:pPr>
            <a:r>
              <a:rPr lang="en-US" dirty="0"/>
              <a:t>The hand icon        is to pan around the map. Also if you hold the shift button and the mouse button, you have a polygon select tool.  </a:t>
            </a:r>
          </a:p>
          <a:p>
            <a:pPr marL="285750" indent="-285750">
              <a:buFont typeface="Arial" panose="020B0604020202020204" pitchFamily="34" charset="0"/>
              <a:buChar char="•"/>
            </a:pPr>
            <a:r>
              <a:rPr lang="en-US" dirty="0"/>
              <a:t>The tent icon         is placed at the location from where the field teams are departing</a:t>
            </a:r>
          </a:p>
          <a:p>
            <a:pPr marL="742950" lvl="1" indent="-285750">
              <a:buFont typeface="Arial" panose="020B0604020202020204" pitchFamily="34" charset="0"/>
              <a:buChar char="•"/>
            </a:pPr>
            <a:r>
              <a:rPr lang="en-US" dirty="0"/>
              <a:t>Later, field team routes will originate from this location.</a:t>
            </a:r>
          </a:p>
          <a:p>
            <a:pPr marL="285750" indent="-285750">
              <a:buFont typeface="Arial" panose="020B0604020202020204" pitchFamily="34" charset="0"/>
              <a:buChar char="•"/>
            </a:pPr>
            <a:r>
              <a:rPr lang="en-US" dirty="0"/>
              <a:t>Click the turquoise circle        to place 1 stop on a map at a time. </a:t>
            </a:r>
          </a:p>
          <a:p>
            <a:pPr marL="742950" lvl="1" indent="-285750">
              <a:buFont typeface="Arial" panose="020B0604020202020204" pitchFamily="34" charset="0"/>
              <a:buChar char="•"/>
            </a:pPr>
            <a:r>
              <a:rPr lang="en-US" dirty="0"/>
              <a:t>Each click on the map will be another stop.    </a:t>
            </a:r>
          </a:p>
        </p:txBody>
      </p:sp>
      <p:pic>
        <p:nvPicPr>
          <p:cNvPr id="3" name="Picture 2"/>
          <p:cNvPicPr>
            <a:picLocks noChangeAspect="1"/>
          </p:cNvPicPr>
          <p:nvPr/>
        </p:nvPicPr>
        <p:blipFill>
          <a:blip r:embed="rId3"/>
          <a:stretch>
            <a:fillRect/>
          </a:stretch>
        </p:blipFill>
        <p:spPr>
          <a:xfrm>
            <a:off x="2667569" y="1526953"/>
            <a:ext cx="329084" cy="261989"/>
          </a:xfrm>
          <a:prstGeom prst="rect">
            <a:avLst/>
          </a:prstGeom>
        </p:spPr>
      </p:pic>
      <p:pic>
        <p:nvPicPr>
          <p:cNvPr id="7" name="Picture 6"/>
          <p:cNvPicPr>
            <a:picLocks noChangeAspect="1"/>
          </p:cNvPicPr>
          <p:nvPr/>
        </p:nvPicPr>
        <p:blipFill>
          <a:blip r:embed="rId4"/>
          <a:stretch>
            <a:fillRect/>
          </a:stretch>
        </p:blipFill>
        <p:spPr>
          <a:xfrm>
            <a:off x="2571316" y="2020327"/>
            <a:ext cx="372263" cy="296365"/>
          </a:xfrm>
          <a:prstGeom prst="rect">
            <a:avLst/>
          </a:prstGeom>
        </p:spPr>
      </p:pic>
      <p:pic>
        <p:nvPicPr>
          <p:cNvPr id="8" name="Picture 7"/>
          <p:cNvPicPr>
            <a:picLocks noChangeAspect="1"/>
          </p:cNvPicPr>
          <p:nvPr/>
        </p:nvPicPr>
        <p:blipFill>
          <a:blip r:embed="rId5"/>
          <a:stretch>
            <a:fillRect/>
          </a:stretch>
        </p:blipFill>
        <p:spPr>
          <a:xfrm>
            <a:off x="3609469" y="2557570"/>
            <a:ext cx="372263" cy="296365"/>
          </a:xfrm>
          <a:prstGeom prst="rect">
            <a:avLst/>
          </a:prstGeom>
        </p:spPr>
      </p:pic>
    </p:spTree>
    <p:extLst>
      <p:ext uri="{BB962C8B-B14F-4D97-AF65-F5344CB8AC3E}">
        <p14:creationId xmlns:p14="http://schemas.microsoft.com/office/powerpoint/2010/main" val="1083866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 – Line Stops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8463" y="2814111"/>
            <a:ext cx="10667231" cy="2240679"/>
          </a:xfrm>
        </p:spPr>
      </p:pic>
      <p:sp>
        <p:nvSpPr>
          <p:cNvPr id="5" name="TextBox 4"/>
          <p:cNvSpPr txBox="1"/>
          <p:nvPr/>
        </p:nvSpPr>
        <p:spPr>
          <a:xfrm>
            <a:off x="938463" y="1431757"/>
            <a:ext cx="8151395" cy="646331"/>
          </a:xfrm>
          <a:prstGeom prst="rect">
            <a:avLst/>
          </a:prstGeom>
          <a:noFill/>
        </p:spPr>
        <p:txBody>
          <a:bodyPr wrap="square" rtlCol="0">
            <a:spAutoFit/>
          </a:bodyPr>
          <a:lstStyle/>
          <a:p>
            <a:pPr marL="285750" indent="-285750">
              <a:buFont typeface="Arial" panose="020B0604020202020204" pitchFamily="34" charset="0"/>
              <a:buChar char="•"/>
            </a:pPr>
            <a:r>
              <a:rPr lang="en-US" dirty="0"/>
              <a:t>Click the line icon        to place points on a line at a equal distance apart. </a:t>
            </a:r>
          </a:p>
          <a:p>
            <a:pPr marL="285750" indent="-285750">
              <a:buFont typeface="Arial" panose="020B0604020202020204" pitchFamily="34" charset="0"/>
              <a:buChar char="•"/>
            </a:pPr>
            <a:r>
              <a:rPr lang="en-US" dirty="0"/>
              <a:t>Double click the mouse to stop the line.   </a:t>
            </a:r>
          </a:p>
        </p:txBody>
      </p:sp>
      <p:pic>
        <p:nvPicPr>
          <p:cNvPr id="7" name="Picture 6"/>
          <p:cNvPicPr>
            <a:picLocks noChangeAspect="1"/>
          </p:cNvPicPr>
          <p:nvPr/>
        </p:nvPicPr>
        <p:blipFill>
          <a:blip r:embed="rId3"/>
          <a:stretch>
            <a:fillRect/>
          </a:stretch>
        </p:blipFill>
        <p:spPr>
          <a:xfrm>
            <a:off x="4473169" y="3172482"/>
            <a:ext cx="772024" cy="443867"/>
          </a:xfrm>
          <a:prstGeom prst="rect">
            <a:avLst/>
          </a:prstGeom>
        </p:spPr>
      </p:pic>
      <p:pic>
        <p:nvPicPr>
          <p:cNvPr id="3" name="Picture 2"/>
          <p:cNvPicPr>
            <a:picLocks noChangeAspect="1"/>
          </p:cNvPicPr>
          <p:nvPr/>
        </p:nvPicPr>
        <p:blipFill>
          <a:blip r:embed="rId4"/>
          <a:stretch>
            <a:fillRect/>
          </a:stretch>
        </p:blipFill>
        <p:spPr>
          <a:xfrm>
            <a:off x="2967029" y="1505666"/>
            <a:ext cx="316130" cy="249256"/>
          </a:xfrm>
          <a:prstGeom prst="rect">
            <a:avLst/>
          </a:prstGeom>
        </p:spPr>
      </p:pic>
    </p:spTree>
    <p:extLst>
      <p:ext uri="{BB962C8B-B14F-4D97-AF65-F5344CB8AC3E}">
        <p14:creationId xmlns:p14="http://schemas.microsoft.com/office/powerpoint/2010/main" val="2059928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 – Line Stops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03309" y="1690688"/>
            <a:ext cx="4110234" cy="4351338"/>
          </a:xfrm>
        </p:spPr>
      </p:pic>
      <p:sp>
        <p:nvSpPr>
          <p:cNvPr id="5" name="TextBox 4"/>
          <p:cNvSpPr txBox="1"/>
          <p:nvPr/>
        </p:nvSpPr>
        <p:spPr>
          <a:xfrm>
            <a:off x="902368" y="1690688"/>
            <a:ext cx="3001879" cy="3970318"/>
          </a:xfrm>
          <a:prstGeom prst="rect">
            <a:avLst/>
          </a:prstGeom>
          <a:noFill/>
        </p:spPr>
        <p:txBody>
          <a:bodyPr wrap="square" rtlCol="0">
            <a:spAutoFit/>
          </a:bodyPr>
          <a:lstStyle/>
          <a:p>
            <a:pPr marL="285750" indent="-285750">
              <a:buFont typeface="Arial" panose="020B0604020202020204" pitchFamily="34" charset="0"/>
              <a:buChar char="•"/>
            </a:pPr>
            <a:r>
              <a:rPr lang="en-US" dirty="0"/>
              <a:t>After double clicking, this  screen appears.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Assign a distance between the points. </a:t>
            </a:r>
          </a:p>
          <a:p>
            <a:r>
              <a:rPr lang="en-US" dirty="0"/>
              <a:t> </a:t>
            </a:r>
          </a:p>
          <a:p>
            <a:pPr marL="285750" indent="-285750">
              <a:buFont typeface="Arial" panose="020B0604020202020204" pitchFamily="34" charset="0"/>
              <a:buChar char="•"/>
            </a:pPr>
            <a:r>
              <a:rPr lang="en-US" dirty="0"/>
              <a:t>Select a field team to assign these points to (optional)</a:t>
            </a:r>
          </a:p>
          <a:p>
            <a:endParaRPr lang="en-US" dirty="0"/>
          </a:p>
          <a:p>
            <a:pPr marL="285750" indent="-285750">
              <a:buFont typeface="Arial" panose="020B0604020202020204" pitchFamily="34" charset="0"/>
              <a:buChar char="•"/>
            </a:pPr>
            <a:r>
              <a:rPr lang="en-US" dirty="0"/>
              <a:t>Click the sample types desired for each point in the line (optional)</a:t>
            </a:r>
          </a:p>
          <a:p>
            <a:pPr marL="285750" indent="-285750">
              <a:buFont typeface="Arial" panose="020B0604020202020204" pitchFamily="34" charset="0"/>
              <a:buChar char="•"/>
            </a:pPr>
            <a:endParaRPr lang="en-US" dirty="0"/>
          </a:p>
        </p:txBody>
      </p:sp>
      <p:pic>
        <p:nvPicPr>
          <p:cNvPr id="6" name="Picture 5"/>
          <p:cNvPicPr>
            <a:picLocks noChangeAspect="1"/>
          </p:cNvPicPr>
          <p:nvPr/>
        </p:nvPicPr>
        <p:blipFill>
          <a:blip r:embed="rId3"/>
          <a:stretch>
            <a:fillRect/>
          </a:stretch>
        </p:blipFill>
        <p:spPr>
          <a:xfrm>
            <a:off x="8612605" y="1690688"/>
            <a:ext cx="1931243" cy="1381375"/>
          </a:xfrm>
          <a:prstGeom prst="rect">
            <a:avLst/>
          </a:prstGeom>
        </p:spPr>
      </p:pic>
      <p:sp>
        <p:nvSpPr>
          <p:cNvPr id="7" name="Right Arrow 6"/>
          <p:cNvSpPr/>
          <p:nvPr/>
        </p:nvSpPr>
        <p:spPr>
          <a:xfrm rot="413482">
            <a:off x="2841366" y="2182047"/>
            <a:ext cx="1883181" cy="145268"/>
          </a:xfrm>
          <a:prstGeom prst="rightArrow">
            <a:avLst>
              <a:gd name="adj1" fmla="val 4611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3783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 – Polygon Stops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6939" y="2495693"/>
            <a:ext cx="10322932" cy="2168358"/>
          </a:xfrm>
        </p:spPr>
      </p:pic>
      <p:sp>
        <p:nvSpPr>
          <p:cNvPr id="5" name="TextBox 4"/>
          <p:cNvSpPr txBox="1"/>
          <p:nvPr/>
        </p:nvSpPr>
        <p:spPr>
          <a:xfrm>
            <a:off x="938463" y="1431757"/>
            <a:ext cx="8151395" cy="646331"/>
          </a:xfrm>
          <a:prstGeom prst="rect">
            <a:avLst/>
          </a:prstGeom>
          <a:noFill/>
        </p:spPr>
        <p:txBody>
          <a:bodyPr wrap="square" rtlCol="0">
            <a:spAutoFit/>
          </a:bodyPr>
          <a:lstStyle/>
          <a:p>
            <a:pPr marL="285750" indent="-285750">
              <a:buFont typeface="Arial" panose="020B0604020202020204" pitchFamily="34" charset="0"/>
              <a:buChar char="•"/>
            </a:pPr>
            <a:r>
              <a:rPr lang="en-US" dirty="0"/>
              <a:t>Click the polygon icon        to place points in a polygon at a equal distance apart. </a:t>
            </a:r>
          </a:p>
          <a:p>
            <a:pPr marL="285750" indent="-285750">
              <a:buFont typeface="Arial" panose="020B0604020202020204" pitchFamily="34" charset="0"/>
              <a:buChar char="•"/>
            </a:pPr>
            <a:r>
              <a:rPr lang="en-US" dirty="0"/>
              <a:t>Double click the mouse to stop the polygon.   </a:t>
            </a:r>
          </a:p>
        </p:txBody>
      </p:sp>
      <p:pic>
        <p:nvPicPr>
          <p:cNvPr id="7" name="Picture 6"/>
          <p:cNvPicPr>
            <a:picLocks noChangeAspect="1"/>
          </p:cNvPicPr>
          <p:nvPr/>
        </p:nvPicPr>
        <p:blipFill>
          <a:blip r:embed="rId3"/>
          <a:stretch>
            <a:fillRect/>
          </a:stretch>
        </p:blipFill>
        <p:spPr>
          <a:xfrm>
            <a:off x="5117434" y="2869342"/>
            <a:ext cx="772024" cy="414311"/>
          </a:xfrm>
          <a:prstGeom prst="rect">
            <a:avLst/>
          </a:prstGeom>
        </p:spPr>
      </p:pic>
      <p:pic>
        <p:nvPicPr>
          <p:cNvPr id="3" name="Picture 2"/>
          <p:cNvPicPr>
            <a:picLocks noChangeAspect="1"/>
          </p:cNvPicPr>
          <p:nvPr/>
        </p:nvPicPr>
        <p:blipFill>
          <a:blip r:embed="rId4"/>
          <a:stretch>
            <a:fillRect/>
          </a:stretch>
        </p:blipFill>
        <p:spPr>
          <a:xfrm>
            <a:off x="3375713" y="1515926"/>
            <a:ext cx="316263" cy="245641"/>
          </a:xfrm>
          <a:prstGeom prst="rect">
            <a:avLst/>
          </a:prstGeom>
        </p:spPr>
      </p:pic>
    </p:spTree>
    <p:extLst>
      <p:ext uri="{BB962C8B-B14F-4D97-AF65-F5344CB8AC3E}">
        <p14:creationId xmlns:p14="http://schemas.microsoft.com/office/powerpoint/2010/main" val="2138716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 - Polygon Stops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01928" y="1566194"/>
            <a:ext cx="4502746" cy="4351338"/>
          </a:xfrm>
        </p:spPr>
      </p:pic>
      <p:pic>
        <p:nvPicPr>
          <p:cNvPr id="5" name="Picture 4"/>
          <p:cNvPicPr>
            <a:picLocks noChangeAspect="1"/>
          </p:cNvPicPr>
          <p:nvPr/>
        </p:nvPicPr>
        <p:blipFill rotWithShape="1">
          <a:blip r:embed="rId3"/>
          <a:srcRect t="8794" b="43155"/>
          <a:stretch/>
        </p:blipFill>
        <p:spPr>
          <a:xfrm>
            <a:off x="1402369" y="4533900"/>
            <a:ext cx="3251114" cy="1383632"/>
          </a:xfrm>
          <a:prstGeom prst="rect">
            <a:avLst/>
          </a:prstGeom>
        </p:spPr>
      </p:pic>
      <p:sp>
        <p:nvSpPr>
          <p:cNvPr id="6" name="TextBox 5"/>
          <p:cNvSpPr txBox="1"/>
          <p:nvPr/>
        </p:nvSpPr>
        <p:spPr>
          <a:xfrm>
            <a:off x="1203158" y="1504198"/>
            <a:ext cx="3001879" cy="3139321"/>
          </a:xfrm>
          <a:prstGeom prst="rect">
            <a:avLst/>
          </a:prstGeom>
          <a:noFill/>
        </p:spPr>
        <p:txBody>
          <a:bodyPr wrap="square" rtlCol="0">
            <a:spAutoFit/>
          </a:bodyPr>
          <a:lstStyle/>
          <a:p>
            <a:pPr marL="285750" indent="-285750">
              <a:buFont typeface="Arial" panose="020B0604020202020204" pitchFamily="34" charset="0"/>
              <a:buChar char="•"/>
            </a:pPr>
            <a:r>
              <a:rPr lang="en-US" dirty="0"/>
              <a:t>After double clicking, this  screen appears. </a:t>
            </a:r>
          </a:p>
          <a:p>
            <a:pPr marL="285750" indent="-285750">
              <a:buFont typeface="Arial" panose="020B0604020202020204" pitchFamily="34" charset="0"/>
              <a:buChar char="•"/>
            </a:pPr>
            <a:r>
              <a:rPr lang="en-US" dirty="0"/>
              <a:t>Assign a distance between the points. </a:t>
            </a:r>
          </a:p>
          <a:p>
            <a:pPr marL="285750" indent="-285750">
              <a:buFont typeface="Arial" panose="020B0604020202020204" pitchFamily="34" charset="0"/>
              <a:buChar char="•"/>
            </a:pPr>
            <a:r>
              <a:rPr lang="en-US" dirty="0"/>
              <a:t>Select a field team to assign these points to (optional)</a:t>
            </a:r>
          </a:p>
          <a:p>
            <a:pPr marL="285750" indent="-285750">
              <a:buFont typeface="Arial" panose="020B0604020202020204" pitchFamily="34" charset="0"/>
              <a:buChar char="•"/>
            </a:pPr>
            <a:r>
              <a:rPr lang="en-US" dirty="0"/>
              <a:t>Click the sample types desired for each point in the line (optional)</a:t>
            </a:r>
          </a:p>
          <a:p>
            <a:pPr marL="285750" indent="-285750">
              <a:buFont typeface="Arial" panose="020B0604020202020204" pitchFamily="34" charset="0"/>
              <a:buChar char="•"/>
            </a:pPr>
            <a:endParaRPr lang="en-US" dirty="0"/>
          </a:p>
        </p:txBody>
      </p:sp>
      <p:sp>
        <p:nvSpPr>
          <p:cNvPr id="7" name="Right Arrow 6"/>
          <p:cNvSpPr/>
          <p:nvPr/>
        </p:nvSpPr>
        <p:spPr>
          <a:xfrm rot="413482">
            <a:off x="3628404" y="1959463"/>
            <a:ext cx="1883181" cy="145268"/>
          </a:xfrm>
          <a:prstGeom prst="rightArrow">
            <a:avLst>
              <a:gd name="adj1" fmla="val 4611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3286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 - Stops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3035" y="1640363"/>
            <a:ext cx="3945928" cy="4452775"/>
          </a:xfrm>
        </p:spPr>
      </p:pic>
      <p:sp>
        <p:nvSpPr>
          <p:cNvPr id="6" name="TextBox 5"/>
          <p:cNvSpPr txBox="1"/>
          <p:nvPr/>
        </p:nvSpPr>
        <p:spPr>
          <a:xfrm>
            <a:off x="5311942" y="1690688"/>
            <a:ext cx="5068675"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t>After placing stops on the map, you may have something that looks like this picture.  </a:t>
            </a:r>
          </a:p>
          <a:p>
            <a:pPr marL="285750" indent="-285750">
              <a:buFont typeface="Arial" panose="020B0604020202020204" pitchFamily="34" charset="0"/>
              <a:buChar char="•"/>
            </a:pPr>
            <a:r>
              <a:rPr lang="en-US" sz="2000" dirty="0"/>
              <a:t>Teams were assigned when creating the stops, hence the stops are colored to match the field team. </a:t>
            </a:r>
          </a:p>
          <a:p>
            <a:pPr marL="285750" indent="-285750">
              <a:buFont typeface="Arial" panose="020B0604020202020204" pitchFamily="34" charset="0"/>
              <a:buChar char="•"/>
            </a:pPr>
            <a:r>
              <a:rPr lang="en-US" sz="2000" dirty="0"/>
              <a:t>If no field teams were assigned, then the stops on this map would all be one color. </a:t>
            </a:r>
          </a:p>
          <a:p>
            <a:pPr marL="285750" indent="-285750">
              <a:buFont typeface="Arial" panose="020B0604020202020204" pitchFamily="34" charset="0"/>
              <a:buChar char="•"/>
            </a:pPr>
            <a:r>
              <a:rPr lang="en-US" sz="2000" dirty="0"/>
              <a:t>(Optional) Name the stops in the “Description” column.  So if you know you are surveying the governor’s mansion, you can denote that in the description column.</a:t>
            </a:r>
          </a:p>
          <a:p>
            <a:pPr marL="285750" indent="-285750">
              <a:buFont typeface="Arial" panose="020B0604020202020204" pitchFamily="34" charset="0"/>
              <a:buChar char="•"/>
            </a:pPr>
            <a:r>
              <a:rPr lang="en-US" sz="2000" dirty="0"/>
              <a:t>If someone wants a list of sample locations, export the stops table by clicking “Export as CSV.”   </a:t>
            </a:r>
          </a:p>
        </p:txBody>
      </p:sp>
    </p:spTree>
    <p:extLst>
      <p:ext uri="{BB962C8B-B14F-4D97-AF65-F5344CB8AC3E}">
        <p14:creationId xmlns:p14="http://schemas.microsoft.com/office/powerpoint/2010/main" val="24240916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 – Update Stops Info</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2302933"/>
            <a:ext cx="10777579" cy="2446501"/>
          </a:xfrm>
        </p:spPr>
      </p:pic>
      <p:sp>
        <p:nvSpPr>
          <p:cNvPr id="5" name="TextBox 4"/>
          <p:cNvSpPr txBox="1"/>
          <p:nvPr/>
        </p:nvSpPr>
        <p:spPr>
          <a:xfrm>
            <a:off x="938463" y="1431757"/>
            <a:ext cx="8151395" cy="646331"/>
          </a:xfrm>
          <a:prstGeom prst="rect">
            <a:avLst/>
          </a:prstGeom>
          <a:noFill/>
        </p:spPr>
        <p:txBody>
          <a:bodyPr wrap="square" rtlCol="0">
            <a:spAutoFit/>
          </a:bodyPr>
          <a:lstStyle/>
          <a:p>
            <a:pPr marL="285750" indent="-285750">
              <a:buFont typeface="Arial" panose="020B0604020202020204" pitchFamily="34" charset="0"/>
              <a:buChar char="•"/>
            </a:pPr>
            <a:r>
              <a:rPr lang="en-US" dirty="0"/>
              <a:t>Click the “Update Stops Info” button to edit the team assigned to that stop location or assigned sample types.  </a:t>
            </a:r>
          </a:p>
        </p:txBody>
      </p:sp>
      <p:pic>
        <p:nvPicPr>
          <p:cNvPr id="7" name="Picture 6"/>
          <p:cNvPicPr>
            <a:picLocks noChangeAspect="1"/>
          </p:cNvPicPr>
          <p:nvPr/>
        </p:nvPicPr>
        <p:blipFill>
          <a:blip r:embed="rId3"/>
          <a:stretch>
            <a:fillRect/>
          </a:stretch>
        </p:blipFill>
        <p:spPr>
          <a:xfrm>
            <a:off x="2285562" y="4350415"/>
            <a:ext cx="1595558" cy="537533"/>
          </a:xfrm>
          <a:prstGeom prst="rect">
            <a:avLst/>
          </a:prstGeom>
        </p:spPr>
      </p:pic>
    </p:spTree>
    <p:extLst>
      <p:ext uri="{BB962C8B-B14F-4D97-AF65-F5344CB8AC3E}">
        <p14:creationId xmlns:p14="http://schemas.microsoft.com/office/powerpoint/2010/main" val="36652872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 – Update Stops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57009" y="1637210"/>
            <a:ext cx="3146073" cy="4188823"/>
          </a:xfrm>
        </p:spPr>
      </p:pic>
      <p:sp>
        <p:nvSpPr>
          <p:cNvPr id="3" name="TextBox 2"/>
          <p:cNvSpPr txBox="1"/>
          <p:nvPr/>
        </p:nvSpPr>
        <p:spPr>
          <a:xfrm>
            <a:off x="838200" y="1690688"/>
            <a:ext cx="4946469"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t>After you click the  “Update Stops Info” button, the “Update Stops Information” box appears.  </a:t>
            </a:r>
          </a:p>
          <a:p>
            <a:pPr marL="285750" indent="-285750">
              <a:buFont typeface="Arial" panose="020B0604020202020204" pitchFamily="34" charset="0"/>
              <a:buChar char="•"/>
            </a:pPr>
            <a:r>
              <a:rPr lang="en-US" sz="2000" dirty="0"/>
              <a:t>When you select a stop (either in the table or on the map), the stop information appears.  </a:t>
            </a:r>
          </a:p>
          <a:p>
            <a:pPr marL="742950" lvl="1" indent="-285750">
              <a:buFont typeface="Arial" panose="020B0604020202020204" pitchFamily="34" charset="0"/>
              <a:buChar char="•"/>
            </a:pPr>
            <a:r>
              <a:rPr lang="en-US" sz="2000" dirty="0"/>
              <a:t>You will see what team is assigned to the stop under the “Field Team” section.  </a:t>
            </a:r>
          </a:p>
          <a:p>
            <a:pPr marL="742950" lvl="1" indent="-285750">
              <a:buFont typeface="Arial" panose="020B0604020202020204" pitchFamily="34" charset="0"/>
              <a:buChar char="•"/>
            </a:pPr>
            <a:r>
              <a:rPr lang="en-US" sz="2000" dirty="0"/>
              <a:t>Assigned measurements and samples for that stop will be in blue text.  </a:t>
            </a:r>
            <a:r>
              <a:rPr lang="en-US" dirty="0"/>
              <a:t> </a:t>
            </a:r>
          </a:p>
        </p:txBody>
      </p:sp>
      <p:sp>
        <p:nvSpPr>
          <p:cNvPr id="5" name="Right Arrow 4"/>
          <p:cNvSpPr/>
          <p:nvPr/>
        </p:nvSpPr>
        <p:spPr>
          <a:xfrm rot="19165420">
            <a:off x="5332304" y="3153606"/>
            <a:ext cx="1803847" cy="158796"/>
          </a:xfrm>
          <a:prstGeom prst="rightArrow">
            <a:avLst>
              <a:gd name="adj1" fmla="val 4611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ight Arrow 5"/>
          <p:cNvSpPr/>
          <p:nvPr/>
        </p:nvSpPr>
        <p:spPr>
          <a:xfrm rot="19165420">
            <a:off x="5493413" y="4151089"/>
            <a:ext cx="1803847" cy="158796"/>
          </a:xfrm>
          <a:prstGeom prst="rightArrow">
            <a:avLst>
              <a:gd name="adj1" fmla="val 4611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52811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2064" y="1550124"/>
            <a:ext cx="3146073" cy="4188823"/>
          </a:xfrm>
          <a:prstGeom prst="rect">
            <a:avLst/>
          </a:prstGeom>
        </p:spPr>
      </p:pic>
      <p:sp>
        <p:nvSpPr>
          <p:cNvPr id="2" name="Title 1"/>
          <p:cNvSpPr>
            <a:spLocks noGrp="1"/>
          </p:cNvSpPr>
          <p:nvPr>
            <p:ph type="title"/>
          </p:nvPr>
        </p:nvSpPr>
        <p:spPr/>
        <p:txBody>
          <a:bodyPr/>
          <a:lstStyle/>
          <a:p>
            <a:r>
              <a:rPr lang="en-US" dirty="0"/>
              <a:t>Dispatching – Update Stops</a:t>
            </a:r>
          </a:p>
        </p:txBody>
      </p:sp>
      <p:sp>
        <p:nvSpPr>
          <p:cNvPr id="7" name="TextBox 6"/>
          <p:cNvSpPr txBox="1"/>
          <p:nvPr/>
        </p:nvSpPr>
        <p:spPr>
          <a:xfrm>
            <a:off x="838200" y="1690688"/>
            <a:ext cx="4946469"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t>To edit a stop, first select the stop from the table or from the map.  </a:t>
            </a:r>
          </a:p>
          <a:p>
            <a:pPr marL="285750" indent="-285750">
              <a:buFont typeface="Arial" panose="020B0604020202020204" pitchFamily="34" charset="0"/>
              <a:buChar char="•"/>
            </a:pPr>
            <a:r>
              <a:rPr lang="en-US" sz="2000" dirty="0"/>
              <a:t>To change the field team assigned to the stop, select the team from the drop down menu and then click “Apply Team.” </a:t>
            </a:r>
          </a:p>
          <a:p>
            <a:endParaRPr lang="en-US" sz="2000" dirty="0"/>
          </a:p>
          <a:p>
            <a:pPr marL="285750" indent="-285750">
              <a:buFont typeface="Arial" panose="020B0604020202020204" pitchFamily="34" charset="0"/>
              <a:buChar char="•"/>
            </a:pPr>
            <a:r>
              <a:rPr lang="en-US" sz="2000" dirty="0"/>
              <a:t>To </a:t>
            </a:r>
            <a:r>
              <a:rPr lang="en-US" sz="2000" b="1" u="sng" dirty="0"/>
              <a:t>REMOVE</a:t>
            </a:r>
            <a:r>
              <a:rPr lang="en-US" sz="2000" dirty="0"/>
              <a:t> measurement/sample types from the stop:</a:t>
            </a:r>
          </a:p>
          <a:p>
            <a:pPr marL="742950" lvl="1" indent="-285750">
              <a:buFont typeface="Arial" panose="020B0604020202020204" pitchFamily="34" charset="0"/>
              <a:buChar char="•"/>
            </a:pPr>
            <a:r>
              <a:rPr lang="en-US" sz="2000" dirty="0"/>
              <a:t>Select the sample type that you want removed (remember: active sample types are in blue font) then  </a:t>
            </a:r>
          </a:p>
          <a:p>
            <a:pPr marL="742950" lvl="1" indent="-285750">
              <a:buFont typeface="Arial" panose="020B0604020202020204" pitchFamily="34" charset="0"/>
              <a:buChar char="•"/>
            </a:pPr>
            <a:r>
              <a:rPr lang="en-US" sz="2000" dirty="0"/>
              <a:t>Click “Remove Selected Types.”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You can verify that the stop was updated in the table of stops.     </a:t>
            </a:r>
            <a:r>
              <a:rPr lang="en-US" dirty="0"/>
              <a:t> </a:t>
            </a:r>
          </a:p>
        </p:txBody>
      </p:sp>
      <p:sp>
        <p:nvSpPr>
          <p:cNvPr id="8" name="Right Arrow 7"/>
          <p:cNvSpPr/>
          <p:nvPr/>
        </p:nvSpPr>
        <p:spPr>
          <a:xfrm>
            <a:off x="5680648" y="2456921"/>
            <a:ext cx="1803847" cy="158796"/>
          </a:xfrm>
          <a:prstGeom prst="rightArrow">
            <a:avLst>
              <a:gd name="adj1" fmla="val 4611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9585125" y="2289381"/>
            <a:ext cx="1041992" cy="493875"/>
          </a:xfrm>
          <a:prstGeom prst="rect">
            <a:avLst/>
          </a:prstGeom>
        </p:spPr>
      </p:pic>
      <p:sp>
        <p:nvSpPr>
          <p:cNvPr id="10" name="Right Arrow 9"/>
          <p:cNvSpPr/>
          <p:nvPr/>
        </p:nvSpPr>
        <p:spPr>
          <a:xfrm rot="20075641">
            <a:off x="5451770" y="4073644"/>
            <a:ext cx="2365624" cy="140993"/>
          </a:xfrm>
          <a:prstGeom prst="rightArrow">
            <a:avLst>
              <a:gd name="adj1" fmla="val 4611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7492064" y="5245072"/>
            <a:ext cx="1711756" cy="493875"/>
          </a:xfrm>
          <a:prstGeom prst="rect">
            <a:avLst/>
          </a:prstGeom>
        </p:spPr>
      </p:pic>
    </p:spTree>
    <p:extLst>
      <p:ext uri="{BB962C8B-B14F-4D97-AF65-F5344CB8AC3E}">
        <p14:creationId xmlns:p14="http://schemas.microsoft.com/office/powerpoint/2010/main" val="2293302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 – Update Stops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35573" y="1561478"/>
            <a:ext cx="3091544" cy="4133735"/>
          </a:xfrm>
        </p:spPr>
      </p:pic>
      <p:sp>
        <p:nvSpPr>
          <p:cNvPr id="7" name="TextBox 6"/>
          <p:cNvSpPr txBox="1"/>
          <p:nvPr/>
        </p:nvSpPr>
        <p:spPr>
          <a:xfrm>
            <a:off x="838200" y="1690688"/>
            <a:ext cx="4946469"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t>To edit a stop, first select the stop from the table or from the map.  </a:t>
            </a:r>
          </a:p>
          <a:p>
            <a:pPr marL="285750" indent="-285750">
              <a:buFont typeface="Arial" panose="020B0604020202020204" pitchFamily="34" charset="0"/>
              <a:buChar char="•"/>
            </a:pPr>
            <a:r>
              <a:rPr lang="en-US" sz="2000" dirty="0"/>
              <a:t>To change the field team assigned to the stop, select the team from the drop down menu and click “Change Team.”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To </a:t>
            </a:r>
            <a:r>
              <a:rPr lang="en-US" sz="2000" b="1" u="sng" dirty="0"/>
              <a:t>ADD</a:t>
            </a:r>
            <a:r>
              <a:rPr lang="en-US" sz="2000" dirty="0"/>
              <a:t> measurement/sample types to the stop:</a:t>
            </a:r>
          </a:p>
          <a:p>
            <a:pPr marL="742950" lvl="1" indent="-285750">
              <a:buFont typeface="Arial" panose="020B0604020202020204" pitchFamily="34" charset="0"/>
              <a:buChar char="•"/>
            </a:pPr>
            <a:r>
              <a:rPr lang="en-US" sz="2000" dirty="0"/>
              <a:t>Select the sample type that you want (remember: active sample types are in blue font) then  </a:t>
            </a:r>
          </a:p>
          <a:p>
            <a:pPr marL="742950" lvl="1" indent="-285750">
              <a:buFont typeface="Arial" panose="020B0604020202020204" pitchFamily="34" charset="0"/>
              <a:buChar char="•"/>
            </a:pPr>
            <a:r>
              <a:rPr lang="en-US" sz="2000" dirty="0"/>
              <a:t>Click “Add Selected Types.”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You can verify that the stop was updated in the table of stops.      </a:t>
            </a:r>
          </a:p>
          <a:p>
            <a:pPr marL="285750" indent="-285750">
              <a:buFont typeface="Arial" panose="020B0604020202020204" pitchFamily="34" charset="0"/>
              <a:buChar char="•"/>
            </a:pPr>
            <a:endParaRPr lang="en-US" sz="2000" dirty="0"/>
          </a:p>
        </p:txBody>
      </p:sp>
      <p:sp>
        <p:nvSpPr>
          <p:cNvPr id="8" name="Right Arrow 7"/>
          <p:cNvSpPr/>
          <p:nvPr/>
        </p:nvSpPr>
        <p:spPr>
          <a:xfrm>
            <a:off x="5680648" y="2456921"/>
            <a:ext cx="1803847" cy="158796"/>
          </a:xfrm>
          <a:prstGeom prst="rightArrow">
            <a:avLst>
              <a:gd name="adj1" fmla="val 4611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9585125" y="2289381"/>
            <a:ext cx="1041992" cy="493875"/>
          </a:xfrm>
          <a:prstGeom prst="rect">
            <a:avLst/>
          </a:prstGeom>
        </p:spPr>
      </p:pic>
      <p:sp>
        <p:nvSpPr>
          <p:cNvPr id="10" name="Right Arrow 9"/>
          <p:cNvSpPr/>
          <p:nvPr/>
        </p:nvSpPr>
        <p:spPr>
          <a:xfrm rot="20093025">
            <a:off x="5704459" y="3956502"/>
            <a:ext cx="2156121" cy="138321"/>
          </a:xfrm>
          <a:prstGeom prst="rightArrow">
            <a:avLst>
              <a:gd name="adj1" fmla="val 4611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9081345" y="5204381"/>
            <a:ext cx="1711756" cy="493875"/>
          </a:xfrm>
          <a:prstGeom prst="rect">
            <a:avLst/>
          </a:prstGeom>
        </p:spPr>
      </p:pic>
    </p:spTree>
    <p:extLst>
      <p:ext uri="{BB962C8B-B14F-4D97-AF65-F5344CB8AC3E}">
        <p14:creationId xmlns:p14="http://schemas.microsoft.com/office/powerpoint/2010/main" val="3285775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CMC Functionality</a:t>
            </a:r>
          </a:p>
        </p:txBody>
      </p:sp>
      <p:sp>
        <p:nvSpPr>
          <p:cNvPr id="3" name="Content Placeholder 2"/>
          <p:cNvSpPr>
            <a:spLocks noGrp="1"/>
          </p:cNvSpPr>
          <p:nvPr>
            <p:ph idx="1"/>
          </p:nvPr>
        </p:nvSpPr>
        <p:spPr>
          <a:xfrm>
            <a:off x="838200" y="1690688"/>
            <a:ext cx="10515600" cy="4486275"/>
          </a:xfrm>
        </p:spPr>
        <p:txBody>
          <a:bodyPr>
            <a:normAutofit/>
          </a:bodyPr>
          <a:lstStyle/>
          <a:p>
            <a:pPr marL="0" indent="0">
              <a:buNone/>
            </a:pPr>
            <a:r>
              <a:rPr lang="en-US" dirty="0"/>
              <a:t>CMC functionality highlights are as follows:  </a:t>
            </a:r>
          </a:p>
          <a:p>
            <a:pPr lvl="1"/>
            <a:r>
              <a:rPr lang="en-US" dirty="0"/>
              <a:t>	Plan field team sample locations and routes</a:t>
            </a:r>
          </a:p>
          <a:p>
            <a:pPr lvl="1"/>
            <a:r>
              <a:rPr lang="en-US" dirty="0"/>
              <a:t>	Complete field team instructions</a:t>
            </a:r>
          </a:p>
          <a:p>
            <a:pPr lvl="1"/>
            <a:r>
              <a:rPr lang="en-US" dirty="0"/>
              <a:t>	Save and archive sample locations, team instructions, and routes</a:t>
            </a:r>
          </a:p>
          <a:p>
            <a:pPr lvl="1"/>
            <a:r>
              <a:rPr lang="en-US" dirty="0"/>
              <a:t>	Send instructions and sample locations to the field team tablets</a:t>
            </a:r>
          </a:p>
          <a:p>
            <a:pPr lvl="1"/>
            <a:r>
              <a:rPr lang="en-US" dirty="0"/>
              <a:t>	View the real time location of each field team</a:t>
            </a:r>
          </a:p>
          <a:p>
            <a:pPr lvl="1"/>
            <a:r>
              <a:rPr lang="en-US" dirty="0"/>
              <a:t>	View the locations and status of monitoring and sampling data</a:t>
            </a:r>
          </a:p>
          <a:p>
            <a:pPr lvl="1"/>
            <a:r>
              <a:rPr lang="en-US" dirty="0"/>
              <a:t>	Approve or reject monitoring and sampling data in RAMS</a:t>
            </a:r>
          </a:p>
          <a:p>
            <a:pPr lvl="1"/>
            <a:r>
              <a:rPr lang="en-US" dirty="0"/>
              <a:t>	Chat with field teams in real time via the tablets</a:t>
            </a:r>
          </a:p>
          <a:p>
            <a:pPr lvl="1"/>
            <a:r>
              <a:rPr lang="en-US" dirty="0"/>
              <a:t>	View overall status of the monitoring division for the event</a:t>
            </a:r>
          </a:p>
        </p:txBody>
      </p:sp>
    </p:spTree>
    <p:extLst>
      <p:ext uri="{BB962C8B-B14F-4D97-AF65-F5344CB8AC3E}">
        <p14:creationId xmlns:p14="http://schemas.microsoft.com/office/powerpoint/2010/main" val="3813789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 - Barriers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3680" y="1539267"/>
            <a:ext cx="2974946" cy="4721916"/>
          </a:xfrm>
        </p:spPr>
      </p:pic>
      <p:pic>
        <p:nvPicPr>
          <p:cNvPr id="5" name="Picture 4"/>
          <p:cNvPicPr>
            <a:picLocks noChangeAspect="1"/>
          </p:cNvPicPr>
          <p:nvPr/>
        </p:nvPicPr>
        <p:blipFill>
          <a:blip r:embed="rId3"/>
          <a:stretch>
            <a:fillRect/>
          </a:stretch>
        </p:blipFill>
        <p:spPr>
          <a:xfrm>
            <a:off x="1666374" y="4385510"/>
            <a:ext cx="602461" cy="323314"/>
          </a:xfrm>
          <a:prstGeom prst="rect">
            <a:avLst/>
          </a:prstGeom>
        </p:spPr>
      </p:pic>
      <p:sp>
        <p:nvSpPr>
          <p:cNvPr id="6" name="TextBox 5"/>
          <p:cNvSpPr txBox="1"/>
          <p:nvPr/>
        </p:nvSpPr>
        <p:spPr>
          <a:xfrm>
            <a:off x="4872790" y="1539266"/>
            <a:ext cx="5812627"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t>By clicking “Barriers,” you can capture where road blocks or other impassable areas are located.  </a:t>
            </a:r>
          </a:p>
          <a:p>
            <a:pPr marL="285750" indent="-285750">
              <a:buFont typeface="Arial" panose="020B0604020202020204" pitchFamily="34" charset="0"/>
              <a:buChar char="•"/>
            </a:pPr>
            <a:r>
              <a:rPr lang="en-US" sz="2000" dirty="0"/>
              <a:t>There are 3 types of barriers:</a:t>
            </a:r>
          </a:p>
          <a:p>
            <a:pPr marL="742950" lvl="1" indent="-285750">
              <a:buFont typeface="Arial" panose="020B0604020202020204" pitchFamily="34" charset="0"/>
              <a:buChar char="•"/>
            </a:pPr>
            <a:r>
              <a:rPr lang="en-US" sz="2000" dirty="0"/>
              <a:t>Polygon</a:t>
            </a:r>
          </a:p>
          <a:p>
            <a:pPr marL="742950" lvl="1" indent="-285750">
              <a:buFont typeface="Arial" panose="020B0604020202020204" pitchFamily="34" charset="0"/>
              <a:buChar char="•"/>
            </a:pPr>
            <a:r>
              <a:rPr lang="en-US" sz="2000" dirty="0"/>
              <a:t>Rectangle</a:t>
            </a:r>
          </a:p>
          <a:p>
            <a:pPr marL="742950" lvl="1" indent="-285750">
              <a:buFont typeface="Arial" panose="020B0604020202020204" pitchFamily="34" charset="0"/>
              <a:buChar char="•"/>
            </a:pPr>
            <a:r>
              <a:rPr lang="en-US" sz="2000" dirty="0"/>
              <a:t>Lines</a:t>
            </a:r>
          </a:p>
          <a:p>
            <a:pPr marL="285750" indent="-285750">
              <a:buFont typeface="Arial" panose="020B0604020202020204" pitchFamily="34" charset="0"/>
              <a:buChar char="•"/>
            </a:pPr>
            <a:r>
              <a:rPr lang="en-US" sz="2000" dirty="0"/>
              <a:t>Name the barrier in the description column, if desired.   </a:t>
            </a:r>
          </a:p>
          <a:p>
            <a:pPr marL="285750" indent="-285750">
              <a:buFont typeface="Arial" panose="020B0604020202020204" pitchFamily="34" charset="0"/>
              <a:buChar char="•"/>
            </a:pPr>
            <a:r>
              <a:rPr lang="en-US" sz="2000" dirty="0"/>
              <a:t>When field team routes are created, barriers are impassable and the algorithm must find a route around the barrier. </a:t>
            </a:r>
          </a:p>
          <a:p>
            <a:pPr marL="285750" indent="-285750">
              <a:buFont typeface="Arial" panose="020B0604020202020204" pitchFamily="34" charset="0"/>
              <a:buChar char="•"/>
            </a:pPr>
            <a:r>
              <a:rPr lang="en-US" sz="2000" dirty="0"/>
              <a:t>You can delete barriers by selecting the barrier in the table and then clicking “Delete Selection.”</a:t>
            </a:r>
          </a:p>
        </p:txBody>
      </p:sp>
    </p:spTree>
    <p:extLst>
      <p:ext uri="{BB962C8B-B14F-4D97-AF65-F5344CB8AC3E}">
        <p14:creationId xmlns:p14="http://schemas.microsoft.com/office/powerpoint/2010/main" val="37705043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ways to generate field team instructions</a:t>
            </a:r>
          </a:p>
        </p:txBody>
      </p:sp>
      <p:sp>
        <p:nvSpPr>
          <p:cNvPr id="3" name="Content Placeholder 2"/>
          <p:cNvSpPr>
            <a:spLocks noGrp="1"/>
          </p:cNvSpPr>
          <p:nvPr>
            <p:ph idx="1"/>
          </p:nvPr>
        </p:nvSpPr>
        <p:spPr/>
        <p:txBody>
          <a:bodyPr/>
          <a:lstStyle/>
          <a:p>
            <a:r>
              <a:rPr lang="en-US" dirty="0"/>
              <a:t>Default ICS-204 instructions</a:t>
            </a:r>
          </a:p>
          <a:p>
            <a:pPr lvl="1"/>
            <a:r>
              <a:rPr lang="en-US" dirty="0"/>
              <a:t>Implements FRMAC default field team instructions for 5 teams</a:t>
            </a:r>
          </a:p>
          <a:p>
            <a:pPr lvl="1"/>
            <a:r>
              <a:rPr lang="en-US" dirty="0"/>
              <a:t>Need to put stops on the map before clicking the “Use Default ICS-204-FRMAC?</a:t>
            </a:r>
          </a:p>
          <a:p>
            <a:pPr lvl="1"/>
            <a:r>
              <a:rPr lang="en-US" dirty="0"/>
              <a:t>This is the quickest way to create instructions.</a:t>
            </a:r>
          </a:p>
          <a:p>
            <a:pPr marL="0" indent="0">
              <a:buNone/>
            </a:pPr>
            <a:endParaRPr lang="en-US" dirty="0"/>
          </a:p>
          <a:p>
            <a:r>
              <a:rPr lang="en-US" dirty="0"/>
              <a:t>Create ICS-204 instructions</a:t>
            </a:r>
          </a:p>
          <a:p>
            <a:pPr lvl="1"/>
            <a:r>
              <a:rPr lang="en-US" dirty="0"/>
              <a:t>Not default instructions. </a:t>
            </a:r>
          </a:p>
          <a:p>
            <a:pPr lvl="1"/>
            <a:r>
              <a:rPr lang="en-US" dirty="0"/>
              <a:t>Can choose locations after you click “Create” in the “Custom ICS-204-FRMAC” column.   </a:t>
            </a:r>
          </a:p>
        </p:txBody>
      </p:sp>
    </p:spTree>
    <p:extLst>
      <p:ext uri="{BB962C8B-B14F-4D97-AF65-F5344CB8AC3E}">
        <p14:creationId xmlns:p14="http://schemas.microsoft.com/office/powerpoint/2010/main" val="39848649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Generate field team instructions – Option 1</a:t>
            </a:r>
          </a:p>
        </p:txBody>
      </p:sp>
      <p:sp>
        <p:nvSpPr>
          <p:cNvPr id="3" name="Content Placeholder 2"/>
          <p:cNvSpPr>
            <a:spLocks noGrp="1"/>
          </p:cNvSpPr>
          <p:nvPr>
            <p:ph idx="1"/>
          </p:nvPr>
        </p:nvSpPr>
        <p:spPr/>
        <p:txBody>
          <a:bodyPr>
            <a:normAutofit/>
          </a:bodyPr>
          <a:lstStyle/>
          <a:p>
            <a:r>
              <a:rPr lang="en-US" dirty="0"/>
              <a:t>Using default ICS-204 instructions</a:t>
            </a:r>
          </a:p>
          <a:p>
            <a:pPr lvl="1"/>
            <a:r>
              <a:rPr lang="en-US" dirty="0"/>
              <a:t>Implements FRMAC default field team instructions for 5 teams</a:t>
            </a:r>
          </a:p>
          <a:p>
            <a:pPr lvl="1"/>
            <a:r>
              <a:rPr lang="en-US" dirty="0"/>
              <a:t>Need to put stops on the map and assign the stops a team before clicking the “Use Default ICS-204-FRMAC”</a:t>
            </a:r>
          </a:p>
          <a:p>
            <a:pPr lvl="1"/>
            <a:r>
              <a:rPr lang="en-US" dirty="0"/>
              <a:t>This is the quickest way to create instructions.</a:t>
            </a:r>
          </a:p>
        </p:txBody>
      </p:sp>
    </p:spTree>
    <p:extLst>
      <p:ext uri="{BB962C8B-B14F-4D97-AF65-F5344CB8AC3E}">
        <p14:creationId xmlns:p14="http://schemas.microsoft.com/office/powerpoint/2010/main" val="30515023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 – Use of Default ICS-204-FRMAC</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0775" y="3697283"/>
            <a:ext cx="9304020" cy="2051809"/>
          </a:xfrm>
        </p:spPr>
      </p:pic>
      <p:pic>
        <p:nvPicPr>
          <p:cNvPr id="5" name="Picture 4"/>
          <p:cNvPicPr>
            <a:picLocks noChangeAspect="1"/>
          </p:cNvPicPr>
          <p:nvPr/>
        </p:nvPicPr>
        <p:blipFill>
          <a:blip r:embed="rId3"/>
          <a:stretch>
            <a:fillRect/>
          </a:stretch>
        </p:blipFill>
        <p:spPr>
          <a:xfrm>
            <a:off x="3045493" y="4288856"/>
            <a:ext cx="1466516" cy="659303"/>
          </a:xfrm>
          <a:prstGeom prst="rect">
            <a:avLst/>
          </a:prstGeom>
        </p:spPr>
      </p:pic>
      <p:sp>
        <p:nvSpPr>
          <p:cNvPr id="6" name="TextBox 5"/>
          <p:cNvSpPr txBox="1"/>
          <p:nvPr/>
        </p:nvSpPr>
        <p:spPr>
          <a:xfrm>
            <a:off x="1028701" y="1562439"/>
            <a:ext cx="8662736" cy="1477328"/>
          </a:xfrm>
          <a:prstGeom prst="rect">
            <a:avLst/>
          </a:prstGeom>
          <a:noFill/>
        </p:spPr>
        <p:txBody>
          <a:bodyPr wrap="square" rtlCol="0">
            <a:spAutoFit/>
          </a:bodyPr>
          <a:lstStyle/>
          <a:p>
            <a:pPr marL="342900" indent="-342900">
              <a:buFont typeface="+mj-lt"/>
              <a:buAutoNum type="arabicPeriod"/>
            </a:pPr>
            <a:r>
              <a:rPr lang="en-US" dirty="0"/>
              <a:t>Ensure that stops have been created and assigned to the desired field team.</a:t>
            </a:r>
          </a:p>
          <a:p>
            <a:pPr marL="342900" indent="-342900">
              <a:buFont typeface="+mj-lt"/>
              <a:buAutoNum type="arabicPeriod"/>
            </a:pPr>
            <a:r>
              <a:rPr lang="en-US" dirty="0"/>
              <a:t>Click the “Use Default ICS-204-FRMAC” check box. </a:t>
            </a:r>
          </a:p>
          <a:p>
            <a:pPr marL="342900" indent="-342900">
              <a:buFont typeface="+mj-lt"/>
              <a:buAutoNum type="arabicPeriod"/>
            </a:pPr>
            <a:r>
              <a:rPr lang="en-US" dirty="0"/>
              <a:t>A hyperlink is automatically created with the field team name, date, and version number in the “View/Save/Edit/Print ICS-204-FRMAC” column.  </a:t>
            </a:r>
          </a:p>
          <a:p>
            <a:pPr marL="342900" indent="-342900">
              <a:buFont typeface="+mj-lt"/>
              <a:buAutoNum type="arabicPeriod"/>
            </a:pPr>
            <a:r>
              <a:rPr lang="en-US" dirty="0"/>
              <a:t>Click on the hyperlink to view the field team instructions.   </a:t>
            </a:r>
          </a:p>
        </p:txBody>
      </p:sp>
    </p:spTree>
    <p:extLst>
      <p:ext uri="{BB962C8B-B14F-4D97-AF65-F5344CB8AC3E}">
        <p14:creationId xmlns:p14="http://schemas.microsoft.com/office/powerpoint/2010/main" val="38325066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 – Use of Default ICS-204-FRMAC</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39398" y="1450151"/>
            <a:ext cx="4380264" cy="4639076"/>
          </a:xfrm>
        </p:spPr>
      </p:pic>
      <p:sp>
        <p:nvSpPr>
          <p:cNvPr id="5" name="TextBox 4"/>
          <p:cNvSpPr txBox="1"/>
          <p:nvPr/>
        </p:nvSpPr>
        <p:spPr>
          <a:xfrm>
            <a:off x="1167063" y="1741404"/>
            <a:ext cx="4517858" cy="3970318"/>
          </a:xfrm>
          <a:prstGeom prst="rect">
            <a:avLst/>
          </a:prstGeom>
          <a:noFill/>
        </p:spPr>
        <p:txBody>
          <a:bodyPr wrap="square" rtlCol="0">
            <a:spAutoFit/>
          </a:bodyPr>
          <a:lstStyle/>
          <a:p>
            <a:pPr marL="285750" indent="-285750">
              <a:buFont typeface="Arial" panose="020B0604020202020204" pitchFamily="34" charset="0"/>
              <a:buChar char="•"/>
            </a:pPr>
            <a:r>
              <a:rPr lang="en-US" dirty="0"/>
              <a:t>A completely editable form appears.</a:t>
            </a:r>
          </a:p>
          <a:p>
            <a:pPr marL="285750" indent="-285750">
              <a:buFont typeface="Arial" panose="020B0604020202020204" pitchFamily="34" charset="0"/>
              <a:buChar char="•"/>
            </a:pPr>
            <a:r>
              <a:rPr lang="en-US" dirty="0"/>
              <a:t>In section 6, the coordinates for the stops appear and also the default field team instructions.</a:t>
            </a:r>
          </a:p>
          <a:p>
            <a:pPr marL="285750" indent="-285750">
              <a:buFont typeface="Arial" panose="020B0604020202020204" pitchFamily="34" charset="0"/>
              <a:buChar char="•"/>
            </a:pPr>
            <a:r>
              <a:rPr lang="en-US" dirty="0"/>
              <a:t>Each team (Alpha, Bravo, Delta, Echo, and Foxtrot) have their own default instructions.  See the FRMAC Monitoring Manual Volume 1 for more information.  </a:t>
            </a:r>
          </a:p>
          <a:p>
            <a:pPr marL="285750" indent="-285750">
              <a:buFont typeface="Arial" panose="020B0604020202020204" pitchFamily="34" charset="0"/>
              <a:buChar char="•"/>
            </a:pPr>
            <a:r>
              <a:rPr lang="en-US" dirty="0"/>
              <a:t>Once the instructions are completed, click either:</a:t>
            </a:r>
          </a:p>
          <a:p>
            <a:pPr marL="742950" lvl="1" indent="-285750">
              <a:buFont typeface="Arial" panose="020B0604020202020204" pitchFamily="34" charset="0"/>
              <a:buChar char="•"/>
            </a:pPr>
            <a:r>
              <a:rPr lang="en-US" dirty="0"/>
              <a:t> “Go Back” to return to the main CMC screen or </a:t>
            </a:r>
          </a:p>
          <a:p>
            <a:pPr marL="742950" lvl="1" indent="-285750">
              <a:buFont typeface="Arial" panose="020B0604020202020204" pitchFamily="34" charset="0"/>
              <a:buChar char="•"/>
            </a:pPr>
            <a:r>
              <a:rPr lang="en-US" dirty="0"/>
              <a:t>“Download PDF” to save and print a copy of the form.   </a:t>
            </a:r>
          </a:p>
        </p:txBody>
      </p:sp>
    </p:spTree>
    <p:extLst>
      <p:ext uri="{BB962C8B-B14F-4D97-AF65-F5344CB8AC3E}">
        <p14:creationId xmlns:p14="http://schemas.microsoft.com/office/powerpoint/2010/main" val="38447714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Generate field team instructions – Option 2</a:t>
            </a:r>
          </a:p>
        </p:txBody>
      </p:sp>
      <p:sp>
        <p:nvSpPr>
          <p:cNvPr id="3" name="Content Placeholder 2"/>
          <p:cNvSpPr>
            <a:spLocks noGrp="1"/>
          </p:cNvSpPr>
          <p:nvPr>
            <p:ph idx="1"/>
          </p:nvPr>
        </p:nvSpPr>
        <p:spPr/>
        <p:txBody>
          <a:bodyPr/>
          <a:lstStyle/>
          <a:p>
            <a:r>
              <a:rPr lang="en-US" dirty="0"/>
              <a:t>Create custom ICS-204 instructions</a:t>
            </a:r>
          </a:p>
          <a:p>
            <a:pPr lvl="1"/>
            <a:r>
              <a:rPr lang="en-US" dirty="0"/>
              <a:t>This method will be used most often in a CM response. </a:t>
            </a:r>
          </a:p>
          <a:p>
            <a:pPr lvl="1"/>
            <a:r>
              <a:rPr lang="en-US" dirty="0"/>
              <a:t>Not default instructions. </a:t>
            </a:r>
          </a:p>
          <a:p>
            <a:pPr lvl="1"/>
            <a:r>
              <a:rPr lang="en-US" dirty="0"/>
              <a:t>Can choose locations after you click “Create” in the “Custom ICS-204-FRMAC” column.   </a:t>
            </a:r>
          </a:p>
        </p:txBody>
      </p:sp>
    </p:spTree>
    <p:extLst>
      <p:ext uri="{BB962C8B-B14F-4D97-AF65-F5344CB8AC3E}">
        <p14:creationId xmlns:p14="http://schemas.microsoft.com/office/powerpoint/2010/main" val="24690059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 – Create Custom ICS-204</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4787" y="2848263"/>
            <a:ext cx="9304020" cy="2051809"/>
          </a:xfrm>
        </p:spPr>
      </p:pic>
      <p:pic>
        <p:nvPicPr>
          <p:cNvPr id="5" name="Picture 4"/>
          <p:cNvPicPr>
            <a:picLocks noChangeAspect="1"/>
          </p:cNvPicPr>
          <p:nvPr/>
        </p:nvPicPr>
        <p:blipFill>
          <a:blip r:embed="rId3"/>
          <a:stretch>
            <a:fillRect/>
          </a:stretch>
        </p:blipFill>
        <p:spPr>
          <a:xfrm>
            <a:off x="4621912" y="4009883"/>
            <a:ext cx="876999" cy="339629"/>
          </a:xfrm>
          <a:prstGeom prst="rect">
            <a:avLst/>
          </a:prstGeom>
        </p:spPr>
      </p:pic>
      <p:sp>
        <p:nvSpPr>
          <p:cNvPr id="3" name="TextBox 2"/>
          <p:cNvSpPr txBox="1"/>
          <p:nvPr/>
        </p:nvSpPr>
        <p:spPr>
          <a:xfrm>
            <a:off x="838200" y="1636295"/>
            <a:ext cx="5009147"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a:t>Click on “Create” to start the process. </a:t>
            </a:r>
          </a:p>
        </p:txBody>
      </p:sp>
    </p:spTree>
    <p:extLst>
      <p:ext uri="{BB962C8B-B14F-4D97-AF65-F5344CB8AC3E}">
        <p14:creationId xmlns:p14="http://schemas.microsoft.com/office/powerpoint/2010/main" val="42725170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 – Create Custom ICS-204</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52437" y="1430792"/>
            <a:ext cx="3086390" cy="5014403"/>
          </a:xfrm>
        </p:spPr>
      </p:pic>
      <p:sp>
        <p:nvSpPr>
          <p:cNvPr id="3" name="TextBox 2"/>
          <p:cNvSpPr txBox="1"/>
          <p:nvPr/>
        </p:nvSpPr>
        <p:spPr>
          <a:xfrm>
            <a:off x="838200" y="1430792"/>
            <a:ext cx="4461710" cy="4524315"/>
          </a:xfrm>
          <a:prstGeom prst="rect">
            <a:avLst/>
          </a:prstGeom>
          <a:noFill/>
        </p:spPr>
        <p:txBody>
          <a:bodyPr wrap="square" rtlCol="0">
            <a:spAutoFit/>
          </a:bodyPr>
          <a:lstStyle/>
          <a:p>
            <a:pPr marL="285750" indent="-285750">
              <a:buFont typeface="Arial" panose="020B0604020202020204" pitchFamily="34" charset="0"/>
              <a:buChar char="•"/>
            </a:pPr>
            <a:r>
              <a:rPr lang="en-US" dirty="0"/>
              <a:t>This screen appears after clicking “Create.” </a:t>
            </a:r>
          </a:p>
          <a:p>
            <a:pPr marL="285750" indent="-285750">
              <a:buFont typeface="Arial" panose="020B0604020202020204" pitchFamily="34" charset="0"/>
              <a:buChar char="•"/>
            </a:pPr>
            <a:r>
              <a:rPr lang="en-US" dirty="0"/>
              <a:t>Click which sample type you want.</a:t>
            </a:r>
          </a:p>
          <a:p>
            <a:pPr marL="742950" lvl="1" indent="-285750">
              <a:buFont typeface="Arial" panose="020B0604020202020204" pitchFamily="34" charset="0"/>
              <a:buChar char="•"/>
            </a:pPr>
            <a:r>
              <a:rPr lang="en-US" dirty="0"/>
              <a:t>If you check multiple sample types, all the sample types will be assigned to the locations selected when you click “Choose Locations.”</a:t>
            </a:r>
          </a:p>
          <a:p>
            <a:pPr marL="742950" lvl="1" indent="-285750">
              <a:buFont typeface="Arial" panose="020B0604020202020204" pitchFamily="34" charset="0"/>
              <a:buChar char="•"/>
            </a:pPr>
            <a:r>
              <a:rPr lang="en-US" dirty="0"/>
              <a:t>You are able to select one sample type at a time and assign different locations for each sample type.  </a:t>
            </a:r>
          </a:p>
          <a:p>
            <a:pPr marL="742950" lvl="1" indent="-285750">
              <a:buFont typeface="Arial" panose="020B0604020202020204" pitchFamily="34" charset="0"/>
              <a:buChar char="•"/>
            </a:pPr>
            <a:r>
              <a:rPr lang="en-US" dirty="0"/>
              <a:t>A sample type with no locations assigned to it will appear in red font.</a:t>
            </a:r>
          </a:p>
          <a:p>
            <a:pPr marL="285750" indent="-285750">
              <a:buFont typeface="Arial" panose="020B0604020202020204" pitchFamily="34" charset="0"/>
              <a:buChar char="•"/>
            </a:pPr>
            <a:r>
              <a:rPr lang="en-US" dirty="0"/>
              <a:t>Select/Review/Edit the information in the other 3 columns (Sample Sub Types, Distance/other </a:t>
            </a:r>
            <a:r>
              <a:rPr lang="en-US" dirty="0" err="1"/>
              <a:t>desc</a:t>
            </a:r>
            <a:r>
              <a:rPr lang="en-US" dirty="0"/>
              <a:t>[</a:t>
            </a:r>
            <a:r>
              <a:rPr lang="en-US" dirty="0" err="1"/>
              <a:t>ription</a:t>
            </a:r>
            <a:r>
              <a:rPr lang="en-US" dirty="0"/>
              <a:t>], and Default Sample Time)   </a:t>
            </a:r>
          </a:p>
          <a:p>
            <a:pPr marL="285750" indent="-285750">
              <a:buFont typeface="Arial" panose="020B0604020202020204" pitchFamily="34" charset="0"/>
              <a:buChar char="•"/>
            </a:pPr>
            <a:r>
              <a:rPr lang="en-US" dirty="0"/>
              <a:t>Click “Choose Locations.”</a:t>
            </a:r>
          </a:p>
        </p:txBody>
      </p:sp>
    </p:spTree>
    <p:extLst>
      <p:ext uri="{BB962C8B-B14F-4D97-AF65-F5344CB8AC3E}">
        <p14:creationId xmlns:p14="http://schemas.microsoft.com/office/powerpoint/2010/main" val="11769927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19296"/>
          </a:xfrm>
        </p:spPr>
        <p:txBody>
          <a:bodyPr/>
          <a:lstStyle/>
          <a:p>
            <a:r>
              <a:rPr lang="en-US" dirty="0"/>
              <a:t>Dispatching – Choose Locations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67932" y="1392489"/>
            <a:ext cx="8740158" cy="4351338"/>
          </a:xfrm>
        </p:spPr>
      </p:pic>
      <p:pic>
        <p:nvPicPr>
          <p:cNvPr id="5" name="Picture 4"/>
          <p:cNvPicPr>
            <a:picLocks noChangeAspect="1"/>
          </p:cNvPicPr>
          <p:nvPr/>
        </p:nvPicPr>
        <p:blipFill>
          <a:blip r:embed="rId4"/>
          <a:stretch>
            <a:fillRect/>
          </a:stretch>
        </p:blipFill>
        <p:spPr>
          <a:xfrm>
            <a:off x="8960823" y="1344793"/>
            <a:ext cx="876999" cy="339629"/>
          </a:xfrm>
          <a:prstGeom prst="rect">
            <a:avLst/>
          </a:prstGeom>
        </p:spPr>
      </p:pic>
      <p:pic>
        <p:nvPicPr>
          <p:cNvPr id="3" name="Picture 2"/>
          <p:cNvPicPr>
            <a:picLocks noChangeAspect="1"/>
          </p:cNvPicPr>
          <p:nvPr/>
        </p:nvPicPr>
        <p:blipFill>
          <a:blip r:embed="rId5"/>
          <a:stretch>
            <a:fillRect/>
          </a:stretch>
        </p:blipFill>
        <p:spPr>
          <a:xfrm>
            <a:off x="2422755" y="4911558"/>
            <a:ext cx="85829" cy="97273"/>
          </a:xfrm>
          <a:prstGeom prst="rect">
            <a:avLst/>
          </a:prstGeom>
        </p:spPr>
      </p:pic>
      <p:sp>
        <p:nvSpPr>
          <p:cNvPr id="6" name="TextBox 5"/>
          <p:cNvSpPr txBox="1"/>
          <p:nvPr/>
        </p:nvSpPr>
        <p:spPr>
          <a:xfrm>
            <a:off x="5173579" y="1813832"/>
            <a:ext cx="3019926" cy="1477328"/>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t>Place “stops” on the map.</a:t>
            </a:r>
          </a:p>
          <a:p>
            <a:pPr marL="285750" indent="-285750">
              <a:buFont typeface="Arial" panose="020B0604020202020204" pitchFamily="34" charset="0"/>
              <a:buChar char="•"/>
            </a:pPr>
            <a:r>
              <a:rPr lang="en-US" dirty="0"/>
              <a:t>Click “Done” in the top right hand corner when all stops have been placed for the team. </a:t>
            </a:r>
          </a:p>
        </p:txBody>
      </p:sp>
      <p:sp>
        <p:nvSpPr>
          <p:cNvPr id="7" name="Right Arrow 6"/>
          <p:cNvSpPr/>
          <p:nvPr/>
        </p:nvSpPr>
        <p:spPr>
          <a:xfrm rot="19165420">
            <a:off x="7913625" y="2030634"/>
            <a:ext cx="1386885" cy="80481"/>
          </a:xfrm>
          <a:prstGeom prst="rightArrow">
            <a:avLst>
              <a:gd name="adj1" fmla="val 4611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0954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 – Create Custom ICS-204</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80422" y="1323783"/>
            <a:ext cx="3112965" cy="5051228"/>
          </a:xfrm>
        </p:spPr>
      </p:pic>
      <p:sp>
        <p:nvSpPr>
          <p:cNvPr id="3" name="TextBox 2"/>
          <p:cNvSpPr txBox="1"/>
          <p:nvPr/>
        </p:nvSpPr>
        <p:spPr>
          <a:xfrm>
            <a:off x="838200" y="1919037"/>
            <a:ext cx="4245142"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t>When you click “Done” in the previous screen, this screen appears.  </a:t>
            </a:r>
          </a:p>
          <a:p>
            <a:pPr marL="285750" indent="-285750">
              <a:buFont typeface="Arial" panose="020B0604020202020204" pitchFamily="34" charset="0"/>
              <a:buChar char="•"/>
            </a:pPr>
            <a:r>
              <a:rPr lang="en-US" sz="2000" dirty="0"/>
              <a:t>Since all stops were entered for each sample type in the picture to the right, there are no warnings or red font. </a:t>
            </a:r>
          </a:p>
          <a:p>
            <a:pPr marL="285750" indent="-285750">
              <a:buFont typeface="Arial" panose="020B0604020202020204" pitchFamily="34" charset="0"/>
              <a:buChar char="•"/>
            </a:pPr>
            <a:r>
              <a:rPr lang="en-US" sz="2000" dirty="0"/>
              <a:t>Click “Save ICS-204 FRMAC” on the bottom right of the screen.  </a:t>
            </a:r>
          </a:p>
        </p:txBody>
      </p:sp>
    </p:spTree>
    <p:extLst>
      <p:ext uri="{BB962C8B-B14F-4D97-AF65-F5344CB8AC3E}">
        <p14:creationId xmlns:p14="http://schemas.microsoft.com/office/powerpoint/2010/main" val="2077185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CMC Overview</a:t>
            </a:r>
          </a:p>
        </p:txBody>
      </p:sp>
      <p:sp>
        <p:nvSpPr>
          <p:cNvPr id="3" name="Content Placeholder 2"/>
          <p:cNvSpPr>
            <a:spLocks noGrp="1"/>
          </p:cNvSpPr>
          <p:nvPr>
            <p:ph idx="1"/>
          </p:nvPr>
        </p:nvSpPr>
        <p:spPr/>
        <p:txBody>
          <a:bodyPr>
            <a:normAutofit/>
          </a:bodyPr>
          <a:lstStyle/>
          <a:p>
            <a:r>
              <a:rPr lang="en-US" dirty="0"/>
              <a:t>It is the expectation of the FRMAC Monitoring Division that CMC will be used for future drills and events.    </a:t>
            </a:r>
          </a:p>
          <a:p>
            <a:r>
              <a:rPr lang="en-US" dirty="0"/>
              <a:t>CMC is currently functional on the RSL Portal. </a:t>
            </a:r>
          </a:p>
          <a:p>
            <a:r>
              <a:rPr lang="en-US" dirty="0"/>
              <a:t>Further funding would be required to develop additional functionality as requested by CM/RAP feedback and to fix identified bugs. </a:t>
            </a:r>
          </a:p>
          <a:p>
            <a:pPr marL="0" indent="0">
              <a:buNone/>
            </a:pPr>
            <a:endParaRPr lang="en-US" dirty="0"/>
          </a:p>
          <a:p>
            <a:pPr marL="0" indent="0">
              <a:buNone/>
            </a:pPr>
            <a:r>
              <a:rPr lang="en-US" dirty="0"/>
              <a:t>If you have any comments, desire a new feature, or identify bugs, please contact Jeremy Gwin at </a:t>
            </a:r>
            <a:r>
              <a:rPr lang="en-US" dirty="0">
                <a:hlinkClick r:id="rId2"/>
              </a:rPr>
              <a:t>gwinjs@nv.doe.gov</a:t>
            </a:r>
            <a:r>
              <a:rPr lang="en-US" dirty="0"/>
              <a:t> or the current FRMAC Monitoring and Sampling Working Group Chair. </a:t>
            </a:r>
          </a:p>
        </p:txBody>
      </p:sp>
    </p:spTree>
    <p:extLst>
      <p:ext uri="{BB962C8B-B14F-4D97-AF65-F5344CB8AC3E}">
        <p14:creationId xmlns:p14="http://schemas.microsoft.com/office/powerpoint/2010/main" val="2467878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 – Complete Custom ICS-204</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37760" y="1455007"/>
            <a:ext cx="4429563" cy="4691287"/>
          </a:xfrm>
        </p:spPr>
      </p:pic>
      <p:sp>
        <p:nvSpPr>
          <p:cNvPr id="3" name="Rectangle 2"/>
          <p:cNvSpPr/>
          <p:nvPr/>
        </p:nvSpPr>
        <p:spPr>
          <a:xfrm>
            <a:off x="888332" y="1453106"/>
            <a:ext cx="3629526" cy="4247317"/>
          </a:xfrm>
          <a:prstGeom prst="rect">
            <a:avLst/>
          </a:prstGeom>
        </p:spPr>
        <p:txBody>
          <a:bodyPr wrap="square">
            <a:spAutoFit/>
          </a:bodyPr>
          <a:lstStyle/>
          <a:p>
            <a:pPr marL="285750" indent="-285750">
              <a:buFont typeface="Arial" panose="020B0604020202020204" pitchFamily="34" charset="0"/>
              <a:buChar char="•"/>
            </a:pPr>
            <a:r>
              <a:rPr lang="en-US" dirty="0"/>
              <a:t>A completely editable form appears.</a:t>
            </a:r>
          </a:p>
          <a:p>
            <a:pPr marL="285750" indent="-285750">
              <a:buFont typeface="Arial" panose="020B0604020202020204" pitchFamily="34" charset="0"/>
              <a:buChar char="•"/>
            </a:pPr>
            <a:r>
              <a:rPr lang="en-US" dirty="0"/>
              <a:t>In Section 3, fill in contact information for the monitoring manager and field team supervisor. </a:t>
            </a:r>
          </a:p>
          <a:p>
            <a:pPr marL="285750" indent="-285750">
              <a:buFont typeface="Arial" panose="020B0604020202020204" pitchFamily="34" charset="0"/>
              <a:buChar char="•"/>
            </a:pPr>
            <a:r>
              <a:rPr lang="en-US" dirty="0"/>
              <a:t>In Section 5, fill in field team member information. </a:t>
            </a:r>
          </a:p>
          <a:p>
            <a:pPr marL="285750" indent="-285750">
              <a:buFont typeface="Arial" panose="020B0604020202020204" pitchFamily="34" charset="0"/>
              <a:buChar char="•"/>
            </a:pPr>
            <a:r>
              <a:rPr lang="en-US" dirty="0"/>
              <a:t>In Section 6, the coordinates for the stops appear for each sample type.  Edit wording if desired.  </a:t>
            </a:r>
          </a:p>
          <a:p>
            <a:pPr marL="285750" indent="-285750">
              <a:buFont typeface="Arial" panose="020B0604020202020204" pitchFamily="34" charset="0"/>
              <a:buChar char="•"/>
            </a:pPr>
            <a:r>
              <a:rPr lang="en-US" dirty="0"/>
              <a:t>In Section 7, default field team special instructions appear.  Edit section to apply to specific response.</a:t>
            </a:r>
          </a:p>
        </p:txBody>
      </p:sp>
    </p:spTree>
    <p:extLst>
      <p:ext uri="{BB962C8B-B14F-4D97-AF65-F5344CB8AC3E}">
        <p14:creationId xmlns:p14="http://schemas.microsoft.com/office/powerpoint/2010/main" val="2964994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 – Complete Custom ICS-204</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52523" y="1580125"/>
            <a:ext cx="4314800" cy="4569743"/>
          </a:xfrm>
        </p:spPr>
      </p:pic>
      <p:sp>
        <p:nvSpPr>
          <p:cNvPr id="3" name="Rectangle 2"/>
          <p:cNvSpPr/>
          <p:nvPr/>
        </p:nvSpPr>
        <p:spPr>
          <a:xfrm>
            <a:off x="888332" y="1453106"/>
            <a:ext cx="3629526" cy="3416320"/>
          </a:xfrm>
          <a:prstGeom prst="rect">
            <a:avLst/>
          </a:prstGeom>
        </p:spPr>
        <p:txBody>
          <a:bodyPr wrap="square">
            <a:spAutoFit/>
          </a:bodyPr>
          <a:lstStyle/>
          <a:p>
            <a:pPr marL="285750" indent="-285750">
              <a:buFont typeface="Arial" panose="020B0604020202020204" pitchFamily="34" charset="0"/>
              <a:buChar char="•"/>
            </a:pPr>
            <a:r>
              <a:rPr lang="en-US" dirty="0"/>
              <a:t>In Section 8, fill in other contact information for various things (if desired).  </a:t>
            </a:r>
          </a:p>
          <a:p>
            <a:pPr marL="285750" indent="-285750">
              <a:buFont typeface="Arial" panose="020B0604020202020204" pitchFamily="34" charset="0"/>
              <a:buChar char="•"/>
            </a:pPr>
            <a:r>
              <a:rPr lang="en-US" dirty="0"/>
              <a:t>Insert name of reviewer in Section 10, or wait until the form is printed.  </a:t>
            </a:r>
          </a:p>
          <a:p>
            <a:pPr marL="285750" indent="-285750">
              <a:buFont typeface="Arial" panose="020B0604020202020204" pitchFamily="34" charset="0"/>
              <a:buChar char="•"/>
            </a:pPr>
            <a:r>
              <a:rPr lang="en-US" dirty="0"/>
              <a:t>Once the instructions are completed, click either:</a:t>
            </a:r>
          </a:p>
          <a:p>
            <a:pPr marL="742950" lvl="1" indent="-285750">
              <a:buFont typeface="Arial" panose="020B0604020202020204" pitchFamily="34" charset="0"/>
              <a:buChar char="•"/>
            </a:pPr>
            <a:r>
              <a:rPr lang="en-US" dirty="0"/>
              <a:t> “Go Back” to return to the main CMC screen or </a:t>
            </a:r>
          </a:p>
          <a:p>
            <a:pPr marL="742950" lvl="1" indent="-285750">
              <a:buFont typeface="Arial" panose="020B0604020202020204" pitchFamily="34" charset="0"/>
              <a:buChar char="•"/>
            </a:pPr>
            <a:r>
              <a:rPr lang="en-US" dirty="0"/>
              <a:t>“Download PDF” to save and print a copy of the form.   </a:t>
            </a:r>
          </a:p>
        </p:txBody>
      </p:sp>
    </p:spTree>
    <p:extLst>
      <p:ext uri="{BB962C8B-B14F-4D97-AF65-F5344CB8AC3E}">
        <p14:creationId xmlns:p14="http://schemas.microsoft.com/office/powerpoint/2010/main" val="13523717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 - Generate Routes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176219"/>
            <a:ext cx="9304020" cy="2107416"/>
          </a:xfrm>
        </p:spPr>
      </p:pic>
      <p:pic>
        <p:nvPicPr>
          <p:cNvPr id="5" name="Picture 4"/>
          <p:cNvPicPr>
            <a:picLocks noChangeAspect="1"/>
          </p:cNvPicPr>
          <p:nvPr/>
        </p:nvPicPr>
        <p:blipFill>
          <a:blip r:embed="rId3"/>
          <a:stretch>
            <a:fillRect/>
          </a:stretch>
        </p:blipFill>
        <p:spPr>
          <a:xfrm>
            <a:off x="3013359" y="3893826"/>
            <a:ext cx="1422430" cy="550854"/>
          </a:xfrm>
          <a:prstGeom prst="rect">
            <a:avLst/>
          </a:prstGeom>
        </p:spPr>
      </p:pic>
      <p:sp>
        <p:nvSpPr>
          <p:cNvPr id="3" name="TextBox 2"/>
          <p:cNvSpPr txBox="1"/>
          <p:nvPr/>
        </p:nvSpPr>
        <p:spPr>
          <a:xfrm>
            <a:off x="838200" y="4711509"/>
            <a:ext cx="7471611" cy="923330"/>
          </a:xfrm>
          <a:prstGeom prst="rect">
            <a:avLst/>
          </a:prstGeom>
          <a:noFill/>
        </p:spPr>
        <p:txBody>
          <a:bodyPr wrap="square" rtlCol="0">
            <a:spAutoFit/>
          </a:bodyPr>
          <a:lstStyle/>
          <a:p>
            <a:pPr marL="285750" indent="-285750">
              <a:buFont typeface="Arial" panose="020B0604020202020204" pitchFamily="34" charset="0"/>
              <a:buChar char="•"/>
            </a:pPr>
            <a:r>
              <a:rPr lang="en-US" dirty="0"/>
              <a:t>“Generate Routes” will generate routes for all the created field teams.</a:t>
            </a:r>
          </a:p>
          <a:p>
            <a:pPr marL="285750" indent="-285750">
              <a:buFont typeface="Arial" panose="020B0604020202020204" pitchFamily="34" charset="0"/>
              <a:buChar char="•"/>
            </a:pPr>
            <a:r>
              <a:rPr lang="en-US" dirty="0"/>
              <a:t>“Generate Selected Routes” will only generate routes for a selected team (selected teams are highlighted in blue).   </a:t>
            </a:r>
          </a:p>
        </p:txBody>
      </p:sp>
    </p:spTree>
    <p:extLst>
      <p:ext uri="{BB962C8B-B14F-4D97-AF65-F5344CB8AC3E}">
        <p14:creationId xmlns:p14="http://schemas.microsoft.com/office/powerpoint/2010/main" val="7401671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 - Generate Routes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506788"/>
            <a:ext cx="4968168" cy="4351338"/>
          </a:xfrm>
        </p:spPr>
      </p:pic>
      <p:sp>
        <p:nvSpPr>
          <p:cNvPr id="3" name="TextBox 2"/>
          <p:cNvSpPr txBox="1"/>
          <p:nvPr/>
        </p:nvSpPr>
        <p:spPr>
          <a:xfrm>
            <a:off x="6096000" y="1744579"/>
            <a:ext cx="4834689" cy="2308324"/>
          </a:xfrm>
          <a:prstGeom prst="rect">
            <a:avLst/>
          </a:prstGeom>
          <a:noFill/>
        </p:spPr>
        <p:txBody>
          <a:bodyPr wrap="square" rtlCol="0">
            <a:spAutoFit/>
          </a:bodyPr>
          <a:lstStyle/>
          <a:p>
            <a:pPr marL="285750" indent="-285750">
              <a:buFont typeface="Arial" panose="020B0604020202020204" pitchFamily="34" charset="0"/>
              <a:buChar char="•"/>
            </a:pPr>
            <a:r>
              <a:rPr lang="en-US" dirty="0"/>
              <a:t>After clicking, “Generate Routes” or “Generate Selected Routes,” allow some time for the computer to process.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When complete, a summary window will appear.</a:t>
            </a:r>
          </a:p>
          <a:p>
            <a:r>
              <a:rPr lang="en-US" dirty="0"/>
              <a:t> </a:t>
            </a:r>
          </a:p>
          <a:p>
            <a:pPr marL="285750" indent="-285750">
              <a:buFont typeface="Arial" panose="020B0604020202020204" pitchFamily="34" charset="0"/>
              <a:buChar char="•"/>
            </a:pPr>
            <a:r>
              <a:rPr lang="en-US" dirty="0"/>
              <a:t>Click “OK” in the summary window.  </a:t>
            </a:r>
          </a:p>
        </p:txBody>
      </p:sp>
      <p:sp>
        <p:nvSpPr>
          <p:cNvPr id="5" name="Right Arrow 4"/>
          <p:cNvSpPr/>
          <p:nvPr/>
        </p:nvSpPr>
        <p:spPr>
          <a:xfrm rot="9952240">
            <a:off x="5551771" y="3058205"/>
            <a:ext cx="618496" cy="153845"/>
          </a:xfrm>
          <a:prstGeom prst="rightArrow">
            <a:avLst>
              <a:gd name="adj1" fmla="val 4611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0108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 – Save Team Info</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0811" y="3174673"/>
            <a:ext cx="9304020" cy="2107416"/>
          </a:xfrm>
        </p:spPr>
      </p:pic>
      <p:sp>
        <p:nvSpPr>
          <p:cNvPr id="3" name="TextBox 2"/>
          <p:cNvSpPr txBox="1"/>
          <p:nvPr/>
        </p:nvSpPr>
        <p:spPr>
          <a:xfrm>
            <a:off x="1070811" y="1558089"/>
            <a:ext cx="8849226" cy="1477328"/>
          </a:xfrm>
          <a:prstGeom prst="rect">
            <a:avLst/>
          </a:prstGeom>
          <a:noFill/>
        </p:spPr>
        <p:txBody>
          <a:bodyPr wrap="square" rtlCol="0">
            <a:spAutoFit/>
          </a:bodyPr>
          <a:lstStyle/>
          <a:p>
            <a:pPr marL="285750" indent="-285750">
              <a:buFont typeface="Arial" panose="020B0604020202020204" pitchFamily="34" charset="0"/>
              <a:buChar char="•"/>
            </a:pPr>
            <a:r>
              <a:rPr lang="en-US" dirty="0"/>
              <a:t>After the routes and the ICS-204-FRMAC forms are complete for each team, click “Save” in the “Save Team Info” column. </a:t>
            </a:r>
          </a:p>
          <a:p>
            <a:pPr marL="285750" indent="-285750">
              <a:buFont typeface="Arial" panose="020B0604020202020204" pitchFamily="34" charset="0"/>
              <a:buChar char="•"/>
            </a:pPr>
            <a:r>
              <a:rPr lang="en-US" dirty="0"/>
              <a:t>Saving will place these plans in the “Existing Plans” and “Revision History” tabs.  You are able to edit existing plans and look at older plans.   </a:t>
            </a:r>
          </a:p>
          <a:p>
            <a:pPr marL="285750" indent="-285750">
              <a:buFont typeface="Arial" panose="020B0604020202020204" pitchFamily="34" charset="0"/>
              <a:buChar char="•"/>
            </a:pPr>
            <a:endParaRPr lang="en-US" dirty="0"/>
          </a:p>
        </p:txBody>
      </p:sp>
      <p:sp>
        <p:nvSpPr>
          <p:cNvPr id="5" name="Donut 4"/>
          <p:cNvSpPr/>
          <p:nvPr/>
        </p:nvSpPr>
        <p:spPr>
          <a:xfrm>
            <a:off x="7736175" y="4148231"/>
            <a:ext cx="696504" cy="332352"/>
          </a:xfrm>
          <a:prstGeom prst="donut">
            <a:avLst>
              <a:gd name="adj" fmla="val 615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875821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Dispatching - Deploy Team ICS-204</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801695"/>
            <a:ext cx="9304020" cy="2107416"/>
          </a:xfrm>
        </p:spPr>
      </p:pic>
      <p:sp>
        <p:nvSpPr>
          <p:cNvPr id="5" name="Donut 4"/>
          <p:cNvSpPr/>
          <p:nvPr/>
        </p:nvSpPr>
        <p:spPr>
          <a:xfrm>
            <a:off x="6178653" y="4574092"/>
            <a:ext cx="1227987" cy="390151"/>
          </a:xfrm>
          <a:prstGeom prst="donut">
            <a:avLst>
              <a:gd name="adj" fmla="val 615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1009402" y="1371600"/>
            <a:ext cx="8531639" cy="1477328"/>
          </a:xfrm>
          <a:prstGeom prst="rect">
            <a:avLst/>
          </a:prstGeom>
          <a:noFill/>
        </p:spPr>
        <p:txBody>
          <a:bodyPr wrap="square" rtlCol="0">
            <a:spAutoFit/>
          </a:bodyPr>
          <a:lstStyle/>
          <a:p>
            <a:pPr marL="285750" indent="-285750">
              <a:buFont typeface="Arial" panose="020B0604020202020204" pitchFamily="34" charset="0"/>
              <a:buChar char="•"/>
            </a:pPr>
            <a:r>
              <a:rPr lang="en-US" dirty="0"/>
              <a:t>“Deploy To Tablet” will send the locations, route, and ICS-204FRMAC to the field team tablet via the Chat function. </a:t>
            </a:r>
          </a:p>
          <a:p>
            <a:pPr marL="285750" indent="-285750">
              <a:buFont typeface="Arial" panose="020B0604020202020204" pitchFamily="34" charset="0"/>
              <a:buChar char="•"/>
            </a:pPr>
            <a:r>
              <a:rPr lang="en-US" dirty="0"/>
              <a:t>A good practice would be to send a chat message out to the field teams alerting them that new instructions should be appearing in the tablet.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5841847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CMC - Dashboard</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53368" y="1462087"/>
            <a:ext cx="4127243" cy="4945119"/>
          </a:xfrm>
        </p:spPr>
      </p:pic>
      <p:sp>
        <p:nvSpPr>
          <p:cNvPr id="5" name="TextBox 4"/>
          <p:cNvSpPr txBox="1"/>
          <p:nvPr/>
        </p:nvSpPr>
        <p:spPr>
          <a:xfrm>
            <a:off x="5526148" y="2430898"/>
            <a:ext cx="5500839" cy="2585323"/>
          </a:xfrm>
          <a:prstGeom prst="rect">
            <a:avLst/>
          </a:prstGeom>
          <a:noFill/>
        </p:spPr>
        <p:txBody>
          <a:bodyPr wrap="square" rtlCol="0">
            <a:spAutoFit/>
          </a:bodyPr>
          <a:lstStyle/>
          <a:p>
            <a:pPr marL="285750" indent="-285750">
              <a:buFont typeface="Arial" panose="020B0604020202020204" pitchFamily="34" charset="0"/>
              <a:buChar char="•"/>
            </a:pPr>
            <a:r>
              <a:rPr lang="en-US" dirty="0"/>
              <a:t>As field teams go in the field, a system icon will represent them (car icon) labelled as the team name.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the sample and measurement layers are turned on, then data will appear when it is uploaded into RAMS.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Under the “Stops” tab, there is a “Name” column which is the name of the stop that the field team sees in the tablet. </a:t>
            </a:r>
          </a:p>
        </p:txBody>
      </p:sp>
    </p:spTree>
    <p:extLst>
      <p:ext uri="{BB962C8B-B14F-4D97-AF65-F5344CB8AC3E}">
        <p14:creationId xmlns:p14="http://schemas.microsoft.com/office/powerpoint/2010/main" val="28417271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CMC - Dashboard</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53368" y="1462087"/>
            <a:ext cx="4127243" cy="4945119"/>
          </a:xfrm>
        </p:spPr>
      </p:pic>
      <p:sp>
        <p:nvSpPr>
          <p:cNvPr id="5" name="TextBox 4"/>
          <p:cNvSpPr txBox="1"/>
          <p:nvPr/>
        </p:nvSpPr>
        <p:spPr>
          <a:xfrm>
            <a:off x="5560015" y="1690688"/>
            <a:ext cx="5500839" cy="3970318"/>
          </a:xfrm>
          <a:prstGeom prst="rect">
            <a:avLst/>
          </a:prstGeom>
          <a:noFill/>
        </p:spPr>
        <p:txBody>
          <a:bodyPr wrap="square" rtlCol="0">
            <a:spAutoFit/>
          </a:bodyPr>
          <a:lstStyle/>
          <a:p>
            <a:pPr marL="285750" indent="-285750">
              <a:buFont typeface="Arial" panose="020B0604020202020204" pitchFamily="34" charset="0"/>
              <a:buChar char="•"/>
            </a:pPr>
            <a:r>
              <a:rPr lang="en-US" dirty="0"/>
              <a:t>Under the “Stops” tab, there is a “Status” column which will show either </a:t>
            </a:r>
          </a:p>
          <a:p>
            <a:pPr marL="742950" lvl="1" indent="-285750">
              <a:buFont typeface="Arial" panose="020B0604020202020204" pitchFamily="34" charset="0"/>
              <a:buChar char="•"/>
            </a:pPr>
            <a:r>
              <a:rPr lang="en-US" dirty="0"/>
              <a:t>“Pending” – waiting on the team</a:t>
            </a:r>
          </a:p>
          <a:p>
            <a:pPr marL="742950" lvl="1" indent="-285750">
              <a:buFont typeface="Arial" panose="020B0604020202020204" pitchFamily="34" charset="0"/>
              <a:buChar char="•"/>
            </a:pPr>
            <a:r>
              <a:rPr lang="en-US" dirty="0"/>
              <a:t>“In progress” – team is in the vicinity of the sampling location</a:t>
            </a:r>
          </a:p>
          <a:p>
            <a:pPr marL="742950" lvl="1" indent="-285750">
              <a:buFont typeface="Arial" panose="020B0604020202020204" pitchFamily="34" charset="0"/>
              <a:buChar char="•"/>
            </a:pPr>
            <a:r>
              <a:rPr lang="en-US" dirty="0"/>
              <a:t>“Complete” – field team completed sampling of assigned sample types at the location.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Under the “Stops” tab, there is a “Completed Samples” column which will show which samples/measurements were collected at the stop.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Use these techniques to track your field teams and review data in real time. </a:t>
            </a:r>
          </a:p>
        </p:txBody>
      </p:sp>
    </p:spTree>
    <p:extLst>
      <p:ext uri="{BB962C8B-B14F-4D97-AF65-F5344CB8AC3E}">
        <p14:creationId xmlns:p14="http://schemas.microsoft.com/office/powerpoint/2010/main" val="35335261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itle 1"/>
          <p:cNvSpPr txBox="1">
            <a:spLocks/>
          </p:cNvSpPr>
          <p:nvPr/>
        </p:nvSpPr>
        <p:spPr>
          <a:xfrm>
            <a:off x="4000500" y="2001420"/>
            <a:ext cx="3988468" cy="20472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solidFill>
              </a:rPr>
              <a:t>Advanced Options</a:t>
            </a:r>
          </a:p>
        </p:txBody>
      </p:sp>
    </p:spTree>
    <p:extLst>
      <p:ext uri="{BB962C8B-B14F-4D97-AF65-F5344CB8AC3E}">
        <p14:creationId xmlns:p14="http://schemas.microsoft.com/office/powerpoint/2010/main" val="26236549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7853" y="2166832"/>
            <a:ext cx="4458547" cy="1325563"/>
          </a:xfrm>
        </p:spPr>
        <p:txBody>
          <a:bodyPr/>
          <a:lstStyle/>
          <a:p>
            <a:r>
              <a:rPr lang="en-US" dirty="0"/>
              <a:t>Redeploy a Team</a:t>
            </a:r>
          </a:p>
        </p:txBody>
      </p:sp>
    </p:spTree>
    <p:extLst>
      <p:ext uri="{BB962C8B-B14F-4D97-AF65-F5344CB8AC3E}">
        <p14:creationId xmlns:p14="http://schemas.microsoft.com/office/powerpoint/2010/main" val="706564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60119" y="3692051"/>
            <a:ext cx="10515600" cy="682444"/>
          </a:xfrm>
        </p:spPr>
        <p:txBody>
          <a:bodyPr>
            <a:normAutofit fontScale="92500"/>
          </a:bodyPr>
          <a:lstStyle/>
          <a:p>
            <a:pPr marL="0" indent="0">
              <a:buNone/>
            </a:pPr>
            <a:r>
              <a:rPr lang="en-US" dirty="0">
                <a:solidFill>
                  <a:schemeClr val="bg1"/>
                </a:solidFill>
              </a:rPr>
              <a:t>The following slides are a tutorial on how to use the various aspects of CMC.  </a:t>
            </a:r>
          </a:p>
        </p:txBody>
      </p:sp>
      <p:sp>
        <p:nvSpPr>
          <p:cNvPr id="4" name="Title 1"/>
          <p:cNvSpPr txBox="1">
            <a:spLocks/>
          </p:cNvSpPr>
          <p:nvPr/>
        </p:nvSpPr>
        <p:spPr>
          <a:xfrm>
            <a:off x="3471940" y="1644844"/>
            <a:ext cx="5491957" cy="20472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solidFill>
              </a:rPr>
              <a:t>How to Use CMC</a:t>
            </a:r>
          </a:p>
        </p:txBody>
      </p:sp>
    </p:spTree>
    <p:extLst>
      <p:ext uri="{BB962C8B-B14F-4D97-AF65-F5344CB8AC3E}">
        <p14:creationId xmlns:p14="http://schemas.microsoft.com/office/powerpoint/2010/main" val="33722090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Redeploy a Team</a:t>
            </a:r>
          </a:p>
        </p:txBody>
      </p:sp>
      <p:sp>
        <p:nvSpPr>
          <p:cNvPr id="3" name="Content Placeholder 2"/>
          <p:cNvSpPr>
            <a:spLocks noGrp="1"/>
          </p:cNvSpPr>
          <p:nvPr>
            <p:ph idx="1"/>
          </p:nvPr>
        </p:nvSpPr>
        <p:spPr/>
        <p:txBody>
          <a:bodyPr/>
          <a:lstStyle/>
          <a:p>
            <a:r>
              <a:rPr lang="en-US" dirty="0"/>
              <a:t>If a team is finished with their plan and want more to do, then you can redeploy the team.  </a:t>
            </a:r>
          </a:p>
          <a:p>
            <a:r>
              <a:rPr lang="en-US" dirty="0"/>
              <a:t>This option will add another starting point specific to that team. Place the starting point where the team currently is located. </a:t>
            </a:r>
          </a:p>
          <a:p>
            <a:r>
              <a:rPr lang="en-US" dirty="0"/>
              <a:t>Add stops, assign measurement/sample types, and then generate a selected route. </a:t>
            </a:r>
          </a:p>
          <a:p>
            <a:pPr lvl="1"/>
            <a:r>
              <a:rPr lang="en-US" dirty="0"/>
              <a:t>This will tack on the new points to the ICS-204 form. </a:t>
            </a:r>
          </a:p>
          <a:p>
            <a:pPr lvl="1"/>
            <a:r>
              <a:rPr lang="en-US" dirty="0"/>
              <a:t>The points will be visible to the field team.  </a:t>
            </a:r>
          </a:p>
          <a:p>
            <a:pPr lvl="1"/>
            <a:r>
              <a:rPr lang="en-US" dirty="0"/>
              <a:t>The previous stops (completed) will disappear from view.   </a:t>
            </a:r>
          </a:p>
        </p:txBody>
      </p:sp>
    </p:spTree>
    <p:extLst>
      <p:ext uri="{BB962C8B-B14F-4D97-AF65-F5344CB8AC3E}">
        <p14:creationId xmlns:p14="http://schemas.microsoft.com/office/powerpoint/2010/main" val="36038047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Redeploy a Team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512296"/>
            <a:ext cx="10188823" cy="3086367"/>
          </a:xfrm>
        </p:spPr>
      </p:pic>
      <p:sp>
        <p:nvSpPr>
          <p:cNvPr id="5" name="Donut 4"/>
          <p:cNvSpPr/>
          <p:nvPr/>
        </p:nvSpPr>
        <p:spPr>
          <a:xfrm>
            <a:off x="5791991" y="5195146"/>
            <a:ext cx="1313236" cy="561681"/>
          </a:xfrm>
          <a:prstGeom prst="donut">
            <a:avLst>
              <a:gd name="adj" fmla="val 1345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1014306" y="1338469"/>
            <a:ext cx="9938173" cy="646331"/>
          </a:xfrm>
          <a:prstGeom prst="rect">
            <a:avLst/>
          </a:prstGeom>
          <a:noFill/>
        </p:spPr>
        <p:txBody>
          <a:bodyPr wrap="square" rtlCol="0">
            <a:spAutoFit/>
          </a:bodyPr>
          <a:lstStyle/>
          <a:p>
            <a:pPr marL="285750" indent="-285750">
              <a:buFont typeface="Arial" panose="020B0604020202020204" pitchFamily="34" charset="0"/>
              <a:buChar char="•"/>
            </a:pPr>
            <a:r>
              <a:rPr lang="en-US" dirty="0"/>
              <a:t>Navigate to the “Stops” tab</a:t>
            </a:r>
          </a:p>
          <a:p>
            <a:pPr marL="285750" indent="-285750">
              <a:buFont typeface="Arial" panose="020B0604020202020204" pitchFamily="34" charset="0"/>
              <a:buChar char="•"/>
            </a:pPr>
            <a:r>
              <a:rPr lang="en-US" dirty="0"/>
              <a:t>Click “Redeploy Team”   </a:t>
            </a:r>
          </a:p>
        </p:txBody>
      </p:sp>
    </p:spTree>
    <p:extLst>
      <p:ext uri="{BB962C8B-B14F-4D97-AF65-F5344CB8AC3E}">
        <p14:creationId xmlns:p14="http://schemas.microsoft.com/office/powerpoint/2010/main" val="2380563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Redeploy a Team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4306" y="2586803"/>
            <a:ext cx="5508925" cy="2539665"/>
          </a:xfrm>
        </p:spPr>
      </p:pic>
      <p:sp>
        <p:nvSpPr>
          <p:cNvPr id="5" name="TextBox 4"/>
          <p:cNvSpPr txBox="1"/>
          <p:nvPr/>
        </p:nvSpPr>
        <p:spPr>
          <a:xfrm>
            <a:off x="1014306" y="1338469"/>
            <a:ext cx="9938173" cy="923330"/>
          </a:xfrm>
          <a:prstGeom prst="rect">
            <a:avLst/>
          </a:prstGeom>
          <a:noFill/>
        </p:spPr>
        <p:txBody>
          <a:bodyPr wrap="square" rtlCol="0">
            <a:spAutoFit/>
          </a:bodyPr>
          <a:lstStyle/>
          <a:p>
            <a:pPr marL="285750" indent="-285750">
              <a:buFont typeface="Arial" panose="020B0604020202020204" pitchFamily="34" charset="0"/>
              <a:buChar char="•"/>
            </a:pPr>
            <a:r>
              <a:rPr lang="en-US" dirty="0"/>
              <a:t>The following box appears after clicking “Redeploy Team”</a:t>
            </a:r>
          </a:p>
          <a:p>
            <a:pPr marL="285750" indent="-285750">
              <a:buFont typeface="Arial" panose="020B0604020202020204" pitchFamily="34" charset="0"/>
              <a:buChar char="•"/>
            </a:pPr>
            <a:r>
              <a:rPr lang="en-US" dirty="0"/>
              <a:t>Select the team you want to redeploy</a:t>
            </a:r>
          </a:p>
          <a:p>
            <a:pPr marL="285750" indent="-285750">
              <a:buFont typeface="Arial" panose="020B0604020202020204" pitchFamily="34" charset="0"/>
              <a:buChar char="•"/>
            </a:pPr>
            <a:r>
              <a:rPr lang="en-US" dirty="0"/>
              <a:t>Click “Place secondary Depot”</a:t>
            </a:r>
          </a:p>
        </p:txBody>
      </p:sp>
    </p:spTree>
    <p:extLst>
      <p:ext uri="{BB962C8B-B14F-4D97-AF65-F5344CB8AC3E}">
        <p14:creationId xmlns:p14="http://schemas.microsoft.com/office/powerpoint/2010/main" val="37888902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Redeploy a Team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90688"/>
            <a:ext cx="5630632" cy="3660245"/>
          </a:xfrm>
        </p:spPr>
      </p:pic>
      <p:sp>
        <p:nvSpPr>
          <p:cNvPr id="5" name="Right Arrow 4"/>
          <p:cNvSpPr/>
          <p:nvPr/>
        </p:nvSpPr>
        <p:spPr>
          <a:xfrm rot="7816487">
            <a:off x="5786257" y="3942973"/>
            <a:ext cx="1896652" cy="129079"/>
          </a:xfrm>
          <a:prstGeom prst="rightArrow">
            <a:avLst>
              <a:gd name="adj1" fmla="val 4611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TextBox 5"/>
          <p:cNvSpPr txBox="1"/>
          <p:nvPr/>
        </p:nvSpPr>
        <p:spPr>
          <a:xfrm>
            <a:off x="7178040" y="1690688"/>
            <a:ext cx="397764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After clicking “Place secondary Depot,” you will be able to place a secondary depot on the map by clicking on the map. </a:t>
            </a:r>
          </a:p>
          <a:p>
            <a:pPr marL="285750" indent="-285750">
              <a:buFont typeface="Arial" panose="020B0604020202020204" pitchFamily="34" charset="0"/>
              <a:buChar char="•"/>
            </a:pPr>
            <a:r>
              <a:rPr lang="en-US" dirty="0"/>
              <a:t>Place the secondary depot on the map where the field team is currently located.  </a:t>
            </a:r>
          </a:p>
        </p:txBody>
      </p:sp>
    </p:spTree>
    <p:extLst>
      <p:ext uri="{BB962C8B-B14F-4D97-AF65-F5344CB8AC3E}">
        <p14:creationId xmlns:p14="http://schemas.microsoft.com/office/powerpoint/2010/main" val="12536555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Redeploy a Team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0175" y="241194"/>
            <a:ext cx="5101718" cy="6302124"/>
          </a:xfrm>
        </p:spPr>
      </p:pic>
      <p:sp>
        <p:nvSpPr>
          <p:cNvPr id="5" name="Donut 4"/>
          <p:cNvSpPr/>
          <p:nvPr/>
        </p:nvSpPr>
        <p:spPr>
          <a:xfrm>
            <a:off x="6258560" y="6265334"/>
            <a:ext cx="975360" cy="344934"/>
          </a:xfrm>
          <a:prstGeom prst="donut">
            <a:avLst>
              <a:gd name="adj" fmla="val 1401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838201" y="1946685"/>
            <a:ext cx="4167292" cy="2031325"/>
          </a:xfrm>
          <a:prstGeom prst="rect">
            <a:avLst/>
          </a:prstGeom>
          <a:noFill/>
        </p:spPr>
        <p:txBody>
          <a:bodyPr wrap="square" rtlCol="0">
            <a:spAutoFit/>
          </a:bodyPr>
          <a:lstStyle/>
          <a:p>
            <a:pPr marL="285750" indent="-285750">
              <a:buFont typeface="Arial" panose="020B0604020202020204" pitchFamily="34" charset="0"/>
              <a:buChar char="•"/>
            </a:pPr>
            <a:r>
              <a:rPr lang="en-US" dirty="0"/>
              <a:t>Add stops (points, lines, or polygon)</a:t>
            </a:r>
          </a:p>
          <a:p>
            <a:pPr marL="285750" indent="-285750">
              <a:buFont typeface="Arial" panose="020B0604020202020204" pitchFamily="34" charset="0"/>
              <a:buChar char="•"/>
            </a:pPr>
            <a:r>
              <a:rPr lang="en-US" dirty="0"/>
              <a:t>Select the recently created stops</a:t>
            </a:r>
          </a:p>
          <a:p>
            <a:pPr marL="285750" indent="-285750">
              <a:buFont typeface="Arial" panose="020B0604020202020204" pitchFamily="34" charset="0"/>
              <a:buChar char="•"/>
            </a:pPr>
            <a:r>
              <a:rPr lang="en-US" dirty="0"/>
              <a:t>Click “Update Stops Info”</a:t>
            </a:r>
          </a:p>
          <a:p>
            <a:pPr marL="285750" indent="-285750">
              <a:buFont typeface="Arial" panose="020B0604020202020204" pitchFamily="34" charset="0"/>
              <a:buChar char="•"/>
            </a:pPr>
            <a:r>
              <a:rPr lang="en-US" dirty="0"/>
              <a:t>Select the field team name and click “Apply Team”</a:t>
            </a:r>
          </a:p>
          <a:p>
            <a:pPr marL="285750" indent="-285750">
              <a:buFont typeface="Arial" panose="020B0604020202020204" pitchFamily="34" charset="0"/>
              <a:buChar char="•"/>
            </a:pPr>
            <a:r>
              <a:rPr lang="en-US" dirty="0"/>
              <a:t>Assign Measurement/Sample Types and click “Add Selected Types”  </a:t>
            </a:r>
          </a:p>
        </p:txBody>
      </p:sp>
    </p:spTree>
    <p:extLst>
      <p:ext uri="{BB962C8B-B14F-4D97-AF65-F5344CB8AC3E}">
        <p14:creationId xmlns:p14="http://schemas.microsoft.com/office/powerpoint/2010/main" val="4707675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Redeploy a Team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04094" y="515799"/>
            <a:ext cx="6404991" cy="5708894"/>
          </a:xfrm>
        </p:spPr>
      </p:pic>
      <p:sp>
        <p:nvSpPr>
          <p:cNvPr id="5" name="Donut 4"/>
          <p:cNvSpPr/>
          <p:nvPr/>
        </p:nvSpPr>
        <p:spPr>
          <a:xfrm>
            <a:off x="7098454" y="5953760"/>
            <a:ext cx="1131146" cy="351708"/>
          </a:xfrm>
          <a:prstGeom prst="donut">
            <a:avLst>
              <a:gd name="adj" fmla="val 1401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838201" y="1946685"/>
            <a:ext cx="4167292" cy="646331"/>
          </a:xfrm>
          <a:prstGeom prst="rect">
            <a:avLst/>
          </a:prstGeom>
          <a:noFill/>
        </p:spPr>
        <p:txBody>
          <a:bodyPr wrap="square" rtlCol="0">
            <a:spAutoFit/>
          </a:bodyPr>
          <a:lstStyle/>
          <a:p>
            <a:pPr marL="285750" indent="-285750">
              <a:buFont typeface="Arial" panose="020B0604020202020204" pitchFamily="34" charset="0"/>
              <a:buChar char="•"/>
            </a:pPr>
            <a:r>
              <a:rPr lang="en-US" dirty="0"/>
              <a:t>Navigate to the “Teams” tab</a:t>
            </a:r>
          </a:p>
          <a:p>
            <a:pPr marL="285750" indent="-285750">
              <a:buFont typeface="Arial" panose="020B0604020202020204" pitchFamily="34" charset="0"/>
              <a:buChar char="•"/>
            </a:pPr>
            <a:r>
              <a:rPr lang="en-US" dirty="0"/>
              <a:t>Click “Generate Selected Routes”</a:t>
            </a:r>
          </a:p>
        </p:txBody>
      </p:sp>
    </p:spTree>
    <p:extLst>
      <p:ext uri="{BB962C8B-B14F-4D97-AF65-F5344CB8AC3E}">
        <p14:creationId xmlns:p14="http://schemas.microsoft.com/office/powerpoint/2010/main" val="23127802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Redeploy a Team</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8042"/>
          <a:stretch/>
        </p:blipFill>
        <p:spPr>
          <a:xfrm>
            <a:off x="905935" y="2625408"/>
            <a:ext cx="6358465" cy="2474912"/>
          </a:xfrm>
        </p:spPr>
      </p:pic>
      <p:sp>
        <p:nvSpPr>
          <p:cNvPr id="5" name="TextBox 4"/>
          <p:cNvSpPr txBox="1"/>
          <p:nvPr/>
        </p:nvSpPr>
        <p:spPr>
          <a:xfrm>
            <a:off x="905935" y="1580925"/>
            <a:ext cx="7045958" cy="923330"/>
          </a:xfrm>
          <a:prstGeom prst="rect">
            <a:avLst/>
          </a:prstGeom>
          <a:noFill/>
        </p:spPr>
        <p:txBody>
          <a:bodyPr wrap="square" rtlCol="0">
            <a:spAutoFit/>
          </a:bodyPr>
          <a:lstStyle/>
          <a:p>
            <a:pPr marL="285750" indent="-285750">
              <a:buFont typeface="Arial" panose="020B0604020202020204" pitchFamily="34" charset="0"/>
              <a:buChar char="•"/>
            </a:pPr>
            <a:r>
              <a:rPr lang="en-US" dirty="0"/>
              <a:t>Select the team that will be redeployed</a:t>
            </a:r>
          </a:p>
          <a:p>
            <a:pPr marL="285750" indent="-285750">
              <a:buFont typeface="Arial" panose="020B0604020202020204" pitchFamily="34" charset="0"/>
              <a:buChar char="•"/>
            </a:pPr>
            <a:r>
              <a:rPr lang="en-US" dirty="0"/>
              <a:t>Save the route by clicking “Save” </a:t>
            </a:r>
          </a:p>
          <a:p>
            <a:pPr marL="285750" indent="-285750">
              <a:buFont typeface="Arial" panose="020B0604020202020204" pitchFamily="34" charset="0"/>
              <a:buChar char="•"/>
            </a:pPr>
            <a:r>
              <a:rPr lang="en-US" dirty="0"/>
              <a:t>Deploy the ICS-204 form to the team by clicking “Deploy To Tablet”</a:t>
            </a:r>
          </a:p>
        </p:txBody>
      </p:sp>
      <p:pic>
        <p:nvPicPr>
          <p:cNvPr id="3" name="Picture 2"/>
          <p:cNvPicPr>
            <a:picLocks noChangeAspect="1"/>
          </p:cNvPicPr>
          <p:nvPr/>
        </p:nvPicPr>
        <p:blipFill rotWithShape="1">
          <a:blip r:embed="rId3"/>
          <a:srcRect l="83781"/>
          <a:stretch/>
        </p:blipFill>
        <p:spPr>
          <a:xfrm>
            <a:off x="7264400" y="2625408"/>
            <a:ext cx="1432811" cy="2475191"/>
          </a:xfrm>
          <a:prstGeom prst="rect">
            <a:avLst/>
          </a:prstGeom>
        </p:spPr>
      </p:pic>
    </p:spTree>
    <p:extLst>
      <p:ext uri="{BB962C8B-B14F-4D97-AF65-F5344CB8AC3E}">
        <p14:creationId xmlns:p14="http://schemas.microsoft.com/office/powerpoint/2010/main" val="3845886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7853" y="2166832"/>
            <a:ext cx="4458547" cy="1325563"/>
          </a:xfrm>
        </p:spPr>
        <p:txBody>
          <a:bodyPr/>
          <a:lstStyle/>
          <a:p>
            <a:r>
              <a:rPr lang="en-US" dirty="0"/>
              <a:t>Existing Plans</a:t>
            </a:r>
          </a:p>
        </p:txBody>
      </p:sp>
    </p:spTree>
    <p:extLst>
      <p:ext uri="{BB962C8B-B14F-4D97-AF65-F5344CB8AC3E}">
        <p14:creationId xmlns:p14="http://schemas.microsoft.com/office/powerpoint/2010/main" val="495940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Existing Plans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64427" y="2580460"/>
            <a:ext cx="4582568" cy="2628900"/>
          </a:xfrm>
        </p:spPr>
      </p:pic>
      <p:sp>
        <p:nvSpPr>
          <p:cNvPr id="5" name="Donut 4"/>
          <p:cNvSpPr/>
          <p:nvPr/>
        </p:nvSpPr>
        <p:spPr>
          <a:xfrm>
            <a:off x="6365661" y="2487789"/>
            <a:ext cx="1288473" cy="567099"/>
          </a:xfrm>
          <a:prstGeom prst="donut">
            <a:avLst>
              <a:gd name="adj" fmla="val 615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838200" y="1408509"/>
            <a:ext cx="10278979" cy="923330"/>
          </a:xfrm>
          <a:prstGeom prst="rect">
            <a:avLst/>
          </a:prstGeom>
          <a:noFill/>
        </p:spPr>
        <p:txBody>
          <a:bodyPr wrap="square" rtlCol="0">
            <a:spAutoFit/>
          </a:bodyPr>
          <a:lstStyle/>
          <a:p>
            <a:pPr marL="285750" indent="-285750">
              <a:buFont typeface="Arial" panose="020B0604020202020204" pitchFamily="34" charset="0"/>
              <a:buChar char="•"/>
            </a:pPr>
            <a:r>
              <a:rPr lang="en-US" dirty="0"/>
              <a:t>The “Existing Plans” tab will contain all the saved field team instructions, routes and stops for the event. </a:t>
            </a:r>
          </a:p>
          <a:p>
            <a:pPr marL="285750" indent="-285750">
              <a:buFont typeface="Arial" panose="020B0604020202020204" pitchFamily="34" charset="0"/>
              <a:buChar char="•"/>
            </a:pPr>
            <a:r>
              <a:rPr lang="en-US" dirty="0"/>
              <a:t>If “One-Click Loading” is checked, once you click on a row in the “Uploaded Timestamp” column, the field team routes and stops will load on the map and the teams and ICS-204-FRMAC will load in the Teams tab.  </a:t>
            </a:r>
          </a:p>
        </p:txBody>
      </p:sp>
      <p:sp>
        <p:nvSpPr>
          <p:cNvPr id="6" name="Rectangle 5"/>
          <p:cNvSpPr/>
          <p:nvPr/>
        </p:nvSpPr>
        <p:spPr>
          <a:xfrm>
            <a:off x="838200" y="2771339"/>
            <a:ext cx="3286627" cy="2585323"/>
          </a:xfrm>
          <a:prstGeom prst="rect">
            <a:avLst/>
          </a:prstGeom>
        </p:spPr>
        <p:txBody>
          <a:bodyPr wrap="square">
            <a:spAutoFit/>
          </a:bodyPr>
          <a:lstStyle/>
          <a:p>
            <a:pPr marL="285750" indent="-285750">
              <a:buFont typeface="Arial" panose="020B0604020202020204" pitchFamily="34" charset="0"/>
              <a:buChar char="•"/>
            </a:pPr>
            <a:r>
              <a:rPr lang="en-US" dirty="0"/>
              <a:t>If “One-Click Loading” is not checked, select a row in the “Uploaded Timestamp” column, then click “Load Route Plan and Forms” to load the field team routes and stops on the map and the teams and ICS-204-FRMAC in the Teams tab.  </a:t>
            </a:r>
          </a:p>
        </p:txBody>
      </p:sp>
      <p:sp>
        <p:nvSpPr>
          <p:cNvPr id="7" name="Right Arrow 6"/>
          <p:cNvSpPr/>
          <p:nvPr/>
        </p:nvSpPr>
        <p:spPr>
          <a:xfrm rot="1338224">
            <a:off x="3816646" y="4668762"/>
            <a:ext cx="921564" cy="158337"/>
          </a:xfrm>
          <a:prstGeom prst="rightArrow">
            <a:avLst>
              <a:gd name="adj1" fmla="val 4611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ight Arrow 7"/>
          <p:cNvSpPr/>
          <p:nvPr/>
        </p:nvSpPr>
        <p:spPr>
          <a:xfrm rot="3197635">
            <a:off x="5317813" y="2658065"/>
            <a:ext cx="1016495" cy="152012"/>
          </a:xfrm>
          <a:prstGeom prst="rightArrow">
            <a:avLst>
              <a:gd name="adj1" fmla="val 4611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4327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Existing Plans – Viewing</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37013" y="1917136"/>
            <a:ext cx="4204615" cy="4207942"/>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8737" y="1917134"/>
            <a:ext cx="4433129" cy="4207944"/>
          </a:xfrm>
          <a:prstGeom prst="rect">
            <a:avLst/>
          </a:prstGeom>
        </p:spPr>
      </p:pic>
      <p:sp>
        <p:nvSpPr>
          <p:cNvPr id="8" name="TextBox 7"/>
          <p:cNvSpPr txBox="1"/>
          <p:nvPr/>
        </p:nvSpPr>
        <p:spPr>
          <a:xfrm>
            <a:off x="890337" y="1449805"/>
            <a:ext cx="8151395" cy="369332"/>
          </a:xfrm>
          <a:prstGeom prst="rect">
            <a:avLst/>
          </a:prstGeom>
          <a:noFill/>
        </p:spPr>
        <p:txBody>
          <a:bodyPr wrap="square" rtlCol="0">
            <a:spAutoFit/>
          </a:bodyPr>
          <a:lstStyle/>
          <a:p>
            <a:pPr marL="285750" indent="-285750">
              <a:buFont typeface="Arial" panose="020B0604020202020204" pitchFamily="34" charset="0"/>
              <a:buChar char="•"/>
            </a:pPr>
            <a:r>
              <a:rPr lang="en-US" dirty="0"/>
              <a:t>Example of using the “One-Click Loading” to load different plans.  </a:t>
            </a:r>
          </a:p>
        </p:txBody>
      </p:sp>
    </p:spTree>
    <p:extLst>
      <p:ext uri="{BB962C8B-B14F-4D97-AF65-F5344CB8AC3E}">
        <p14:creationId xmlns:p14="http://schemas.microsoft.com/office/powerpoint/2010/main" val="3641185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4505483" y="1968649"/>
            <a:ext cx="3988468" cy="20472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solidFill>
              </a:rPr>
              <a:t>Login and Controls</a:t>
            </a:r>
          </a:p>
        </p:txBody>
      </p:sp>
    </p:spTree>
    <p:extLst>
      <p:ext uri="{BB962C8B-B14F-4D97-AF65-F5344CB8AC3E}">
        <p14:creationId xmlns:p14="http://schemas.microsoft.com/office/powerpoint/2010/main" val="35254955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Existing Plans – Editing Existing Plan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09900" y="1706063"/>
            <a:ext cx="6852286" cy="4181389"/>
          </a:xfrm>
        </p:spPr>
      </p:pic>
      <p:sp>
        <p:nvSpPr>
          <p:cNvPr id="5" name="Donut 4"/>
          <p:cNvSpPr/>
          <p:nvPr/>
        </p:nvSpPr>
        <p:spPr>
          <a:xfrm>
            <a:off x="9597133" y="5028666"/>
            <a:ext cx="1600519" cy="532241"/>
          </a:xfrm>
          <a:prstGeom prst="donut">
            <a:avLst>
              <a:gd name="adj" fmla="val 615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838201" y="1599867"/>
            <a:ext cx="3371699" cy="4801314"/>
          </a:xfrm>
          <a:prstGeom prst="rect">
            <a:avLst/>
          </a:prstGeom>
          <a:noFill/>
        </p:spPr>
        <p:txBody>
          <a:bodyPr wrap="square" rtlCol="0">
            <a:spAutoFit/>
          </a:bodyPr>
          <a:lstStyle/>
          <a:p>
            <a:pPr marL="285750" indent="-285750">
              <a:buFont typeface="Arial" panose="020B0604020202020204" pitchFamily="34" charset="0"/>
              <a:buChar char="•"/>
            </a:pPr>
            <a:r>
              <a:rPr lang="en-US" dirty="0"/>
              <a:t>Load a plan from “Existing Plans,” then go to the “Teams” tab to view the teams and ICS-204-FRMAC.</a:t>
            </a:r>
          </a:p>
          <a:p>
            <a:pPr marL="285750" indent="-285750">
              <a:buFont typeface="Arial" panose="020B0604020202020204" pitchFamily="34" charset="0"/>
              <a:buChar char="•"/>
            </a:pPr>
            <a:r>
              <a:rPr lang="en-US" dirty="0"/>
              <a:t>You can edit the existing plan by clicking “Remove” in the “Custom ICS-204-FRMAC” column and then creating a new set of instructions. When you save, the plan will be saved with the existing plan with an updated date in the “Existing Plans” tab in the “Last Updated” column. You can also add more teams to the existing plan.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202382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Existing Plans – Changing to New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09900" y="1621089"/>
            <a:ext cx="6852286" cy="4351338"/>
          </a:xfrm>
        </p:spPr>
      </p:pic>
      <p:sp>
        <p:nvSpPr>
          <p:cNvPr id="5" name="Donut 4"/>
          <p:cNvSpPr/>
          <p:nvPr/>
        </p:nvSpPr>
        <p:spPr>
          <a:xfrm>
            <a:off x="9326200" y="4764505"/>
            <a:ext cx="1735986" cy="634548"/>
          </a:xfrm>
          <a:prstGeom prst="donut">
            <a:avLst>
              <a:gd name="adj" fmla="val 615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729827" y="1369573"/>
            <a:ext cx="3480073" cy="4801314"/>
          </a:xfrm>
          <a:prstGeom prst="rect">
            <a:avLst/>
          </a:prstGeom>
          <a:noFill/>
        </p:spPr>
        <p:txBody>
          <a:bodyPr wrap="square" rtlCol="0">
            <a:spAutoFit/>
          </a:bodyPr>
          <a:lstStyle/>
          <a:p>
            <a:pPr marL="285750" indent="-285750">
              <a:buFont typeface="Arial" panose="020B0604020202020204" pitchFamily="34" charset="0"/>
              <a:buChar char="•"/>
            </a:pPr>
            <a:r>
              <a:rPr lang="en-US" dirty="0"/>
              <a:t>Load a plan from “Existing Plans,” then go to the “Teams” tab to view the teams and ICS-204-FRMAC.</a:t>
            </a:r>
          </a:p>
          <a:p>
            <a:pPr marL="285750" indent="-285750">
              <a:buFont typeface="Arial" panose="020B0604020202020204" pitchFamily="34" charset="0"/>
              <a:buChar char="•"/>
            </a:pPr>
            <a:r>
              <a:rPr lang="en-US" dirty="0"/>
              <a:t>Click the “Change to New?” to create a new instruction and not edit the loaded plan. Any visible teams and stops will disappear from the screen.  </a:t>
            </a:r>
          </a:p>
          <a:p>
            <a:pPr marL="285750" indent="-285750">
              <a:buFont typeface="Arial" panose="020B0604020202020204" pitchFamily="34" charset="0"/>
              <a:buChar char="•"/>
            </a:pPr>
            <a:r>
              <a:rPr lang="en-US" dirty="0"/>
              <a:t>You can create or remove teams and plans as necessary, change stop locations and sample types, or other edits.  When you save, the plan will be saved as a new “Existing Plan” which means that the starting plan was not saved over.   </a:t>
            </a:r>
          </a:p>
        </p:txBody>
      </p:sp>
    </p:spTree>
    <p:extLst>
      <p:ext uri="{BB962C8B-B14F-4D97-AF65-F5344CB8AC3E}">
        <p14:creationId xmlns:p14="http://schemas.microsoft.com/office/powerpoint/2010/main" val="10364696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7853" y="2166832"/>
            <a:ext cx="4458547" cy="1325563"/>
          </a:xfrm>
        </p:spPr>
        <p:txBody>
          <a:bodyPr/>
          <a:lstStyle/>
          <a:p>
            <a:r>
              <a:rPr lang="en-US" dirty="0"/>
              <a:t>Revision History</a:t>
            </a:r>
          </a:p>
        </p:txBody>
      </p:sp>
    </p:spTree>
    <p:extLst>
      <p:ext uri="{BB962C8B-B14F-4D97-AF65-F5344CB8AC3E}">
        <p14:creationId xmlns:p14="http://schemas.microsoft.com/office/powerpoint/2010/main" val="38797460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9937"/>
            <a:ext cx="10515600" cy="1325563"/>
          </a:xfrm>
        </p:spPr>
        <p:txBody>
          <a:bodyPr/>
          <a:lstStyle/>
          <a:p>
            <a:r>
              <a:rPr lang="en-US" dirty="0"/>
              <a:t>Revision History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2896" y="3375119"/>
            <a:ext cx="9057774" cy="2474406"/>
          </a:xfrm>
        </p:spPr>
      </p:pic>
      <p:sp>
        <p:nvSpPr>
          <p:cNvPr id="5" name="TextBox 4"/>
          <p:cNvSpPr txBox="1"/>
          <p:nvPr/>
        </p:nvSpPr>
        <p:spPr>
          <a:xfrm>
            <a:off x="890336" y="1388087"/>
            <a:ext cx="8404058" cy="923330"/>
          </a:xfrm>
          <a:prstGeom prst="rect">
            <a:avLst/>
          </a:prstGeom>
          <a:noFill/>
        </p:spPr>
        <p:txBody>
          <a:bodyPr wrap="square" rtlCol="0">
            <a:spAutoFit/>
          </a:bodyPr>
          <a:lstStyle/>
          <a:p>
            <a:pPr marL="285750" indent="-285750">
              <a:buFont typeface="Arial" panose="020B0604020202020204" pitchFamily="34" charset="0"/>
              <a:buChar char="•"/>
            </a:pPr>
            <a:r>
              <a:rPr lang="en-US" dirty="0"/>
              <a:t>With each saved change to a ICS-204-FRMAC, a revision number is created.  </a:t>
            </a:r>
          </a:p>
          <a:p>
            <a:pPr marL="285750" indent="-285750">
              <a:buFont typeface="Arial" panose="020B0604020202020204" pitchFamily="34" charset="0"/>
              <a:buChar char="•"/>
            </a:pPr>
            <a:r>
              <a:rPr lang="en-US" dirty="0"/>
              <a:t>Go to the “Revision History” tab to see all the revised copies. </a:t>
            </a:r>
          </a:p>
          <a:p>
            <a:pPr marL="285750" indent="-285750">
              <a:buFont typeface="Arial" panose="020B0604020202020204" pitchFamily="34" charset="0"/>
              <a:buChar char="•"/>
            </a:pPr>
            <a:r>
              <a:rPr lang="en-US" dirty="0"/>
              <a:t>Click “Load Form, Stops, and Route” to load the revision into the current view. </a:t>
            </a:r>
          </a:p>
        </p:txBody>
      </p:sp>
      <p:sp>
        <p:nvSpPr>
          <p:cNvPr id="7" name="Donut 6"/>
          <p:cNvSpPr/>
          <p:nvPr/>
        </p:nvSpPr>
        <p:spPr>
          <a:xfrm>
            <a:off x="3827724" y="3375119"/>
            <a:ext cx="1448078" cy="552908"/>
          </a:xfrm>
          <a:prstGeom prst="donut">
            <a:avLst>
              <a:gd name="adj" fmla="val 615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947743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itle 1"/>
          <p:cNvSpPr txBox="1">
            <a:spLocks/>
          </p:cNvSpPr>
          <p:nvPr/>
        </p:nvSpPr>
        <p:spPr>
          <a:xfrm>
            <a:off x="4000500" y="2001420"/>
            <a:ext cx="3988468" cy="2047207"/>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solidFill>
              </a:rPr>
              <a:t>Digital Field Monitoring (DFM) Tablets</a:t>
            </a:r>
          </a:p>
        </p:txBody>
      </p:sp>
    </p:spTree>
    <p:extLst>
      <p:ext uri="{BB962C8B-B14F-4D97-AF65-F5344CB8AC3E}">
        <p14:creationId xmlns:p14="http://schemas.microsoft.com/office/powerpoint/2010/main" val="5780607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DFM Tablet</a:t>
            </a:r>
          </a:p>
        </p:txBody>
      </p:sp>
      <p:sp>
        <p:nvSpPr>
          <p:cNvPr id="3" name="Content Placeholder 2"/>
          <p:cNvSpPr>
            <a:spLocks noGrp="1"/>
          </p:cNvSpPr>
          <p:nvPr>
            <p:ph idx="1"/>
          </p:nvPr>
        </p:nvSpPr>
        <p:spPr/>
        <p:txBody>
          <a:bodyPr/>
          <a:lstStyle/>
          <a:p>
            <a:r>
              <a:rPr lang="en-US" dirty="0"/>
              <a:t>CMC is linked to the Digital Field Monitoring tablet software.  </a:t>
            </a:r>
          </a:p>
          <a:p>
            <a:r>
              <a:rPr lang="en-US" dirty="0"/>
              <a:t>Field teams do not need CMC accounts or CMC permissions to use the functionality in the tablets.  </a:t>
            </a:r>
          </a:p>
        </p:txBody>
      </p:sp>
    </p:spTree>
    <p:extLst>
      <p:ext uri="{BB962C8B-B14F-4D97-AF65-F5344CB8AC3E}">
        <p14:creationId xmlns:p14="http://schemas.microsoft.com/office/powerpoint/2010/main" val="17649354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DFM Tablet View</a:t>
            </a:r>
          </a:p>
        </p:txBody>
      </p:sp>
      <p:pic>
        <p:nvPicPr>
          <p:cNvPr id="4" name="Content Placeholder 3"/>
          <p:cNvPicPr>
            <a:picLocks noGrp="1" noChangeAspect="1"/>
          </p:cNvPicPr>
          <p:nvPr>
            <p:ph idx="1"/>
          </p:nvPr>
        </p:nvPicPr>
        <p:blipFill>
          <a:blip r:embed="rId2"/>
          <a:stretch>
            <a:fillRect/>
          </a:stretch>
        </p:blipFill>
        <p:spPr>
          <a:xfrm>
            <a:off x="904669" y="1609057"/>
            <a:ext cx="7735712" cy="4351338"/>
          </a:xfrm>
          <a:prstGeom prst="rect">
            <a:avLst/>
          </a:prstGeom>
        </p:spPr>
      </p:pic>
      <p:sp>
        <p:nvSpPr>
          <p:cNvPr id="5" name="Donut 4"/>
          <p:cNvSpPr/>
          <p:nvPr/>
        </p:nvSpPr>
        <p:spPr>
          <a:xfrm>
            <a:off x="753700" y="4142457"/>
            <a:ext cx="1357842" cy="510637"/>
          </a:xfrm>
          <a:prstGeom prst="donut">
            <a:avLst>
              <a:gd name="adj" fmla="val 615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nut 5"/>
          <p:cNvSpPr/>
          <p:nvPr/>
        </p:nvSpPr>
        <p:spPr>
          <a:xfrm>
            <a:off x="838200" y="2454478"/>
            <a:ext cx="1229505" cy="462095"/>
          </a:xfrm>
          <a:prstGeom prst="donut">
            <a:avLst>
              <a:gd name="adj" fmla="val 615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3789948" y="2067771"/>
            <a:ext cx="3314700" cy="3139321"/>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t>The tablet format is similar to previous versions. </a:t>
            </a:r>
          </a:p>
          <a:p>
            <a:pPr marL="285750" indent="-285750">
              <a:buFont typeface="Arial" panose="020B0604020202020204" pitchFamily="34" charset="0"/>
              <a:buChar char="•"/>
            </a:pPr>
            <a:r>
              <a:rPr lang="en-US" dirty="0"/>
              <a:t>Click “Menu” in top left corner.  </a:t>
            </a:r>
          </a:p>
          <a:p>
            <a:pPr marL="285750" indent="-285750">
              <a:buFont typeface="Arial" panose="020B0604020202020204" pitchFamily="34" charset="0"/>
              <a:buChar char="•"/>
            </a:pPr>
            <a:r>
              <a:rPr lang="en-US" dirty="0"/>
              <a:t>Click “Chat” to send message to CMC. </a:t>
            </a:r>
          </a:p>
          <a:p>
            <a:pPr marL="285750" indent="-285750">
              <a:buFont typeface="Arial" panose="020B0604020202020204" pitchFamily="34" charset="0"/>
              <a:buChar char="•"/>
            </a:pPr>
            <a:r>
              <a:rPr lang="en-US" dirty="0"/>
              <a:t>The ICS-204 will come through as an attachment in the chat function.  </a:t>
            </a:r>
          </a:p>
          <a:p>
            <a:pPr marL="742950" lvl="1" indent="-285750">
              <a:buFont typeface="Arial" panose="020B0604020202020204" pitchFamily="34" charset="0"/>
              <a:buChar char="•"/>
            </a:pPr>
            <a:r>
              <a:rPr lang="en-US" dirty="0"/>
              <a:t>Download and save the ICS-204 on the tablet. </a:t>
            </a:r>
          </a:p>
        </p:txBody>
      </p:sp>
      <p:sp>
        <p:nvSpPr>
          <p:cNvPr id="8" name="Right Arrow 7"/>
          <p:cNvSpPr/>
          <p:nvPr/>
        </p:nvSpPr>
        <p:spPr>
          <a:xfrm rot="9937583">
            <a:off x="2058387" y="4080405"/>
            <a:ext cx="1825097" cy="155071"/>
          </a:xfrm>
          <a:prstGeom prst="rightArrow">
            <a:avLst>
              <a:gd name="adj1" fmla="val 4611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ight Arrow 8"/>
          <p:cNvSpPr/>
          <p:nvPr/>
        </p:nvSpPr>
        <p:spPr>
          <a:xfrm rot="12023766">
            <a:off x="1973912" y="3005303"/>
            <a:ext cx="1923561" cy="123321"/>
          </a:xfrm>
          <a:prstGeom prst="rightArrow">
            <a:avLst>
              <a:gd name="adj1" fmla="val 4611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Donut 9"/>
          <p:cNvSpPr/>
          <p:nvPr/>
        </p:nvSpPr>
        <p:spPr>
          <a:xfrm>
            <a:off x="838200" y="1573604"/>
            <a:ext cx="509338" cy="234167"/>
          </a:xfrm>
          <a:prstGeom prst="donut">
            <a:avLst>
              <a:gd name="adj" fmla="val 1229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ight Arrow 10"/>
          <p:cNvSpPr/>
          <p:nvPr/>
        </p:nvSpPr>
        <p:spPr>
          <a:xfrm rot="12023766">
            <a:off x="1182887" y="2225662"/>
            <a:ext cx="2759676" cy="103936"/>
          </a:xfrm>
          <a:prstGeom prst="rightArrow">
            <a:avLst>
              <a:gd name="adj1" fmla="val 4611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9894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31119" y="3531073"/>
            <a:ext cx="9530080" cy="1420703"/>
          </a:xfrm>
          <a:prstGeom prst="rect">
            <a:avLst/>
          </a:prstGeom>
        </p:spPr>
      </p:pic>
      <p:sp>
        <p:nvSpPr>
          <p:cNvPr id="7" name="Down Arrow 6"/>
          <p:cNvSpPr/>
          <p:nvPr/>
        </p:nvSpPr>
        <p:spPr>
          <a:xfrm>
            <a:off x="5792270" y="2847207"/>
            <a:ext cx="406400" cy="7416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842000" y="-634634"/>
            <a:ext cx="2198743" cy="369332"/>
          </a:xfrm>
          <a:prstGeom prst="rect">
            <a:avLst/>
          </a:prstGeom>
          <a:noFill/>
        </p:spPr>
        <p:txBody>
          <a:bodyPr wrap="none" rtlCol="0">
            <a:spAutoFit/>
          </a:bodyPr>
          <a:lstStyle/>
          <a:p>
            <a:r>
              <a:rPr lang="en-US" dirty="0"/>
              <a:t>New chat notification</a:t>
            </a:r>
          </a:p>
        </p:txBody>
      </p:sp>
      <p:sp>
        <p:nvSpPr>
          <p:cNvPr id="9"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t>DFM Tablet View</a:t>
            </a:r>
          </a:p>
        </p:txBody>
      </p:sp>
      <p:sp>
        <p:nvSpPr>
          <p:cNvPr id="2" name="TextBox 1"/>
          <p:cNvSpPr txBox="1"/>
          <p:nvPr/>
        </p:nvSpPr>
        <p:spPr>
          <a:xfrm>
            <a:off x="2272966" y="1831544"/>
            <a:ext cx="7646068" cy="1015663"/>
          </a:xfrm>
          <a:prstGeom prst="rect">
            <a:avLst/>
          </a:prstGeom>
          <a:noFill/>
        </p:spPr>
        <p:txBody>
          <a:bodyPr wrap="square" rtlCol="0">
            <a:spAutoFit/>
          </a:bodyPr>
          <a:lstStyle/>
          <a:p>
            <a:r>
              <a:rPr lang="en-US" sz="2000" dirty="0"/>
              <a:t>If the field team is not in the chat menu (for instance they are looking at the map), they will be notified of a new message by the conversation bubble icon in the status menu at  the top right of the screen.  </a:t>
            </a:r>
          </a:p>
        </p:txBody>
      </p:sp>
    </p:spTree>
    <p:extLst>
      <p:ext uri="{BB962C8B-B14F-4D97-AF65-F5344CB8AC3E}">
        <p14:creationId xmlns:p14="http://schemas.microsoft.com/office/powerpoint/2010/main" val="887909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4867" y="1078864"/>
            <a:ext cx="9804400" cy="5514975"/>
          </a:xfrm>
          <a:prstGeom prst="rect">
            <a:avLst/>
          </a:prstGeom>
        </p:spPr>
      </p:pic>
      <p:sp>
        <p:nvSpPr>
          <p:cNvPr id="2" name="TextBox 1"/>
          <p:cNvSpPr txBox="1"/>
          <p:nvPr/>
        </p:nvSpPr>
        <p:spPr>
          <a:xfrm>
            <a:off x="6238374" y="2672675"/>
            <a:ext cx="3771900" cy="1477328"/>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t>When a new or updated route is issued from CMC to the tablet, the green “New Routes” button will appear. </a:t>
            </a:r>
          </a:p>
          <a:p>
            <a:pPr marL="285750" indent="-285750">
              <a:buFont typeface="Arial" panose="020B0604020202020204" pitchFamily="34" charset="0"/>
              <a:buChar char="•"/>
            </a:pPr>
            <a:endParaRPr lang="en-US" dirty="0"/>
          </a:p>
        </p:txBody>
      </p:sp>
      <p:sp>
        <p:nvSpPr>
          <p:cNvPr id="5" name="Right Arrow 4"/>
          <p:cNvSpPr/>
          <p:nvPr/>
        </p:nvSpPr>
        <p:spPr>
          <a:xfrm rot="19578643">
            <a:off x="8009472" y="2264347"/>
            <a:ext cx="1114520" cy="205007"/>
          </a:xfrm>
          <a:prstGeom prst="rightArrow">
            <a:avLst>
              <a:gd name="adj1" fmla="val 4611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Title 1"/>
          <p:cNvSpPr txBox="1">
            <a:spLocks/>
          </p:cNvSpPr>
          <p:nvPr/>
        </p:nvSpPr>
        <p:spPr>
          <a:xfrm>
            <a:off x="634867" y="350702"/>
            <a:ext cx="10515600" cy="7281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t>DFM Tablet Map View</a:t>
            </a:r>
          </a:p>
        </p:txBody>
      </p:sp>
      <p:pic>
        <p:nvPicPr>
          <p:cNvPr id="7" name="Picture 6"/>
          <p:cNvPicPr>
            <a:picLocks noChangeAspect="1"/>
          </p:cNvPicPr>
          <p:nvPr/>
        </p:nvPicPr>
        <p:blipFill>
          <a:blip r:embed="rId3"/>
          <a:stretch>
            <a:fillRect/>
          </a:stretch>
        </p:blipFill>
        <p:spPr>
          <a:xfrm>
            <a:off x="634867" y="2283751"/>
            <a:ext cx="5169856" cy="3932261"/>
          </a:xfrm>
          <a:prstGeom prst="rect">
            <a:avLst/>
          </a:prstGeom>
        </p:spPr>
      </p:pic>
    </p:spTree>
    <p:extLst>
      <p:ext uri="{BB962C8B-B14F-4D97-AF65-F5344CB8AC3E}">
        <p14:creationId xmlns:p14="http://schemas.microsoft.com/office/powerpoint/2010/main" val="28681956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63996" y="1346835"/>
            <a:ext cx="8890000" cy="5000625"/>
          </a:xfrm>
          <a:prstGeom prst="rect">
            <a:avLst/>
          </a:prstGeom>
        </p:spPr>
      </p:pic>
      <p:sp>
        <p:nvSpPr>
          <p:cNvPr id="3" name="Title 1"/>
          <p:cNvSpPr txBox="1">
            <a:spLocks/>
          </p:cNvSpPr>
          <p:nvPr/>
        </p:nvSpPr>
        <p:spPr>
          <a:xfrm>
            <a:off x="963996" y="543208"/>
            <a:ext cx="10515600" cy="7281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t>DFM Tablet Map View</a:t>
            </a:r>
          </a:p>
        </p:txBody>
      </p:sp>
      <p:sp>
        <p:nvSpPr>
          <p:cNvPr id="5" name="TextBox 4"/>
          <p:cNvSpPr txBox="1"/>
          <p:nvPr/>
        </p:nvSpPr>
        <p:spPr>
          <a:xfrm>
            <a:off x="6027910" y="3707950"/>
            <a:ext cx="3771900" cy="2585323"/>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t>An information box will appear if you click or touch a stop location. </a:t>
            </a:r>
          </a:p>
          <a:p>
            <a:pPr marL="285750" indent="-285750">
              <a:buFont typeface="Arial" panose="020B0604020202020204" pitchFamily="34" charset="0"/>
              <a:buChar char="•"/>
            </a:pPr>
            <a:r>
              <a:rPr lang="en-US" dirty="0"/>
              <a:t>Field teams will be able to see what measurements or samples are needed at each stop in the route.  </a:t>
            </a:r>
          </a:p>
          <a:p>
            <a:pPr marL="285750" indent="-285750">
              <a:buFont typeface="Arial" panose="020B0604020202020204" pitchFamily="34" charset="0"/>
              <a:buChar char="•"/>
            </a:pPr>
            <a:r>
              <a:rPr lang="en-US" dirty="0"/>
              <a:t>The stop number on the tablet screen is the same stop number in the CMC dispatching controls. </a:t>
            </a:r>
          </a:p>
        </p:txBody>
      </p:sp>
    </p:spTree>
    <p:extLst>
      <p:ext uri="{BB962C8B-B14F-4D97-AF65-F5344CB8AC3E}">
        <p14:creationId xmlns:p14="http://schemas.microsoft.com/office/powerpoint/2010/main" val="2365775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 to the RSL Portal and log in  (https://rslportal.doerer.us)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5846" y="1902815"/>
            <a:ext cx="6805783" cy="4354101"/>
          </a:xfrm>
        </p:spPr>
      </p:pic>
      <p:sp>
        <p:nvSpPr>
          <p:cNvPr id="5" name="Donut 4"/>
          <p:cNvSpPr/>
          <p:nvPr/>
        </p:nvSpPr>
        <p:spPr>
          <a:xfrm>
            <a:off x="2743200" y="1902815"/>
            <a:ext cx="1235035" cy="454437"/>
          </a:xfrm>
          <a:prstGeom prst="donut">
            <a:avLst>
              <a:gd name="adj" fmla="val 615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ight Arrow 5"/>
          <p:cNvSpPr/>
          <p:nvPr/>
        </p:nvSpPr>
        <p:spPr>
          <a:xfrm rot="16001418">
            <a:off x="3092214" y="1723047"/>
            <a:ext cx="368565" cy="147409"/>
          </a:xfrm>
          <a:prstGeom prst="rightArrow">
            <a:avLst>
              <a:gd name="adj1" fmla="val 50000"/>
              <a:gd name="adj2" fmla="val 5952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40295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8667" y="1788409"/>
            <a:ext cx="3514665" cy="1325563"/>
          </a:xfrm>
        </p:spPr>
        <p:txBody>
          <a:bodyPr/>
          <a:lstStyle/>
          <a:p>
            <a:r>
              <a:rPr lang="en-US" b="1" dirty="0">
                <a:solidFill>
                  <a:schemeClr val="bg1"/>
                </a:solidFill>
              </a:rPr>
              <a:t>Questions?</a:t>
            </a:r>
          </a:p>
        </p:txBody>
      </p:sp>
      <p:sp>
        <p:nvSpPr>
          <p:cNvPr id="3" name="Rectangle 2"/>
          <p:cNvSpPr/>
          <p:nvPr/>
        </p:nvSpPr>
        <p:spPr>
          <a:xfrm>
            <a:off x="2083064" y="3113972"/>
            <a:ext cx="7671910" cy="830997"/>
          </a:xfrm>
          <a:prstGeom prst="rect">
            <a:avLst/>
          </a:prstGeom>
        </p:spPr>
        <p:txBody>
          <a:bodyPr wrap="square">
            <a:spAutoFit/>
          </a:bodyPr>
          <a:lstStyle/>
          <a:p>
            <a:r>
              <a:rPr lang="en-US" sz="2400" dirty="0">
                <a:solidFill>
                  <a:schemeClr val="bg1"/>
                </a:solidFill>
              </a:rPr>
              <a:t>Contact a fellow CMC user or the Monitoring and Sampling Working Group Chair, Jeremy Gwin, at gwinjs@nv.doe.gov</a:t>
            </a:r>
          </a:p>
        </p:txBody>
      </p:sp>
    </p:spTree>
    <p:extLst>
      <p:ext uri="{BB962C8B-B14F-4D97-AF65-F5344CB8AC3E}">
        <p14:creationId xmlns:p14="http://schemas.microsoft.com/office/powerpoint/2010/main" val="11181386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u="sng" dirty="0">
                <a:effectLst/>
              </a:rPr>
              <a:t>Go and Practice!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2749" y="1490398"/>
            <a:ext cx="4739130" cy="4351338"/>
          </a:xfrm>
        </p:spPr>
      </p:pic>
      <p:sp>
        <p:nvSpPr>
          <p:cNvPr id="5" name="TextBox 4"/>
          <p:cNvSpPr txBox="1"/>
          <p:nvPr/>
        </p:nvSpPr>
        <p:spPr>
          <a:xfrm>
            <a:off x="888363" y="2375770"/>
            <a:ext cx="4686091"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t>To test or practice using CMC, use the event </a:t>
            </a:r>
            <a:br>
              <a:rPr lang="en-US" sz="2800" dirty="0"/>
            </a:br>
            <a:r>
              <a:rPr lang="en-US" sz="2800" dirty="0"/>
              <a:t>“</a:t>
            </a:r>
            <a:r>
              <a:rPr lang="en-US" sz="2800" b="1" u="sng" dirty="0"/>
              <a:t>Monitoring Division Test</a:t>
            </a:r>
            <a:r>
              <a:rPr lang="en-US" sz="2800" dirty="0"/>
              <a:t>!”</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The events are tied to the active RAMS database, so do not overwrite any event. </a:t>
            </a:r>
          </a:p>
        </p:txBody>
      </p:sp>
      <p:sp>
        <p:nvSpPr>
          <p:cNvPr id="3" name="Rectangle 2"/>
          <p:cNvSpPr/>
          <p:nvPr/>
        </p:nvSpPr>
        <p:spPr>
          <a:xfrm>
            <a:off x="2154905" y="1852550"/>
            <a:ext cx="2007537" cy="523220"/>
          </a:xfrm>
          <a:prstGeom prst="rect">
            <a:avLst/>
          </a:prstGeom>
        </p:spPr>
        <p:txBody>
          <a:bodyPr wrap="none">
            <a:spAutoFit/>
          </a:bodyPr>
          <a:lstStyle/>
          <a:p>
            <a:r>
              <a:rPr lang="en-US" sz="2800" b="1" u="sng" dirty="0">
                <a:solidFill>
                  <a:srgbClr val="C00000"/>
                </a:solidFill>
                <a:effectLst>
                  <a:glow rad="228600">
                    <a:schemeClr val="accent4">
                      <a:satMod val="175000"/>
                      <a:alpha val="40000"/>
                    </a:schemeClr>
                  </a:glow>
                </a:effectLst>
              </a:rPr>
              <a:t>CAUTION!!! </a:t>
            </a:r>
            <a:endParaRPr lang="en-US" sz="2800" dirty="0"/>
          </a:p>
        </p:txBody>
      </p:sp>
    </p:spTree>
    <p:extLst>
      <p:ext uri="{BB962C8B-B14F-4D97-AF65-F5344CB8AC3E}">
        <p14:creationId xmlns:p14="http://schemas.microsoft.com/office/powerpoint/2010/main" val="41031736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1516</TotalTime>
  <Words>4872</Words>
  <Application>Microsoft Office PowerPoint</Application>
  <PresentationFormat>Widescreen</PresentationFormat>
  <Paragraphs>421</Paragraphs>
  <Slides>91</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91</vt:i4>
      </vt:variant>
    </vt:vector>
  </HeadingPairs>
  <TitlesOfParts>
    <vt:vector size="95" baseType="lpstr">
      <vt:lpstr>Arial</vt:lpstr>
      <vt:lpstr>Calibri</vt:lpstr>
      <vt:lpstr>Calibri Light</vt:lpstr>
      <vt:lpstr>Office Theme</vt:lpstr>
      <vt:lpstr>Consequence Management Center (CMC) Training</vt:lpstr>
      <vt:lpstr>Module Overview</vt:lpstr>
      <vt:lpstr>PowerPoint Presentation</vt:lpstr>
      <vt:lpstr>What is CMC?</vt:lpstr>
      <vt:lpstr>CMC Functionality</vt:lpstr>
      <vt:lpstr>CMC Overview</vt:lpstr>
      <vt:lpstr>PowerPoint Presentation</vt:lpstr>
      <vt:lpstr>PowerPoint Presentation</vt:lpstr>
      <vt:lpstr>Go to the RSL Portal and log in  (https://rslportal.doerer.us)</vt:lpstr>
      <vt:lpstr>Login to the RSL Portal</vt:lpstr>
      <vt:lpstr>RSL Portal Page</vt:lpstr>
      <vt:lpstr>CMC Event Selector</vt:lpstr>
      <vt:lpstr>CAUTION!!!  </vt:lpstr>
      <vt:lpstr>CMC Main Screen</vt:lpstr>
      <vt:lpstr>Table of Contents – Top Left Corner</vt:lpstr>
      <vt:lpstr>General Controls - Top Right Corner</vt:lpstr>
      <vt:lpstr>Navigation - Bottom Right Corner</vt:lpstr>
      <vt:lpstr>Dispatching Controls - Bottom Left of Screen </vt:lpstr>
      <vt:lpstr>Review Data</vt:lpstr>
      <vt:lpstr>Review Data</vt:lpstr>
      <vt:lpstr>After clicking “Review” this screen appears</vt:lpstr>
      <vt:lpstr>Review Data</vt:lpstr>
      <vt:lpstr>Review Data</vt:lpstr>
      <vt:lpstr>Review Data</vt:lpstr>
      <vt:lpstr>Review Data</vt:lpstr>
      <vt:lpstr>PowerPoint Presentation</vt:lpstr>
      <vt:lpstr>Click “Tools”</vt:lpstr>
      <vt:lpstr>Click “Chat”</vt:lpstr>
      <vt:lpstr>Chat</vt:lpstr>
      <vt:lpstr>Chat</vt:lpstr>
      <vt:lpstr>Import CSV</vt:lpstr>
      <vt:lpstr>Import KML</vt:lpstr>
      <vt:lpstr>“Back to Portal” versus “Sign Out”</vt:lpstr>
      <vt:lpstr>PowerPoint Presentation</vt:lpstr>
      <vt:lpstr>IMPORTANT!!</vt:lpstr>
      <vt:lpstr>Dispatching</vt:lpstr>
      <vt:lpstr>Dispatching – Add Teams</vt:lpstr>
      <vt:lpstr>Dispatching – Remove Teams</vt:lpstr>
      <vt:lpstr>Dispatching - Stops</vt:lpstr>
      <vt:lpstr>Dispatching - Stops</vt:lpstr>
      <vt:lpstr>Dispatching – Line Stops</vt:lpstr>
      <vt:lpstr>Dispatching – Line Stops</vt:lpstr>
      <vt:lpstr>Dispatching – Polygon Stops</vt:lpstr>
      <vt:lpstr>Dispatching - Polygon Stops</vt:lpstr>
      <vt:lpstr>Dispatching - Stops</vt:lpstr>
      <vt:lpstr>Dispatching – Update Stops Info</vt:lpstr>
      <vt:lpstr>Dispatching – Update Stops</vt:lpstr>
      <vt:lpstr>Dispatching – Update Stops</vt:lpstr>
      <vt:lpstr>Dispatching – Update Stops</vt:lpstr>
      <vt:lpstr>Dispatching - Barriers</vt:lpstr>
      <vt:lpstr>2 ways to generate field team instructions</vt:lpstr>
      <vt:lpstr>Generate field team instructions – Option 1</vt:lpstr>
      <vt:lpstr>Dispatching – Use of Default ICS-204-FRMAC</vt:lpstr>
      <vt:lpstr>Dispatching – Use of Default ICS-204-FRMAC</vt:lpstr>
      <vt:lpstr>Generate field team instructions – Option 2</vt:lpstr>
      <vt:lpstr>Dispatching – Create Custom ICS-204</vt:lpstr>
      <vt:lpstr>Dispatching – Create Custom ICS-204</vt:lpstr>
      <vt:lpstr>Dispatching – Choose Locations</vt:lpstr>
      <vt:lpstr>Dispatching – Create Custom ICS-204</vt:lpstr>
      <vt:lpstr>Dispatching – Complete Custom ICS-204</vt:lpstr>
      <vt:lpstr>Dispatching – Complete Custom ICS-204</vt:lpstr>
      <vt:lpstr>Dispatching - Generate Routes</vt:lpstr>
      <vt:lpstr>Dispatching - Generate Routes</vt:lpstr>
      <vt:lpstr>Dispatching – Save Team Info</vt:lpstr>
      <vt:lpstr>Dispatching - Deploy Team ICS-204</vt:lpstr>
      <vt:lpstr>CMC - Dashboard</vt:lpstr>
      <vt:lpstr>CMC - Dashboard</vt:lpstr>
      <vt:lpstr>PowerPoint Presentation</vt:lpstr>
      <vt:lpstr>Redeploy a Team</vt:lpstr>
      <vt:lpstr>Redeploy a Team</vt:lpstr>
      <vt:lpstr>Redeploy a Team</vt:lpstr>
      <vt:lpstr>Redeploy a Team</vt:lpstr>
      <vt:lpstr>Redeploy a Team</vt:lpstr>
      <vt:lpstr>Redeploy a Team</vt:lpstr>
      <vt:lpstr>Redeploy a Team</vt:lpstr>
      <vt:lpstr>Redeploy a Team</vt:lpstr>
      <vt:lpstr>Existing Plans</vt:lpstr>
      <vt:lpstr>Existing Plans</vt:lpstr>
      <vt:lpstr>Existing Plans – Viewing</vt:lpstr>
      <vt:lpstr>Existing Plans – Editing Existing Plan </vt:lpstr>
      <vt:lpstr>Existing Plans – Changing to New </vt:lpstr>
      <vt:lpstr>Revision History</vt:lpstr>
      <vt:lpstr>Revision History</vt:lpstr>
      <vt:lpstr>PowerPoint Presentation</vt:lpstr>
      <vt:lpstr>DFM Tablet</vt:lpstr>
      <vt:lpstr>DFM Tablet View</vt:lpstr>
      <vt:lpstr>PowerPoint Presentation</vt:lpstr>
      <vt:lpstr>PowerPoint Presentation</vt:lpstr>
      <vt:lpstr>PowerPoint Presentation</vt:lpstr>
      <vt:lpstr>Questions?</vt:lpstr>
      <vt:lpstr>Go and Practice!</vt:lpstr>
    </vt:vector>
  </TitlesOfParts>
  <Company>Nevada National Security Site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CMC Training</dc:title>
  <dc:creator>Gwin, Jeremy</dc:creator>
  <cp:lastModifiedBy>Gwin, Jeremy</cp:lastModifiedBy>
  <cp:revision>143</cp:revision>
  <dcterms:created xsi:type="dcterms:W3CDTF">2019-01-03T21:04:43Z</dcterms:created>
  <dcterms:modified xsi:type="dcterms:W3CDTF">2020-12-11T00:59:15Z</dcterms:modified>
</cp:coreProperties>
</file>