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6"/>
  </p:notesMasterIdLst>
  <p:sldIdLst>
    <p:sldId id="256" r:id="rId2"/>
    <p:sldId id="257" r:id="rId3"/>
    <p:sldId id="381" r:id="rId4"/>
    <p:sldId id="258" r:id="rId5"/>
    <p:sldId id="266" r:id="rId6"/>
    <p:sldId id="402" r:id="rId7"/>
    <p:sldId id="403" r:id="rId8"/>
    <p:sldId id="264" r:id="rId9"/>
    <p:sldId id="404" r:id="rId10"/>
    <p:sldId id="395" r:id="rId11"/>
    <p:sldId id="379" r:id="rId12"/>
    <p:sldId id="354" r:id="rId13"/>
    <p:sldId id="313" r:id="rId14"/>
    <p:sldId id="314" r:id="rId15"/>
    <p:sldId id="315" r:id="rId16"/>
    <p:sldId id="380" r:id="rId17"/>
    <p:sldId id="355" r:id="rId18"/>
    <p:sldId id="358" r:id="rId19"/>
    <p:sldId id="357" r:id="rId20"/>
    <p:sldId id="269" r:id="rId21"/>
    <p:sldId id="396" r:id="rId22"/>
    <p:sldId id="359" r:id="rId23"/>
    <p:sldId id="367" r:id="rId24"/>
    <p:sldId id="368" r:id="rId25"/>
    <p:sldId id="428" r:id="rId26"/>
    <p:sldId id="429" r:id="rId27"/>
    <p:sldId id="365" r:id="rId28"/>
    <p:sldId id="370" r:id="rId29"/>
    <p:sldId id="371" r:id="rId30"/>
    <p:sldId id="397" r:id="rId31"/>
    <p:sldId id="386" r:id="rId32"/>
    <p:sldId id="412" r:id="rId33"/>
    <p:sldId id="413" r:id="rId34"/>
    <p:sldId id="414" r:id="rId35"/>
    <p:sldId id="415" r:id="rId36"/>
    <p:sldId id="416" r:id="rId37"/>
    <p:sldId id="417" r:id="rId38"/>
    <p:sldId id="418" r:id="rId39"/>
    <p:sldId id="419" r:id="rId40"/>
    <p:sldId id="398" r:id="rId41"/>
    <p:sldId id="373" r:id="rId42"/>
    <p:sldId id="374" r:id="rId43"/>
    <p:sldId id="296" r:id="rId44"/>
    <p:sldId id="375" r:id="rId45"/>
    <p:sldId id="430" r:id="rId46"/>
    <p:sldId id="376" r:id="rId47"/>
    <p:sldId id="282" r:id="rId48"/>
    <p:sldId id="377" r:id="rId49"/>
    <p:sldId id="399" r:id="rId50"/>
    <p:sldId id="384" r:id="rId51"/>
    <p:sldId id="318" r:id="rId52"/>
    <p:sldId id="317" r:id="rId53"/>
    <p:sldId id="383" r:id="rId54"/>
    <p:sldId id="421" r:id="rId55"/>
    <p:sldId id="344" r:id="rId56"/>
    <p:sldId id="431" r:id="rId57"/>
    <p:sldId id="406" r:id="rId58"/>
    <p:sldId id="407" r:id="rId59"/>
    <p:sldId id="408" r:id="rId60"/>
    <p:sldId id="409" r:id="rId61"/>
    <p:sldId id="410" r:id="rId62"/>
    <p:sldId id="411" r:id="rId63"/>
    <p:sldId id="351" r:id="rId64"/>
    <p:sldId id="352" r:id="rId65"/>
    <p:sldId id="301" r:id="rId66"/>
    <p:sldId id="400" r:id="rId67"/>
    <p:sldId id="420" r:id="rId68"/>
    <p:sldId id="422" r:id="rId69"/>
    <p:sldId id="423" r:id="rId70"/>
    <p:sldId id="424" r:id="rId71"/>
    <p:sldId id="425" r:id="rId72"/>
    <p:sldId id="426" r:id="rId73"/>
    <p:sldId id="401" r:id="rId74"/>
    <p:sldId id="385" r:id="rId7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78133" autoAdjust="0"/>
  </p:normalViewPr>
  <p:slideViewPr>
    <p:cSldViewPr>
      <p:cViewPr varScale="1">
        <p:scale>
          <a:sx n="91" d="100"/>
          <a:sy n="91" d="100"/>
        </p:scale>
        <p:origin x="2203"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4955F3-D519-4F48-86CA-6855E9CE7A95}"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1ED67355-E52C-4C17-BF97-862CF94CD59C}">
      <dgm:prSet phldrT="[Text]"/>
      <dgm:spPr>
        <a:solidFill>
          <a:schemeClr val="accent2"/>
        </a:solidFill>
      </dgm:spPr>
      <dgm:t>
        <a:bodyPr/>
        <a:lstStyle/>
        <a:p>
          <a:r>
            <a:rPr lang="en-US" dirty="0" smtClean="0"/>
            <a:t>Monitoring Manager</a:t>
          </a:r>
          <a:endParaRPr lang="en-US" dirty="0"/>
        </a:p>
      </dgm:t>
    </dgm:pt>
    <dgm:pt modelId="{2C6E6934-B0F2-4CDC-BA80-53010DBC3405}" type="parTrans" cxnId="{1474D616-B540-45F7-B84F-30310CFD3CB7}">
      <dgm:prSet/>
      <dgm:spPr/>
      <dgm:t>
        <a:bodyPr/>
        <a:lstStyle/>
        <a:p>
          <a:endParaRPr lang="en-US"/>
        </a:p>
      </dgm:t>
    </dgm:pt>
    <dgm:pt modelId="{6066CD30-6AFC-4FED-9A6D-85CFA4358F26}" type="sibTrans" cxnId="{1474D616-B540-45F7-B84F-30310CFD3CB7}">
      <dgm:prSet/>
      <dgm:spPr/>
      <dgm:t>
        <a:bodyPr/>
        <a:lstStyle/>
        <a:p>
          <a:endParaRPr lang="en-US"/>
        </a:p>
      </dgm:t>
    </dgm:pt>
    <dgm:pt modelId="{0F52ECEA-B9A5-4507-8EB0-C4AB14194520}" type="asst">
      <dgm:prSet phldrT="[Text]"/>
      <dgm:spPr>
        <a:solidFill>
          <a:schemeClr val="accent2"/>
        </a:solidFill>
      </dgm:spPr>
      <dgm:t>
        <a:bodyPr/>
        <a:lstStyle/>
        <a:p>
          <a:r>
            <a:rPr lang="en-US" smtClean="0"/>
            <a:t>Deputy Monitoring Manager</a:t>
          </a:r>
          <a:endParaRPr lang="en-US" dirty="0"/>
        </a:p>
      </dgm:t>
    </dgm:pt>
    <dgm:pt modelId="{A2692576-E8AA-41BC-8754-B468057262F2}" type="parTrans" cxnId="{2990C6BB-08C5-4485-B9E4-1D45B428F993}">
      <dgm:prSet/>
      <dgm:spPr/>
      <dgm:t>
        <a:bodyPr/>
        <a:lstStyle/>
        <a:p>
          <a:endParaRPr lang="en-US"/>
        </a:p>
      </dgm:t>
    </dgm:pt>
    <dgm:pt modelId="{66967242-CB28-48E9-B524-CC3F7B915EFB}" type="sibTrans" cxnId="{2990C6BB-08C5-4485-B9E4-1D45B428F993}">
      <dgm:prSet/>
      <dgm:spPr/>
      <dgm:t>
        <a:bodyPr/>
        <a:lstStyle/>
        <a:p>
          <a:endParaRPr lang="en-US"/>
        </a:p>
      </dgm:t>
    </dgm:pt>
    <dgm:pt modelId="{66C1073D-CB80-4AA5-87F4-04FABFA65030}">
      <dgm:prSet phldrT="[Text]"/>
      <dgm:spPr>
        <a:solidFill>
          <a:schemeClr val="accent2"/>
        </a:solidFill>
      </dgm:spPr>
      <dgm:t>
        <a:bodyPr/>
        <a:lstStyle/>
        <a:p>
          <a:r>
            <a:rPr lang="en-US" dirty="0" smtClean="0"/>
            <a:t>Field Team Supervisor</a:t>
          </a:r>
          <a:endParaRPr lang="en-US" dirty="0"/>
        </a:p>
      </dgm:t>
    </dgm:pt>
    <dgm:pt modelId="{CB92F70B-3D5C-4BD8-AD9D-5D3F1D46E289}" type="parTrans" cxnId="{CFFAC024-D4FA-465E-9F36-61E07716D9BE}">
      <dgm:prSet/>
      <dgm:spPr/>
      <dgm:t>
        <a:bodyPr/>
        <a:lstStyle/>
        <a:p>
          <a:endParaRPr lang="en-US"/>
        </a:p>
      </dgm:t>
    </dgm:pt>
    <dgm:pt modelId="{A0388218-7AD4-4D3D-8090-356D693E75E4}" type="sibTrans" cxnId="{CFFAC024-D4FA-465E-9F36-61E07716D9BE}">
      <dgm:prSet/>
      <dgm:spPr/>
      <dgm:t>
        <a:bodyPr/>
        <a:lstStyle/>
        <a:p>
          <a:endParaRPr lang="en-US"/>
        </a:p>
      </dgm:t>
    </dgm:pt>
    <dgm:pt modelId="{417A6662-FB7B-482F-8A9F-42D423A1A4AF}">
      <dgm:prSet phldrT="[Text]"/>
      <dgm:spPr>
        <a:solidFill>
          <a:srgbClr val="00B050"/>
        </a:solidFill>
      </dgm:spPr>
      <dgm:t>
        <a:bodyPr/>
        <a:lstStyle/>
        <a:p>
          <a:r>
            <a:rPr lang="en-US" dirty="0" smtClean="0"/>
            <a:t>AMS Mission Manager</a:t>
          </a:r>
          <a:endParaRPr lang="en-US" dirty="0"/>
        </a:p>
      </dgm:t>
    </dgm:pt>
    <dgm:pt modelId="{5D59B599-1562-4211-A000-F53BF0C41E72}" type="parTrans" cxnId="{DD1C70D1-98CC-494E-994E-50BB2941F493}">
      <dgm:prSet/>
      <dgm:spPr/>
      <dgm:t>
        <a:bodyPr/>
        <a:lstStyle/>
        <a:p>
          <a:endParaRPr lang="en-US"/>
        </a:p>
      </dgm:t>
    </dgm:pt>
    <dgm:pt modelId="{6B92B252-4A45-4E88-863D-F8D242C8B4B5}" type="sibTrans" cxnId="{DD1C70D1-98CC-494E-994E-50BB2941F493}">
      <dgm:prSet/>
      <dgm:spPr/>
      <dgm:t>
        <a:bodyPr/>
        <a:lstStyle/>
        <a:p>
          <a:endParaRPr lang="en-US"/>
        </a:p>
      </dgm:t>
    </dgm:pt>
    <dgm:pt modelId="{DBCFC5CB-805C-4CFF-B127-D9D38B7CFF9E}">
      <dgm:prSet/>
      <dgm:spPr>
        <a:solidFill>
          <a:schemeClr val="accent2"/>
        </a:solidFill>
      </dgm:spPr>
      <dgm:t>
        <a:bodyPr/>
        <a:lstStyle/>
        <a:p>
          <a:r>
            <a:rPr lang="en-US" smtClean="0"/>
            <a:t>Field Monitoring Specialist</a:t>
          </a:r>
          <a:endParaRPr lang="en-US" dirty="0"/>
        </a:p>
      </dgm:t>
    </dgm:pt>
    <dgm:pt modelId="{24713FF9-8D76-4530-972E-7A35662F5A1D}" type="parTrans" cxnId="{46BF8028-F4CA-4934-A04C-86A2C00ED1DD}">
      <dgm:prSet/>
      <dgm:spPr/>
      <dgm:t>
        <a:bodyPr/>
        <a:lstStyle/>
        <a:p>
          <a:endParaRPr lang="en-US"/>
        </a:p>
      </dgm:t>
    </dgm:pt>
    <dgm:pt modelId="{F74D67EC-C860-4E57-9D01-5A9A4AD8B038}" type="sibTrans" cxnId="{46BF8028-F4CA-4934-A04C-86A2C00ED1DD}">
      <dgm:prSet/>
      <dgm:spPr/>
      <dgm:t>
        <a:bodyPr/>
        <a:lstStyle/>
        <a:p>
          <a:endParaRPr lang="en-US"/>
        </a:p>
      </dgm:t>
    </dgm:pt>
    <dgm:pt modelId="{482623D1-9A9E-4259-972E-0F697101D7B1}">
      <dgm:prSet/>
      <dgm:spPr>
        <a:solidFill>
          <a:schemeClr val="accent2"/>
        </a:solidFill>
      </dgm:spPr>
      <dgm:t>
        <a:bodyPr/>
        <a:lstStyle/>
        <a:p>
          <a:r>
            <a:rPr lang="en-US" dirty="0" smtClean="0"/>
            <a:t>Specialists (In-Situ, ECAM)</a:t>
          </a:r>
          <a:endParaRPr lang="en-US" dirty="0"/>
        </a:p>
      </dgm:t>
    </dgm:pt>
    <dgm:pt modelId="{3F21E8E3-66D6-4F86-91B5-6BFA45240E92}" type="parTrans" cxnId="{8DE54FAF-E009-4B4E-BC62-DC006E2BF48D}">
      <dgm:prSet/>
      <dgm:spPr/>
      <dgm:t>
        <a:bodyPr/>
        <a:lstStyle/>
        <a:p>
          <a:endParaRPr lang="en-US"/>
        </a:p>
      </dgm:t>
    </dgm:pt>
    <dgm:pt modelId="{E1D019D9-2D9F-4982-89D6-D1A67FB5EF37}" type="sibTrans" cxnId="{8DE54FAF-E009-4B4E-BC62-DC006E2BF48D}">
      <dgm:prSet/>
      <dgm:spPr/>
      <dgm:t>
        <a:bodyPr/>
        <a:lstStyle/>
        <a:p>
          <a:endParaRPr lang="en-US"/>
        </a:p>
      </dgm:t>
    </dgm:pt>
    <dgm:pt modelId="{D3F70029-E4C4-4D05-B348-85FD153F8770}">
      <dgm:prSet/>
      <dgm:spPr>
        <a:solidFill>
          <a:srgbClr val="00B050"/>
        </a:solidFill>
      </dgm:spPr>
      <dgm:t>
        <a:bodyPr/>
        <a:lstStyle/>
        <a:p>
          <a:r>
            <a:rPr lang="en-US" dirty="0" smtClean="0"/>
            <a:t>AMS Scientists and Technicians</a:t>
          </a:r>
          <a:endParaRPr lang="en-US" dirty="0"/>
        </a:p>
      </dgm:t>
    </dgm:pt>
    <dgm:pt modelId="{0F5DD67C-DF33-478A-BA1E-1C6C31E7B881}" type="parTrans" cxnId="{ABE0E2F0-9553-4410-A599-0BCBA5D685B1}">
      <dgm:prSet/>
      <dgm:spPr/>
      <dgm:t>
        <a:bodyPr/>
        <a:lstStyle/>
        <a:p>
          <a:endParaRPr lang="en-US"/>
        </a:p>
      </dgm:t>
    </dgm:pt>
    <dgm:pt modelId="{807CD250-1FC8-49AD-9F0E-4D4D5626DD54}" type="sibTrans" cxnId="{ABE0E2F0-9553-4410-A599-0BCBA5D685B1}">
      <dgm:prSet/>
      <dgm:spPr/>
      <dgm:t>
        <a:bodyPr/>
        <a:lstStyle/>
        <a:p>
          <a:endParaRPr lang="en-US"/>
        </a:p>
      </dgm:t>
    </dgm:pt>
    <dgm:pt modelId="{8DB9A7B1-87C2-4D88-B682-D3DF34C73F16}">
      <dgm:prSet phldrT="[Text]"/>
      <dgm:spPr>
        <a:solidFill>
          <a:srgbClr val="00B050"/>
        </a:solidFill>
      </dgm:spPr>
      <dgm:t>
        <a:bodyPr/>
        <a:lstStyle/>
        <a:p>
          <a:r>
            <a:rPr lang="en-US" dirty="0" smtClean="0"/>
            <a:t>Rotary and Fixed Wing Crews</a:t>
          </a:r>
          <a:endParaRPr lang="en-US" dirty="0"/>
        </a:p>
      </dgm:t>
    </dgm:pt>
    <dgm:pt modelId="{16D5B029-8D9C-48F5-BC9C-BD712671A7C5}" type="parTrans" cxnId="{8BAA2C3A-342B-4715-9734-F5511BDBC72A}">
      <dgm:prSet/>
      <dgm:spPr/>
      <dgm:t>
        <a:bodyPr/>
        <a:lstStyle/>
        <a:p>
          <a:endParaRPr lang="en-US"/>
        </a:p>
      </dgm:t>
    </dgm:pt>
    <dgm:pt modelId="{46C80B50-4CC6-445B-B8C5-46D7AF92C56F}" type="sibTrans" cxnId="{8BAA2C3A-342B-4715-9734-F5511BDBC72A}">
      <dgm:prSet/>
      <dgm:spPr/>
      <dgm:t>
        <a:bodyPr/>
        <a:lstStyle/>
        <a:p>
          <a:endParaRPr lang="en-US"/>
        </a:p>
      </dgm:t>
    </dgm:pt>
    <dgm:pt modelId="{DB91348C-53C7-461A-A250-6E38483D2990}" type="pres">
      <dgm:prSet presAssocID="{E64955F3-D519-4F48-86CA-6855E9CE7A95}" presName="hierChild1" presStyleCnt="0">
        <dgm:presLayoutVars>
          <dgm:orgChart val="1"/>
          <dgm:chPref val="1"/>
          <dgm:dir/>
          <dgm:animOne val="branch"/>
          <dgm:animLvl val="lvl"/>
          <dgm:resizeHandles/>
        </dgm:presLayoutVars>
      </dgm:prSet>
      <dgm:spPr/>
      <dgm:t>
        <a:bodyPr/>
        <a:lstStyle/>
        <a:p>
          <a:endParaRPr lang="en-US"/>
        </a:p>
      </dgm:t>
    </dgm:pt>
    <dgm:pt modelId="{7C27D3C9-1D4C-440C-9F09-0ABAC83118D6}" type="pres">
      <dgm:prSet presAssocID="{1ED67355-E52C-4C17-BF97-862CF94CD59C}" presName="hierRoot1" presStyleCnt="0">
        <dgm:presLayoutVars>
          <dgm:hierBranch val="init"/>
        </dgm:presLayoutVars>
      </dgm:prSet>
      <dgm:spPr/>
    </dgm:pt>
    <dgm:pt modelId="{2C78E3BE-3C8D-4BDD-BD1E-AF57CDE4BBB1}" type="pres">
      <dgm:prSet presAssocID="{1ED67355-E52C-4C17-BF97-862CF94CD59C}" presName="rootComposite1" presStyleCnt="0"/>
      <dgm:spPr/>
    </dgm:pt>
    <dgm:pt modelId="{371AD184-CC86-43EF-A32D-F3FA0982E2FD}" type="pres">
      <dgm:prSet presAssocID="{1ED67355-E52C-4C17-BF97-862CF94CD59C}" presName="rootText1" presStyleLbl="node0" presStyleIdx="0" presStyleCnt="1">
        <dgm:presLayoutVars>
          <dgm:chPref val="3"/>
        </dgm:presLayoutVars>
      </dgm:prSet>
      <dgm:spPr/>
      <dgm:t>
        <a:bodyPr/>
        <a:lstStyle/>
        <a:p>
          <a:endParaRPr lang="en-US"/>
        </a:p>
      </dgm:t>
    </dgm:pt>
    <dgm:pt modelId="{9D539D1D-D2CF-4C65-A6B8-2257BD8B451C}" type="pres">
      <dgm:prSet presAssocID="{1ED67355-E52C-4C17-BF97-862CF94CD59C}" presName="rootConnector1" presStyleLbl="node1" presStyleIdx="0" presStyleCnt="0"/>
      <dgm:spPr/>
      <dgm:t>
        <a:bodyPr/>
        <a:lstStyle/>
        <a:p>
          <a:endParaRPr lang="en-US"/>
        </a:p>
      </dgm:t>
    </dgm:pt>
    <dgm:pt modelId="{34BE1715-48F5-4642-862E-1C78E15359B5}" type="pres">
      <dgm:prSet presAssocID="{1ED67355-E52C-4C17-BF97-862CF94CD59C}" presName="hierChild2" presStyleCnt="0"/>
      <dgm:spPr/>
    </dgm:pt>
    <dgm:pt modelId="{929530AC-CE6C-44B1-BF45-B3AD2E527D4E}" type="pres">
      <dgm:prSet presAssocID="{CB92F70B-3D5C-4BD8-AD9D-5D3F1D46E289}" presName="Name37" presStyleLbl="parChTrans1D2" presStyleIdx="0" presStyleCnt="3"/>
      <dgm:spPr/>
      <dgm:t>
        <a:bodyPr/>
        <a:lstStyle/>
        <a:p>
          <a:endParaRPr lang="en-US"/>
        </a:p>
      </dgm:t>
    </dgm:pt>
    <dgm:pt modelId="{FA43DFB7-ADEB-495F-8389-AB3C7EC71814}" type="pres">
      <dgm:prSet presAssocID="{66C1073D-CB80-4AA5-87F4-04FABFA65030}" presName="hierRoot2" presStyleCnt="0">
        <dgm:presLayoutVars>
          <dgm:hierBranch val="init"/>
        </dgm:presLayoutVars>
      </dgm:prSet>
      <dgm:spPr/>
    </dgm:pt>
    <dgm:pt modelId="{2AC02453-5DC3-41A8-880E-7A69CD8077EB}" type="pres">
      <dgm:prSet presAssocID="{66C1073D-CB80-4AA5-87F4-04FABFA65030}" presName="rootComposite" presStyleCnt="0"/>
      <dgm:spPr/>
    </dgm:pt>
    <dgm:pt modelId="{207B616C-9EDD-492D-9494-37685FE301CF}" type="pres">
      <dgm:prSet presAssocID="{66C1073D-CB80-4AA5-87F4-04FABFA65030}" presName="rootText" presStyleLbl="node2" presStyleIdx="0" presStyleCnt="2" custLinFactNeighborX="-64796">
        <dgm:presLayoutVars>
          <dgm:chPref val="3"/>
        </dgm:presLayoutVars>
      </dgm:prSet>
      <dgm:spPr/>
      <dgm:t>
        <a:bodyPr/>
        <a:lstStyle/>
        <a:p>
          <a:endParaRPr lang="en-US"/>
        </a:p>
      </dgm:t>
    </dgm:pt>
    <dgm:pt modelId="{978FC9EF-8D8C-45CD-A490-8C13A3818D46}" type="pres">
      <dgm:prSet presAssocID="{66C1073D-CB80-4AA5-87F4-04FABFA65030}" presName="rootConnector" presStyleLbl="node2" presStyleIdx="0" presStyleCnt="2"/>
      <dgm:spPr/>
      <dgm:t>
        <a:bodyPr/>
        <a:lstStyle/>
        <a:p>
          <a:endParaRPr lang="en-US"/>
        </a:p>
      </dgm:t>
    </dgm:pt>
    <dgm:pt modelId="{4E4C2D89-1006-4BF0-B8C9-48D0F9F01F98}" type="pres">
      <dgm:prSet presAssocID="{66C1073D-CB80-4AA5-87F4-04FABFA65030}" presName="hierChild4" presStyleCnt="0"/>
      <dgm:spPr/>
    </dgm:pt>
    <dgm:pt modelId="{2F62B7E5-A53F-49B1-8A13-104208AD5C2C}" type="pres">
      <dgm:prSet presAssocID="{24713FF9-8D76-4530-972E-7A35662F5A1D}" presName="Name37" presStyleLbl="parChTrans1D3" presStyleIdx="0" presStyleCnt="4"/>
      <dgm:spPr/>
      <dgm:t>
        <a:bodyPr/>
        <a:lstStyle/>
        <a:p>
          <a:endParaRPr lang="en-US"/>
        </a:p>
      </dgm:t>
    </dgm:pt>
    <dgm:pt modelId="{0474EEF1-2170-4951-BD23-6C97EB905439}" type="pres">
      <dgm:prSet presAssocID="{DBCFC5CB-805C-4CFF-B127-D9D38B7CFF9E}" presName="hierRoot2" presStyleCnt="0">
        <dgm:presLayoutVars>
          <dgm:hierBranch val="init"/>
        </dgm:presLayoutVars>
      </dgm:prSet>
      <dgm:spPr/>
    </dgm:pt>
    <dgm:pt modelId="{5C607A3F-F5A2-4605-9844-222036432377}" type="pres">
      <dgm:prSet presAssocID="{DBCFC5CB-805C-4CFF-B127-D9D38B7CFF9E}" presName="rootComposite" presStyleCnt="0"/>
      <dgm:spPr/>
    </dgm:pt>
    <dgm:pt modelId="{CCDD9756-E893-4FB4-B284-68495EE17296}" type="pres">
      <dgm:prSet presAssocID="{DBCFC5CB-805C-4CFF-B127-D9D38B7CFF9E}" presName="rootText" presStyleLbl="node3" presStyleIdx="0" presStyleCnt="4" custLinFactNeighborX="-64796">
        <dgm:presLayoutVars>
          <dgm:chPref val="3"/>
        </dgm:presLayoutVars>
      </dgm:prSet>
      <dgm:spPr/>
      <dgm:t>
        <a:bodyPr/>
        <a:lstStyle/>
        <a:p>
          <a:endParaRPr lang="en-US"/>
        </a:p>
      </dgm:t>
    </dgm:pt>
    <dgm:pt modelId="{6AD9373B-253B-4FD0-9518-F67DB53BC9A2}" type="pres">
      <dgm:prSet presAssocID="{DBCFC5CB-805C-4CFF-B127-D9D38B7CFF9E}" presName="rootConnector" presStyleLbl="node3" presStyleIdx="0" presStyleCnt="4"/>
      <dgm:spPr/>
      <dgm:t>
        <a:bodyPr/>
        <a:lstStyle/>
        <a:p>
          <a:endParaRPr lang="en-US"/>
        </a:p>
      </dgm:t>
    </dgm:pt>
    <dgm:pt modelId="{2E13DB7D-21CA-4379-AD11-D340B930C355}" type="pres">
      <dgm:prSet presAssocID="{DBCFC5CB-805C-4CFF-B127-D9D38B7CFF9E}" presName="hierChild4" presStyleCnt="0"/>
      <dgm:spPr/>
    </dgm:pt>
    <dgm:pt modelId="{EE94DB74-1A70-4BD2-B5D9-35E80D6234FB}" type="pres">
      <dgm:prSet presAssocID="{DBCFC5CB-805C-4CFF-B127-D9D38B7CFF9E}" presName="hierChild5" presStyleCnt="0"/>
      <dgm:spPr/>
    </dgm:pt>
    <dgm:pt modelId="{4E714713-AF3B-4CC3-870D-8FC9057EF813}" type="pres">
      <dgm:prSet presAssocID="{3F21E8E3-66D6-4F86-91B5-6BFA45240E92}" presName="Name37" presStyleLbl="parChTrans1D3" presStyleIdx="1" presStyleCnt="4"/>
      <dgm:spPr/>
      <dgm:t>
        <a:bodyPr/>
        <a:lstStyle/>
        <a:p>
          <a:endParaRPr lang="en-US"/>
        </a:p>
      </dgm:t>
    </dgm:pt>
    <dgm:pt modelId="{9C58D51C-D9DA-40E7-BAF3-BBE9CA35779F}" type="pres">
      <dgm:prSet presAssocID="{482623D1-9A9E-4259-972E-0F697101D7B1}" presName="hierRoot2" presStyleCnt="0">
        <dgm:presLayoutVars>
          <dgm:hierBranch val="init"/>
        </dgm:presLayoutVars>
      </dgm:prSet>
      <dgm:spPr/>
    </dgm:pt>
    <dgm:pt modelId="{3B6127D1-5443-43C5-AA7E-F33972252E11}" type="pres">
      <dgm:prSet presAssocID="{482623D1-9A9E-4259-972E-0F697101D7B1}" presName="rootComposite" presStyleCnt="0"/>
      <dgm:spPr/>
    </dgm:pt>
    <dgm:pt modelId="{52B9F14E-81D0-4487-A4E5-26C2638A18EC}" type="pres">
      <dgm:prSet presAssocID="{482623D1-9A9E-4259-972E-0F697101D7B1}" presName="rootText" presStyleLbl="node3" presStyleIdx="1" presStyleCnt="4" custLinFactNeighborX="-64796">
        <dgm:presLayoutVars>
          <dgm:chPref val="3"/>
        </dgm:presLayoutVars>
      </dgm:prSet>
      <dgm:spPr/>
      <dgm:t>
        <a:bodyPr/>
        <a:lstStyle/>
        <a:p>
          <a:endParaRPr lang="en-US"/>
        </a:p>
      </dgm:t>
    </dgm:pt>
    <dgm:pt modelId="{8C7A3FE9-AC43-46EB-93FD-D40E164F9BE4}" type="pres">
      <dgm:prSet presAssocID="{482623D1-9A9E-4259-972E-0F697101D7B1}" presName="rootConnector" presStyleLbl="node3" presStyleIdx="1" presStyleCnt="4"/>
      <dgm:spPr/>
      <dgm:t>
        <a:bodyPr/>
        <a:lstStyle/>
        <a:p>
          <a:endParaRPr lang="en-US"/>
        </a:p>
      </dgm:t>
    </dgm:pt>
    <dgm:pt modelId="{CA6468EC-E431-41B0-BAE0-4F29B03DC51E}" type="pres">
      <dgm:prSet presAssocID="{482623D1-9A9E-4259-972E-0F697101D7B1}" presName="hierChild4" presStyleCnt="0"/>
      <dgm:spPr/>
    </dgm:pt>
    <dgm:pt modelId="{1D8B50D8-E9D7-49B6-8CB2-DB9321D0A9D4}" type="pres">
      <dgm:prSet presAssocID="{482623D1-9A9E-4259-972E-0F697101D7B1}" presName="hierChild5" presStyleCnt="0"/>
      <dgm:spPr/>
    </dgm:pt>
    <dgm:pt modelId="{9C5BA433-CEAE-4CC0-A928-58905813C47B}" type="pres">
      <dgm:prSet presAssocID="{66C1073D-CB80-4AA5-87F4-04FABFA65030}" presName="hierChild5" presStyleCnt="0"/>
      <dgm:spPr/>
    </dgm:pt>
    <dgm:pt modelId="{22A70867-3EBE-4010-B45E-859D61B9D92D}" type="pres">
      <dgm:prSet presAssocID="{5D59B599-1562-4211-A000-F53BF0C41E72}" presName="Name37" presStyleLbl="parChTrans1D2" presStyleIdx="1" presStyleCnt="3"/>
      <dgm:spPr/>
      <dgm:t>
        <a:bodyPr/>
        <a:lstStyle/>
        <a:p>
          <a:endParaRPr lang="en-US"/>
        </a:p>
      </dgm:t>
    </dgm:pt>
    <dgm:pt modelId="{601F26B0-D24F-4470-AB0D-9C58F0BC92B3}" type="pres">
      <dgm:prSet presAssocID="{417A6662-FB7B-482F-8A9F-42D423A1A4AF}" presName="hierRoot2" presStyleCnt="0">
        <dgm:presLayoutVars>
          <dgm:hierBranch val="init"/>
        </dgm:presLayoutVars>
      </dgm:prSet>
      <dgm:spPr/>
    </dgm:pt>
    <dgm:pt modelId="{31F39E77-5A24-4D76-AA73-B5344165E134}" type="pres">
      <dgm:prSet presAssocID="{417A6662-FB7B-482F-8A9F-42D423A1A4AF}" presName="rootComposite" presStyleCnt="0"/>
      <dgm:spPr/>
    </dgm:pt>
    <dgm:pt modelId="{6C47924D-F313-44CA-9CEF-DA290CDBE0EE}" type="pres">
      <dgm:prSet presAssocID="{417A6662-FB7B-482F-8A9F-42D423A1A4AF}" presName="rootText" presStyleLbl="node2" presStyleIdx="1" presStyleCnt="2" custLinFactNeighborX="91830" custLinFactNeighborY="-14877">
        <dgm:presLayoutVars>
          <dgm:chPref val="3"/>
        </dgm:presLayoutVars>
      </dgm:prSet>
      <dgm:spPr/>
      <dgm:t>
        <a:bodyPr/>
        <a:lstStyle/>
        <a:p>
          <a:endParaRPr lang="en-US"/>
        </a:p>
      </dgm:t>
    </dgm:pt>
    <dgm:pt modelId="{1D79839A-F6A7-492E-83FD-C4E3BB6299A1}" type="pres">
      <dgm:prSet presAssocID="{417A6662-FB7B-482F-8A9F-42D423A1A4AF}" presName="rootConnector" presStyleLbl="node2" presStyleIdx="1" presStyleCnt="2"/>
      <dgm:spPr/>
      <dgm:t>
        <a:bodyPr/>
        <a:lstStyle/>
        <a:p>
          <a:endParaRPr lang="en-US"/>
        </a:p>
      </dgm:t>
    </dgm:pt>
    <dgm:pt modelId="{F338193C-130E-4206-9A31-567311E99347}" type="pres">
      <dgm:prSet presAssocID="{417A6662-FB7B-482F-8A9F-42D423A1A4AF}" presName="hierChild4" presStyleCnt="0"/>
      <dgm:spPr/>
    </dgm:pt>
    <dgm:pt modelId="{0458D259-C915-45AE-9E08-1B636A5D8435}" type="pres">
      <dgm:prSet presAssocID="{0F5DD67C-DF33-478A-BA1E-1C6C31E7B881}" presName="Name37" presStyleLbl="parChTrans1D3" presStyleIdx="2" presStyleCnt="4"/>
      <dgm:spPr/>
      <dgm:t>
        <a:bodyPr/>
        <a:lstStyle/>
        <a:p>
          <a:endParaRPr lang="en-US"/>
        </a:p>
      </dgm:t>
    </dgm:pt>
    <dgm:pt modelId="{66B94201-21AE-4F13-AD8F-0E4AD9308AF4}" type="pres">
      <dgm:prSet presAssocID="{D3F70029-E4C4-4D05-B348-85FD153F8770}" presName="hierRoot2" presStyleCnt="0">
        <dgm:presLayoutVars>
          <dgm:hierBranch val="init"/>
        </dgm:presLayoutVars>
      </dgm:prSet>
      <dgm:spPr/>
    </dgm:pt>
    <dgm:pt modelId="{B8F58D16-4F7E-421A-B1A1-AED56C58C023}" type="pres">
      <dgm:prSet presAssocID="{D3F70029-E4C4-4D05-B348-85FD153F8770}" presName="rootComposite" presStyleCnt="0"/>
      <dgm:spPr/>
    </dgm:pt>
    <dgm:pt modelId="{0E9839F6-E1A2-4DA7-82E1-0EADD4F5F489}" type="pres">
      <dgm:prSet presAssocID="{D3F70029-E4C4-4D05-B348-85FD153F8770}" presName="rootText" presStyleLbl="node3" presStyleIdx="2" presStyleCnt="4" custLinFactNeighborX="96773" custLinFactNeighborY="-27123">
        <dgm:presLayoutVars>
          <dgm:chPref val="3"/>
        </dgm:presLayoutVars>
      </dgm:prSet>
      <dgm:spPr/>
      <dgm:t>
        <a:bodyPr/>
        <a:lstStyle/>
        <a:p>
          <a:endParaRPr lang="en-US"/>
        </a:p>
      </dgm:t>
    </dgm:pt>
    <dgm:pt modelId="{0A6C3BA6-23D7-4753-9F18-F3D97E6D046D}" type="pres">
      <dgm:prSet presAssocID="{D3F70029-E4C4-4D05-B348-85FD153F8770}" presName="rootConnector" presStyleLbl="node3" presStyleIdx="2" presStyleCnt="4"/>
      <dgm:spPr/>
      <dgm:t>
        <a:bodyPr/>
        <a:lstStyle/>
        <a:p>
          <a:endParaRPr lang="en-US"/>
        </a:p>
      </dgm:t>
    </dgm:pt>
    <dgm:pt modelId="{6C06B720-232D-4A32-8A62-0A059785F508}" type="pres">
      <dgm:prSet presAssocID="{D3F70029-E4C4-4D05-B348-85FD153F8770}" presName="hierChild4" presStyleCnt="0"/>
      <dgm:spPr/>
    </dgm:pt>
    <dgm:pt modelId="{50C99537-125F-4C22-B5C1-01ABB68DA4CA}" type="pres">
      <dgm:prSet presAssocID="{D3F70029-E4C4-4D05-B348-85FD153F8770}" presName="hierChild5" presStyleCnt="0"/>
      <dgm:spPr/>
    </dgm:pt>
    <dgm:pt modelId="{52A33023-B403-48A5-81E8-92F3A527BA7B}" type="pres">
      <dgm:prSet presAssocID="{16D5B029-8D9C-48F5-BC9C-BD712671A7C5}" presName="Name37" presStyleLbl="parChTrans1D3" presStyleIdx="3" presStyleCnt="4"/>
      <dgm:spPr/>
      <dgm:t>
        <a:bodyPr/>
        <a:lstStyle/>
        <a:p>
          <a:endParaRPr lang="en-US"/>
        </a:p>
      </dgm:t>
    </dgm:pt>
    <dgm:pt modelId="{E49425D4-AA5B-4458-A474-06444F5DE552}" type="pres">
      <dgm:prSet presAssocID="{8DB9A7B1-87C2-4D88-B682-D3DF34C73F16}" presName="hierRoot2" presStyleCnt="0">
        <dgm:presLayoutVars>
          <dgm:hierBranch val="init"/>
        </dgm:presLayoutVars>
      </dgm:prSet>
      <dgm:spPr/>
    </dgm:pt>
    <dgm:pt modelId="{3C879D05-729F-48BC-BFEC-6F4004BE4F36}" type="pres">
      <dgm:prSet presAssocID="{8DB9A7B1-87C2-4D88-B682-D3DF34C73F16}" presName="rootComposite" presStyleCnt="0"/>
      <dgm:spPr/>
    </dgm:pt>
    <dgm:pt modelId="{A84D1500-3A5A-4DF3-8A0A-5A1C6A931670}" type="pres">
      <dgm:prSet presAssocID="{8DB9A7B1-87C2-4D88-B682-D3DF34C73F16}" presName="rootText" presStyleLbl="node3" presStyleIdx="3" presStyleCnt="4" custLinFactX="1764" custLinFactNeighborX="100000" custLinFactNeighborY="-29387">
        <dgm:presLayoutVars>
          <dgm:chPref val="3"/>
        </dgm:presLayoutVars>
      </dgm:prSet>
      <dgm:spPr/>
      <dgm:t>
        <a:bodyPr/>
        <a:lstStyle/>
        <a:p>
          <a:endParaRPr lang="en-US"/>
        </a:p>
      </dgm:t>
    </dgm:pt>
    <dgm:pt modelId="{D00FC5CE-FC81-459A-AC44-E8E33CB6830A}" type="pres">
      <dgm:prSet presAssocID="{8DB9A7B1-87C2-4D88-B682-D3DF34C73F16}" presName="rootConnector" presStyleLbl="node3" presStyleIdx="3" presStyleCnt="4"/>
      <dgm:spPr/>
      <dgm:t>
        <a:bodyPr/>
        <a:lstStyle/>
        <a:p>
          <a:endParaRPr lang="en-US"/>
        </a:p>
      </dgm:t>
    </dgm:pt>
    <dgm:pt modelId="{FA8D17C1-37B4-4959-8E02-1FD6CBCA1D3D}" type="pres">
      <dgm:prSet presAssocID="{8DB9A7B1-87C2-4D88-B682-D3DF34C73F16}" presName="hierChild4" presStyleCnt="0"/>
      <dgm:spPr/>
    </dgm:pt>
    <dgm:pt modelId="{089A383F-3C26-48F9-8219-7ECFE49EB709}" type="pres">
      <dgm:prSet presAssocID="{8DB9A7B1-87C2-4D88-B682-D3DF34C73F16}" presName="hierChild5" presStyleCnt="0"/>
      <dgm:spPr/>
    </dgm:pt>
    <dgm:pt modelId="{24C7BF6C-6C7F-4009-BBC1-D387F0F87B0D}" type="pres">
      <dgm:prSet presAssocID="{417A6662-FB7B-482F-8A9F-42D423A1A4AF}" presName="hierChild5" presStyleCnt="0"/>
      <dgm:spPr/>
    </dgm:pt>
    <dgm:pt modelId="{9046B40B-A067-4C42-A34A-444B453C804A}" type="pres">
      <dgm:prSet presAssocID="{1ED67355-E52C-4C17-BF97-862CF94CD59C}" presName="hierChild3" presStyleCnt="0"/>
      <dgm:spPr/>
    </dgm:pt>
    <dgm:pt modelId="{2E648F98-68E5-4A37-9499-5F94642A24AB}" type="pres">
      <dgm:prSet presAssocID="{A2692576-E8AA-41BC-8754-B468057262F2}" presName="Name111" presStyleLbl="parChTrans1D2" presStyleIdx="2" presStyleCnt="3"/>
      <dgm:spPr/>
      <dgm:t>
        <a:bodyPr/>
        <a:lstStyle/>
        <a:p>
          <a:endParaRPr lang="en-US"/>
        </a:p>
      </dgm:t>
    </dgm:pt>
    <dgm:pt modelId="{701395B7-258D-4A59-8D6F-0B870C92B299}" type="pres">
      <dgm:prSet presAssocID="{0F52ECEA-B9A5-4507-8EB0-C4AB14194520}" presName="hierRoot3" presStyleCnt="0">
        <dgm:presLayoutVars>
          <dgm:hierBranch val="init"/>
        </dgm:presLayoutVars>
      </dgm:prSet>
      <dgm:spPr/>
    </dgm:pt>
    <dgm:pt modelId="{C332E7FA-7486-4672-9D8B-FB54B590922A}" type="pres">
      <dgm:prSet presAssocID="{0F52ECEA-B9A5-4507-8EB0-C4AB14194520}" presName="rootComposite3" presStyleCnt="0"/>
      <dgm:spPr/>
    </dgm:pt>
    <dgm:pt modelId="{E09EEDAD-8A94-4F33-A619-D38B5EC637B4}" type="pres">
      <dgm:prSet presAssocID="{0F52ECEA-B9A5-4507-8EB0-C4AB14194520}" presName="rootText3" presStyleLbl="asst1" presStyleIdx="0" presStyleCnt="1">
        <dgm:presLayoutVars>
          <dgm:chPref val="3"/>
        </dgm:presLayoutVars>
      </dgm:prSet>
      <dgm:spPr/>
      <dgm:t>
        <a:bodyPr/>
        <a:lstStyle/>
        <a:p>
          <a:endParaRPr lang="en-US"/>
        </a:p>
      </dgm:t>
    </dgm:pt>
    <dgm:pt modelId="{CC243834-D04F-43F1-B84A-76076117CF8C}" type="pres">
      <dgm:prSet presAssocID="{0F52ECEA-B9A5-4507-8EB0-C4AB14194520}" presName="rootConnector3" presStyleLbl="asst1" presStyleIdx="0" presStyleCnt="1"/>
      <dgm:spPr/>
      <dgm:t>
        <a:bodyPr/>
        <a:lstStyle/>
        <a:p>
          <a:endParaRPr lang="en-US"/>
        </a:p>
      </dgm:t>
    </dgm:pt>
    <dgm:pt modelId="{D7571686-742D-4A65-9660-8400C1F5A9BC}" type="pres">
      <dgm:prSet presAssocID="{0F52ECEA-B9A5-4507-8EB0-C4AB14194520}" presName="hierChild6" presStyleCnt="0"/>
      <dgm:spPr/>
    </dgm:pt>
    <dgm:pt modelId="{5F3006C8-220C-4324-BD68-26C4AE2CCFCD}" type="pres">
      <dgm:prSet presAssocID="{0F52ECEA-B9A5-4507-8EB0-C4AB14194520}" presName="hierChild7" presStyleCnt="0"/>
      <dgm:spPr/>
    </dgm:pt>
  </dgm:ptLst>
  <dgm:cxnLst>
    <dgm:cxn modelId="{9898B5AA-43DA-4681-B675-865769B35455}" type="presOf" srcId="{0F52ECEA-B9A5-4507-8EB0-C4AB14194520}" destId="{CC243834-D04F-43F1-B84A-76076117CF8C}" srcOrd="1" destOrd="0" presId="urn:microsoft.com/office/officeart/2005/8/layout/orgChart1"/>
    <dgm:cxn modelId="{97684879-65E6-4DAD-A507-8EF2EA935CC8}" type="presOf" srcId="{DBCFC5CB-805C-4CFF-B127-D9D38B7CFF9E}" destId="{CCDD9756-E893-4FB4-B284-68495EE17296}" srcOrd="0" destOrd="0" presId="urn:microsoft.com/office/officeart/2005/8/layout/orgChart1"/>
    <dgm:cxn modelId="{C31822C7-A2BF-41BD-8CCC-017A8141EE7C}" type="presOf" srcId="{1ED67355-E52C-4C17-BF97-862CF94CD59C}" destId="{371AD184-CC86-43EF-A32D-F3FA0982E2FD}" srcOrd="0" destOrd="0" presId="urn:microsoft.com/office/officeart/2005/8/layout/orgChart1"/>
    <dgm:cxn modelId="{ABE0E2F0-9553-4410-A599-0BCBA5D685B1}" srcId="{417A6662-FB7B-482F-8A9F-42D423A1A4AF}" destId="{D3F70029-E4C4-4D05-B348-85FD153F8770}" srcOrd="0" destOrd="0" parTransId="{0F5DD67C-DF33-478A-BA1E-1C6C31E7B881}" sibTransId="{807CD250-1FC8-49AD-9F0E-4D4D5626DD54}"/>
    <dgm:cxn modelId="{1128131B-A300-4591-B299-D0846074EFC6}" type="presOf" srcId="{417A6662-FB7B-482F-8A9F-42D423A1A4AF}" destId="{1D79839A-F6A7-492E-83FD-C4E3BB6299A1}" srcOrd="1" destOrd="0" presId="urn:microsoft.com/office/officeart/2005/8/layout/orgChart1"/>
    <dgm:cxn modelId="{9FF313F0-7C6B-4B3E-B14A-E766113364FA}" type="presOf" srcId="{D3F70029-E4C4-4D05-B348-85FD153F8770}" destId="{0A6C3BA6-23D7-4753-9F18-F3D97E6D046D}" srcOrd="1" destOrd="0" presId="urn:microsoft.com/office/officeart/2005/8/layout/orgChart1"/>
    <dgm:cxn modelId="{5EDB1CE3-5006-4BB0-8E86-22734F35A08E}" type="presOf" srcId="{24713FF9-8D76-4530-972E-7A35662F5A1D}" destId="{2F62B7E5-A53F-49B1-8A13-104208AD5C2C}" srcOrd="0" destOrd="0" presId="urn:microsoft.com/office/officeart/2005/8/layout/orgChart1"/>
    <dgm:cxn modelId="{46BF8028-F4CA-4934-A04C-86A2C00ED1DD}" srcId="{66C1073D-CB80-4AA5-87F4-04FABFA65030}" destId="{DBCFC5CB-805C-4CFF-B127-D9D38B7CFF9E}" srcOrd="0" destOrd="0" parTransId="{24713FF9-8D76-4530-972E-7A35662F5A1D}" sibTransId="{F74D67EC-C860-4E57-9D01-5A9A4AD8B038}"/>
    <dgm:cxn modelId="{9EEA3C6C-A440-49DB-929F-B0A8F1D96135}" type="presOf" srcId="{16D5B029-8D9C-48F5-BC9C-BD712671A7C5}" destId="{52A33023-B403-48A5-81E8-92F3A527BA7B}" srcOrd="0" destOrd="0" presId="urn:microsoft.com/office/officeart/2005/8/layout/orgChart1"/>
    <dgm:cxn modelId="{884B9D1D-0979-4510-9FF5-E889AC22C669}" type="presOf" srcId="{482623D1-9A9E-4259-972E-0F697101D7B1}" destId="{8C7A3FE9-AC43-46EB-93FD-D40E164F9BE4}" srcOrd="1" destOrd="0" presId="urn:microsoft.com/office/officeart/2005/8/layout/orgChart1"/>
    <dgm:cxn modelId="{2990C6BB-08C5-4485-B9E4-1D45B428F993}" srcId="{1ED67355-E52C-4C17-BF97-862CF94CD59C}" destId="{0F52ECEA-B9A5-4507-8EB0-C4AB14194520}" srcOrd="0" destOrd="0" parTransId="{A2692576-E8AA-41BC-8754-B468057262F2}" sibTransId="{66967242-CB28-48E9-B524-CC3F7B915EFB}"/>
    <dgm:cxn modelId="{CFFAC024-D4FA-465E-9F36-61E07716D9BE}" srcId="{1ED67355-E52C-4C17-BF97-862CF94CD59C}" destId="{66C1073D-CB80-4AA5-87F4-04FABFA65030}" srcOrd="1" destOrd="0" parTransId="{CB92F70B-3D5C-4BD8-AD9D-5D3F1D46E289}" sibTransId="{A0388218-7AD4-4D3D-8090-356D693E75E4}"/>
    <dgm:cxn modelId="{25FBF569-0E26-4ECB-A2B8-7CB4CE919DC5}" type="presOf" srcId="{8DB9A7B1-87C2-4D88-B682-D3DF34C73F16}" destId="{A84D1500-3A5A-4DF3-8A0A-5A1C6A931670}" srcOrd="0" destOrd="0" presId="urn:microsoft.com/office/officeart/2005/8/layout/orgChart1"/>
    <dgm:cxn modelId="{92092FA4-F9AE-4F00-96F9-66A0A65225F2}" type="presOf" srcId="{D3F70029-E4C4-4D05-B348-85FD153F8770}" destId="{0E9839F6-E1A2-4DA7-82E1-0EADD4F5F489}" srcOrd="0" destOrd="0" presId="urn:microsoft.com/office/officeart/2005/8/layout/orgChart1"/>
    <dgm:cxn modelId="{360F14DB-6D38-4945-9936-E2DC135A097C}" type="presOf" srcId="{66C1073D-CB80-4AA5-87F4-04FABFA65030}" destId="{207B616C-9EDD-492D-9494-37685FE301CF}" srcOrd="0" destOrd="0" presId="urn:microsoft.com/office/officeart/2005/8/layout/orgChart1"/>
    <dgm:cxn modelId="{A40C583E-8B35-4280-BCD4-0656010CBED4}" type="presOf" srcId="{5D59B599-1562-4211-A000-F53BF0C41E72}" destId="{22A70867-3EBE-4010-B45E-859D61B9D92D}" srcOrd="0" destOrd="0" presId="urn:microsoft.com/office/officeart/2005/8/layout/orgChart1"/>
    <dgm:cxn modelId="{DD1C70D1-98CC-494E-994E-50BB2941F493}" srcId="{1ED67355-E52C-4C17-BF97-862CF94CD59C}" destId="{417A6662-FB7B-482F-8A9F-42D423A1A4AF}" srcOrd="2" destOrd="0" parTransId="{5D59B599-1562-4211-A000-F53BF0C41E72}" sibTransId="{6B92B252-4A45-4E88-863D-F8D242C8B4B5}"/>
    <dgm:cxn modelId="{EF4EF06E-D74B-4665-9D12-117C8AB3C964}" type="presOf" srcId="{482623D1-9A9E-4259-972E-0F697101D7B1}" destId="{52B9F14E-81D0-4487-A4E5-26C2638A18EC}" srcOrd="0" destOrd="0" presId="urn:microsoft.com/office/officeart/2005/8/layout/orgChart1"/>
    <dgm:cxn modelId="{8960AF54-D9A0-429A-AE00-89E1DD0F0FC4}" type="presOf" srcId="{1ED67355-E52C-4C17-BF97-862CF94CD59C}" destId="{9D539D1D-D2CF-4C65-A6B8-2257BD8B451C}" srcOrd="1" destOrd="0" presId="urn:microsoft.com/office/officeart/2005/8/layout/orgChart1"/>
    <dgm:cxn modelId="{F96F576D-3A90-4CD5-8204-0587AC9CFF33}" type="presOf" srcId="{CB92F70B-3D5C-4BD8-AD9D-5D3F1D46E289}" destId="{929530AC-CE6C-44B1-BF45-B3AD2E527D4E}" srcOrd="0" destOrd="0" presId="urn:microsoft.com/office/officeart/2005/8/layout/orgChart1"/>
    <dgm:cxn modelId="{8BAA2C3A-342B-4715-9734-F5511BDBC72A}" srcId="{417A6662-FB7B-482F-8A9F-42D423A1A4AF}" destId="{8DB9A7B1-87C2-4D88-B682-D3DF34C73F16}" srcOrd="1" destOrd="0" parTransId="{16D5B029-8D9C-48F5-BC9C-BD712671A7C5}" sibTransId="{46C80B50-4CC6-445B-B8C5-46D7AF92C56F}"/>
    <dgm:cxn modelId="{A8F05EDC-82D0-461C-AFD7-4C74336139D2}" type="presOf" srcId="{3F21E8E3-66D6-4F86-91B5-6BFA45240E92}" destId="{4E714713-AF3B-4CC3-870D-8FC9057EF813}" srcOrd="0" destOrd="0" presId="urn:microsoft.com/office/officeart/2005/8/layout/orgChart1"/>
    <dgm:cxn modelId="{1020D711-339B-4F1F-9149-33BA94F9372C}" type="presOf" srcId="{0F5DD67C-DF33-478A-BA1E-1C6C31E7B881}" destId="{0458D259-C915-45AE-9E08-1B636A5D8435}" srcOrd="0" destOrd="0" presId="urn:microsoft.com/office/officeart/2005/8/layout/orgChart1"/>
    <dgm:cxn modelId="{64884885-11D8-4276-9C43-07B1CBB00780}" type="presOf" srcId="{A2692576-E8AA-41BC-8754-B468057262F2}" destId="{2E648F98-68E5-4A37-9499-5F94642A24AB}" srcOrd="0" destOrd="0" presId="urn:microsoft.com/office/officeart/2005/8/layout/orgChart1"/>
    <dgm:cxn modelId="{9176EC0D-3C8D-4477-9233-174383F0350D}" type="presOf" srcId="{DBCFC5CB-805C-4CFF-B127-D9D38B7CFF9E}" destId="{6AD9373B-253B-4FD0-9518-F67DB53BC9A2}" srcOrd="1" destOrd="0" presId="urn:microsoft.com/office/officeart/2005/8/layout/orgChart1"/>
    <dgm:cxn modelId="{DF3B16B9-8F05-4B2F-ADF0-C32BB28AB3D0}" type="presOf" srcId="{66C1073D-CB80-4AA5-87F4-04FABFA65030}" destId="{978FC9EF-8D8C-45CD-A490-8C13A3818D46}" srcOrd="1" destOrd="0" presId="urn:microsoft.com/office/officeart/2005/8/layout/orgChart1"/>
    <dgm:cxn modelId="{8CD12AE4-EDC7-4843-B98E-7552B5F9D4EE}" type="presOf" srcId="{417A6662-FB7B-482F-8A9F-42D423A1A4AF}" destId="{6C47924D-F313-44CA-9CEF-DA290CDBE0EE}" srcOrd="0" destOrd="0" presId="urn:microsoft.com/office/officeart/2005/8/layout/orgChart1"/>
    <dgm:cxn modelId="{542877E0-1F13-4B1A-AD33-1B8BF310ECC6}" type="presOf" srcId="{8DB9A7B1-87C2-4D88-B682-D3DF34C73F16}" destId="{D00FC5CE-FC81-459A-AC44-E8E33CB6830A}" srcOrd="1" destOrd="0" presId="urn:microsoft.com/office/officeart/2005/8/layout/orgChart1"/>
    <dgm:cxn modelId="{1474D616-B540-45F7-B84F-30310CFD3CB7}" srcId="{E64955F3-D519-4F48-86CA-6855E9CE7A95}" destId="{1ED67355-E52C-4C17-BF97-862CF94CD59C}" srcOrd="0" destOrd="0" parTransId="{2C6E6934-B0F2-4CDC-BA80-53010DBC3405}" sibTransId="{6066CD30-6AFC-4FED-9A6D-85CFA4358F26}"/>
    <dgm:cxn modelId="{6A0AEBE2-CB03-4C39-BF84-16A45D6693F8}" type="presOf" srcId="{E64955F3-D519-4F48-86CA-6855E9CE7A95}" destId="{DB91348C-53C7-461A-A250-6E38483D2990}" srcOrd="0" destOrd="0" presId="urn:microsoft.com/office/officeart/2005/8/layout/orgChart1"/>
    <dgm:cxn modelId="{A8D3D2BE-0694-48F0-8F77-FDDAF57496F9}" type="presOf" srcId="{0F52ECEA-B9A5-4507-8EB0-C4AB14194520}" destId="{E09EEDAD-8A94-4F33-A619-D38B5EC637B4}" srcOrd="0" destOrd="0" presId="urn:microsoft.com/office/officeart/2005/8/layout/orgChart1"/>
    <dgm:cxn modelId="{8DE54FAF-E009-4B4E-BC62-DC006E2BF48D}" srcId="{66C1073D-CB80-4AA5-87F4-04FABFA65030}" destId="{482623D1-9A9E-4259-972E-0F697101D7B1}" srcOrd="1" destOrd="0" parTransId="{3F21E8E3-66D6-4F86-91B5-6BFA45240E92}" sibTransId="{E1D019D9-2D9F-4982-89D6-D1A67FB5EF37}"/>
    <dgm:cxn modelId="{84A6E279-9B21-4DA2-97E5-64C94187760A}" type="presParOf" srcId="{DB91348C-53C7-461A-A250-6E38483D2990}" destId="{7C27D3C9-1D4C-440C-9F09-0ABAC83118D6}" srcOrd="0" destOrd="0" presId="urn:microsoft.com/office/officeart/2005/8/layout/orgChart1"/>
    <dgm:cxn modelId="{419F7E72-E9C1-47C9-B6D7-627DC2B07B61}" type="presParOf" srcId="{7C27D3C9-1D4C-440C-9F09-0ABAC83118D6}" destId="{2C78E3BE-3C8D-4BDD-BD1E-AF57CDE4BBB1}" srcOrd="0" destOrd="0" presId="urn:microsoft.com/office/officeart/2005/8/layout/orgChart1"/>
    <dgm:cxn modelId="{E7A65677-18CF-41BE-B155-E511D5C7CF26}" type="presParOf" srcId="{2C78E3BE-3C8D-4BDD-BD1E-AF57CDE4BBB1}" destId="{371AD184-CC86-43EF-A32D-F3FA0982E2FD}" srcOrd="0" destOrd="0" presId="urn:microsoft.com/office/officeart/2005/8/layout/orgChart1"/>
    <dgm:cxn modelId="{132B9B10-3AEC-4E68-9927-9A6FF2F8119F}" type="presParOf" srcId="{2C78E3BE-3C8D-4BDD-BD1E-AF57CDE4BBB1}" destId="{9D539D1D-D2CF-4C65-A6B8-2257BD8B451C}" srcOrd="1" destOrd="0" presId="urn:microsoft.com/office/officeart/2005/8/layout/orgChart1"/>
    <dgm:cxn modelId="{70C30248-197C-433E-B23E-E4FB3B12DFEF}" type="presParOf" srcId="{7C27D3C9-1D4C-440C-9F09-0ABAC83118D6}" destId="{34BE1715-48F5-4642-862E-1C78E15359B5}" srcOrd="1" destOrd="0" presId="urn:microsoft.com/office/officeart/2005/8/layout/orgChart1"/>
    <dgm:cxn modelId="{0DED58DF-D5C9-40BB-9CA6-AC9F7C7AFBC2}" type="presParOf" srcId="{34BE1715-48F5-4642-862E-1C78E15359B5}" destId="{929530AC-CE6C-44B1-BF45-B3AD2E527D4E}" srcOrd="0" destOrd="0" presId="urn:microsoft.com/office/officeart/2005/8/layout/orgChart1"/>
    <dgm:cxn modelId="{492E9165-89FF-4502-8249-E6AFA052115E}" type="presParOf" srcId="{34BE1715-48F5-4642-862E-1C78E15359B5}" destId="{FA43DFB7-ADEB-495F-8389-AB3C7EC71814}" srcOrd="1" destOrd="0" presId="urn:microsoft.com/office/officeart/2005/8/layout/orgChart1"/>
    <dgm:cxn modelId="{49360D8C-39B8-4888-82C6-A15818D232BD}" type="presParOf" srcId="{FA43DFB7-ADEB-495F-8389-AB3C7EC71814}" destId="{2AC02453-5DC3-41A8-880E-7A69CD8077EB}" srcOrd="0" destOrd="0" presId="urn:microsoft.com/office/officeart/2005/8/layout/orgChart1"/>
    <dgm:cxn modelId="{D9B357C3-5DE8-497F-B555-733C1A11F265}" type="presParOf" srcId="{2AC02453-5DC3-41A8-880E-7A69CD8077EB}" destId="{207B616C-9EDD-492D-9494-37685FE301CF}" srcOrd="0" destOrd="0" presId="urn:microsoft.com/office/officeart/2005/8/layout/orgChart1"/>
    <dgm:cxn modelId="{445128FE-D253-445D-B67F-D1A6E726B7FD}" type="presParOf" srcId="{2AC02453-5DC3-41A8-880E-7A69CD8077EB}" destId="{978FC9EF-8D8C-45CD-A490-8C13A3818D46}" srcOrd="1" destOrd="0" presId="urn:microsoft.com/office/officeart/2005/8/layout/orgChart1"/>
    <dgm:cxn modelId="{0C12457A-01F6-4AD6-B4F2-50612A0B9429}" type="presParOf" srcId="{FA43DFB7-ADEB-495F-8389-AB3C7EC71814}" destId="{4E4C2D89-1006-4BF0-B8C9-48D0F9F01F98}" srcOrd="1" destOrd="0" presId="urn:microsoft.com/office/officeart/2005/8/layout/orgChart1"/>
    <dgm:cxn modelId="{BA88814F-2F6D-49DF-988F-B50031573231}" type="presParOf" srcId="{4E4C2D89-1006-4BF0-B8C9-48D0F9F01F98}" destId="{2F62B7E5-A53F-49B1-8A13-104208AD5C2C}" srcOrd="0" destOrd="0" presId="urn:microsoft.com/office/officeart/2005/8/layout/orgChart1"/>
    <dgm:cxn modelId="{FBF0258B-5C49-4D2A-A0BF-5A4F0D7DB3EF}" type="presParOf" srcId="{4E4C2D89-1006-4BF0-B8C9-48D0F9F01F98}" destId="{0474EEF1-2170-4951-BD23-6C97EB905439}" srcOrd="1" destOrd="0" presId="urn:microsoft.com/office/officeart/2005/8/layout/orgChart1"/>
    <dgm:cxn modelId="{A1B36AB4-CB88-47A2-859F-31A7F49EC6CE}" type="presParOf" srcId="{0474EEF1-2170-4951-BD23-6C97EB905439}" destId="{5C607A3F-F5A2-4605-9844-222036432377}" srcOrd="0" destOrd="0" presId="urn:microsoft.com/office/officeart/2005/8/layout/orgChart1"/>
    <dgm:cxn modelId="{5DF0528A-6151-4186-93BC-459950D0DD52}" type="presParOf" srcId="{5C607A3F-F5A2-4605-9844-222036432377}" destId="{CCDD9756-E893-4FB4-B284-68495EE17296}" srcOrd="0" destOrd="0" presId="urn:microsoft.com/office/officeart/2005/8/layout/orgChart1"/>
    <dgm:cxn modelId="{EA899234-F73A-43B9-BCCB-4062ECE050C6}" type="presParOf" srcId="{5C607A3F-F5A2-4605-9844-222036432377}" destId="{6AD9373B-253B-4FD0-9518-F67DB53BC9A2}" srcOrd="1" destOrd="0" presId="urn:microsoft.com/office/officeart/2005/8/layout/orgChart1"/>
    <dgm:cxn modelId="{BB5B67A1-7834-4687-982C-58697DAC03F7}" type="presParOf" srcId="{0474EEF1-2170-4951-BD23-6C97EB905439}" destId="{2E13DB7D-21CA-4379-AD11-D340B930C355}" srcOrd="1" destOrd="0" presId="urn:microsoft.com/office/officeart/2005/8/layout/orgChart1"/>
    <dgm:cxn modelId="{2CC5FE35-B194-4D8F-8CAF-6BE818EACD7F}" type="presParOf" srcId="{0474EEF1-2170-4951-BD23-6C97EB905439}" destId="{EE94DB74-1A70-4BD2-B5D9-35E80D6234FB}" srcOrd="2" destOrd="0" presId="urn:microsoft.com/office/officeart/2005/8/layout/orgChart1"/>
    <dgm:cxn modelId="{E98DE9E0-8A56-4F96-AC38-32E045C181B4}" type="presParOf" srcId="{4E4C2D89-1006-4BF0-B8C9-48D0F9F01F98}" destId="{4E714713-AF3B-4CC3-870D-8FC9057EF813}" srcOrd="2" destOrd="0" presId="urn:microsoft.com/office/officeart/2005/8/layout/orgChart1"/>
    <dgm:cxn modelId="{BE46CF69-8B37-42AE-871D-A953E144A69C}" type="presParOf" srcId="{4E4C2D89-1006-4BF0-B8C9-48D0F9F01F98}" destId="{9C58D51C-D9DA-40E7-BAF3-BBE9CA35779F}" srcOrd="3" destOrd="0" presId="urn:microsoft.com/office/officeart/2005/8/layout/orgChart1"/>
    <dgm:cxn modelId="{0F9BD57B-0559-4294-80BB-B9874147A8DD}" type="presParOf" srcId="{9C58D51C-D9DA-40E7-BAF3-BBE9CA35779F}" destId="{3B6127D1-5443-43C5-AA7E-F33972252E11}" srcOrd="0" destOrd="0" presId="urn:microsoft.com/office/officeart/2005/8/layout/orgChart1"/>
    <dgm:cxn modelId="{B7F5FC2D-8456-42B1-B0BB-7A81755A86A9}" type="presParOf" srcId="{3B6127D1-5443-43C5-AA7E-F33972252E11}" destId="{52B9F14E-81D0-4487-A4E5-26C2638A18EC}" srcOrd="0" destOrd="0" presId="urn:microsoft.com/office/officeart/2005/8/layout/orgChart1"/>
    <dgm:cxn modelId="{01579061-A94A-45E9-995A-391332D4EFF9}" type="presParOf" srcId="{3B6127D1-5443-43C5-AA7E-F33972252E11}" destId="{8C7A3FE9-AC43-46EB-93FD-D40E164F9BE4}" srcOrd="1" destOrd="0" presId="urn:microsoft.com/office/officeart/2005/8/layout/orgChart1"/>
    <dgm:cxn modelId="{1E8D2D90-D68A-4440-8357-F49818CDAB23}" type="presParOf" srcId="{9C58D51C-D9DA-40E7-BAF3-BBE9CA35779F}" destId="{CA6468EC-E431-41B0-BAE0-4F29B03DC51E}" srcOrd="1" destOrd="0" presId="urn:microsoft.com/office/officeart/2005/8/layout/orgChart1"/>
    <dgm:cxn modelId="{E8137A4D-58BE-4423-86AA-3E8A723C2CA1}" type="presParOf" srcId="{9C58D51C-D9DA-40E7-BAF3-BBE9CA35779F}" destId="{1D8B50D8-E9D7-49B6-8CB2-DB9321D0A9D4}" srcOrd="2" destOrd="0" presId="urn:microsoft.com/office/officeart/2005/8/layout/orgChart1"/>
    <dgm:cxn modelId="{E9503D54-5D00-4D06-A2A8-9B05708120F8}" type="presParOf" srcId="{FA43DFB7-ADEB-495F-8389-AB3C7EC71814}" destId="{9C5BA433-CEAE-4CC0-A928-58905813C47B}" srcOrd="2" destOrd="0" presId="urn:microsoft.com/office/officeart/2005/8/layout/orgChart1"/>
    <dgm:cxn modelId="{898F505D-37B0-4BBA-ABDA-9FA23F900CF9}" type="presParOf" srcId="{34BE1715-48F5-4642-862E-1C78E15359B5}" destId="{22A70867-3EBE-4010-B45E-859D61B9D92D}" srcOrd="2" destOrd="0" presId="urn:microsoft.com/office/officeart/2005/8/layout/orgChart1"/>
    <dgm:cxn modelId="{2ECABAB7-FE6C-4BD8-995C-981E612AA77B}" type="presParOf" srcId="{34BE1715-48F5-4642-862E-1C78E15359B5}" destId="{601F26B0-D24F-4470-AB0D-9C58F0BC92B3}" srcOrd="3" destOrd="0" presId="urn:microsoft.com/office/officeart/2005/8/layout/orgChart1"/>
    <dgm:cxn modelId="{78C80232-64CD-4F38-AEA3-17B58EE696C4}" type="presParOf" srcId="{601F26B0-D24F-4470-AB0D-9C58F0BC92B3}" destId="{31F39E77-5A24-4D76-AA73-B5344165E134}" srcOrd="0" destOrd="0" presId="urn:microsoft.com/office/officeart/2005/8/layout/orgChart1"/>
    <dgm:cxn modelId="{71848A76-9668-4ECF-BC4E-2BA8791CDE17}" type="presParOf" srcId="{31F39E77-5A24-4D76-AA73-B5344165E134}" destId="{6C47924D-F313-44CA-9CEF-DA290CDBE0EE}" srcOrd="0" destOrd="0" presId="urn:microsoft.com/office/officeart/2005/8/layout/orgChart1"/>
    <dgm:cxn modelId="{72212346-8A61-4B0F-8BC0-240F95553E4E}" type="presParOf" srcId="{31F39E77-5A24-4D76-AA73-B5344165E134}" destId="{1D79839A-F6A7-492E-83FD-C4E3BB6299A1}" srcOrd="1" destOrd="0" presId="urn:microsoft.com/office/officeart/2005/8/layout/orgChart1"/>
    <dgm:cxn modelId="{3BFB9C31-4382-4004-BF87-414A0DC86AEB}" type="presParOf" srcId="{601F26B0-D24F-4470-AB0D-9C58F0BC92B3}" destId="{F338193C-130E-4206-9A31-567311E99347}" srcOrd="1" destOrd="0" presId="urn:microsoft.com/office/officeart/2005/8/layout/orgChart1"/>
    <dgm:cxn modelId="{7EA7DF4D-D3DD-42D5-8FAB-81048C5DD753}" type="presParOf" srcId="{F338193C-130E-4206-9A31-567311E99347}" destId="{0458D259-C915-45AE-9E08-1B636A5D8435}" srcOrd="0" destOrd="0" presId="urn:microsoft.com/office/officeart/2005/8/layout/orgChart1"/>
    <dgm:cxn modelId="{D8083650-4DD1-4380-B944-93447B2FE3E7}" type="presParOf" srcId="{F338193C-130E-4206-9A31-567311E99347}" destId="{66B94201-21AE-4F13-AD8F-0E4AD9308AF4}" srcOrd="1" destOrd="0" presId="urn:microsoft.com/office/officeart/2005/8/layout/orgChart1"/>
    <dgm:cxn modelId="{B7C2F516-008E-4BEA-B934-3884C5FDFAE5}" type="presParOf" srcId="{66B94201-21AE-4F13-AD8F-0E4AD9308AF4}" destId="{B8F58D16-4F7E-421A-B1A1-AED56C58C023}" srcOrd="0" destOrd="0" presId="urn:microsoft.com/office/officeart/2005/8/layout/orgChart1"/>
    <dgm:cxn modelId="{A160A124-EE89-4F28-AABF-6B5C6DD41B6B}" type="presParOf" srcId="{B8F58D16-4F7E-421A-B1A1-AED56C58C023}" destId="{0E9839F6-E1A2-4DA7-82E1-0EADD4F5F489}" srcOrd="0" destOrd="0" presId="urn:microsoft.com/office/officeart/2005/8/layout/orgChart1"/>
    <dgm:cxn modelId="{71EB7E7A-0DE2-4EBD-A006-851B56CA29B9}" type="presParOf" srcId="{B8F58D16-4F7E-421A-B1A1-AED56C58C023}" destId="{0A6C3BA6-23D7-4753-9F18-F3D97E6D046D}" srcOrd="1" destOrd="0" presId="urn:microsoft.com/office/officeart/2005/8/layout/orgChart1"/>
    <dgm:cxn modelId="{123B45E0-1BAB-48B3-8EA0-909C6278A3D7}" type="presParOf" srcId="{66B94201-21AE-4F13-AD8F-0E4AD9308AF4}" destId="{6C06B720-232D-4A32-8A62-0A059785F508}" srcOrd="1" destOrd="0" presId="urn:microsoft.com/office/officeart/2005/8/layout/orgChart1"/>
    <dgm:cxn modelId="{C1AEC854-ADF0-44E8-8781-8DC4434C2538}" type="presParOf" srcId="{66B94201-21AE-4F13-AD8F-0E4AD9308AF4}" destId="{50C99537-125F-4C22-B5C1-01ABB68DA4CA}" srcOrd="2" destOrd="0" presId="urn:microsoft.com/office/officeart/2005/8/layout/orgChart1"/>
    <dgm:cxn modelId="{4F85A529-24AD-4BD3-8970-A0874AD0D7D8}" type="presParOf" srcId="{F338193C-130E-4206-9A31-567311E99347}" destId="{52A33023-B403-48A5-81E8-92F3A527BA7B}" srcOrd="2" destOrd="0" presId="urn:microsoft.com/office/officeart/2005/8/layout/orgChart1"/>
    <dgm:cxn modelId="{154136F0-CA35-4E99-B1C9-95BEE492F781}" type="presParOf" srcId="{F338193C-130E-4206-9A31-567311E99347}" destId="{E49425D4-AA5B-4458-A474-06444F5DE552}" srcOrd="3" destOrd="0" presId="urn:microsoft.com/office/officeart/2005/8/layout/orgChart1"/>
    <dgm:cxn modelId="{EC7A9E24-1BE3-49AE-BA95-70734F4F71F7}" type="presParOf" srcId="{E49425D4-AA5B-4458-A474-06444F5DE552}" destId="{3C879D05-729F-48BC-BFEC-6F4004BE4F36}" srcOrd="0" destOrd="0" presId="urn:microsoft.com/office/officeart/2005/8/layout/orgChart1"/>
    <dgm:cxn modelId="{C04C325A-ECA6-46A9-89BC-2D6E8C353417}" type="presParOf" srcId="{3C879D05-729F-48BC-BFEC-6F4004BE4F36}" destId="{A84D1500-3A5A-4DF3-8A0A-5A1C6A931670}" srcOrd="0" destOrd="0" presId="urn:microsoft.com/office/officeart/2005/8/layout/orgChart1"/>
    <dgm:cxn modelId="{CF731091-3ED7-4B4C-968C-BFCBD53559FA}" type="presParOf" srcId="{3C879D05-729F-48BC-BFEC-6F4004BE4F36}" destId="{D00FC5CE-FC81-459A-AC44-E8E33CB6830A}" srcOrd="1" destOrd="0" presId="urn:microsoft.com/office/officeart/2005/8/layout/orgChart1"/>
    <dgm:cxn modelId="{1D3869C4-F01E-401D-9E83-8709875F6C3E}" type="presParOf" srcId="{E49425D4-AA5B-4458-A474-06444F5DE552}" destId="{FA8D17C1-37B4-4959-8E02-1FD6CBCA1D3D}" srcOrd="1" destOrd="0" presId="urn:microsoft.com/office/officeart/2005/8/layout/orgChart1"/>
    <dgm:cxn modelId="{31A7DE5E-4E5D-4D6F-804E-173372ACBAC9}" type="presParOf" srcId="{E49425D4-AA5B-4458-A474-06444F5DE552}" destId="{089A383F-3C26-48F9-8219-7ECFE49EB709}" srcOrd="2" destOrd="0" presId="urn:microsoft.com/office/officeart/2005/8/layout/orgChart1"/>
    <dgm:cxn modelId="{F5BD3239-79E4-4863-ACE5-C893DC7C8953}" type="presParOf" srcId="{601F26B0-D24F-4470-AB0D-9C58F0BC92B3}" destId="{24C7BF6C-6C7F-4009-BBC1-D387F0F87B0D}" srcOrd="2" destOrd="0" presId="urn:microsoft.com/office/officeart/2005/8/layout/orgChart1"/>
    <dgm:cxn modelId="{489E3595-535D-4879-9FE2-7FD49D13C712}" type="presParOf" srcId="{7C27D3C9-1D4C-440C-9F09-0ABAC83118D6}" destId="{9046B40B-A067-4C42-A34A-444B453C804A}" srcOrd="2" destOrd="0" presId="urn:microsoft.com/office/officeart/2005/8/layout/orgChart1"/>
    <dgm:cxn modelId="{01E49B4F-F409-472A-8081-6EDF6F2466B0}" type="presParOf" srcId="{9046B40B-A067-4C42-A34A-444B453C804A}" destId="{2E648F98-68E5-4A37-9499-5F94642A24AB}" srcOrd="0" destOrd="0" presId="urn:microsoft.com/office/officeart/2005/8/layout/orgChart1"/>
    <dgm:cxn modelId="{54377B45-1A27-451B-AF60-599D257BE15D}" type="presParOf" srcId="{9046B40B-A067-4C42-A34A-444B453C804A}" destId="{701395B7-258D-4A59-8D6F-0B870C92B299}" srcOrd="1" destOrd="0" presId="urn:microsoft.com/office/officeart/2005/8/layout/orgChart1"/>
    <dgm:cxn modelId="{C1CF4C76-9147-47AC-9106-D63A65E7A35F}" type="presParOf" srcId="{701395B7-258D-4A59-8D6F-0B870C92B299}" destId="{C332E7FA-7486-4672-9D8B-FB54B590922A}" srcOrd="0" destOrd="0" presId="urn:microsoft.com/office/officeart/2005/8/layout/orgChart1"/>
    <dgm:cxn modelId="{9CA01E83-A6E7-4649-978B-EE5A1FCB4BFC}" type="presParOf" srcId="{C332E7FA-7486-4672-9D8B-FB54B590922A}" destId="{E09EEDAD-8A94-4F33-A619-D38B5EC637B4}" srcOrd="0" destOrd="0" presId="urn:microsoft.com/office/officeart/2005/8/layout/orgChart1"/>
    <dgm:cxn modelId="{9F7BE62B-D7C1-4A5F-BC15-9AB1AF986705}" type="presParOf" srcId="{C332E7FA-7486-4672-9D8B-FB54B590922A}" destId="{CC243834-D04F-43F1-B84A-76076117CF8C}" srcOrd="1" destOrd="0" presId="urn:microsoft.com/office/officeart/2005/8/layout/orgChart1"/>
    <dgm:cxn modelId="{9B33E4DB-2B73-4918-A29E-733A8B307FF9}" type="presParOf" srcId="{701395B7-258D-4A59-8D6F-0B870C92B299}" destId="{D7571686-742D-4A65-9660-8400C1F5A9BC}" srcOrd="1" destOrd="0" presId="urn:microsoft.com/office/officeart/2005/8/layout/orgChart1"/>
    <dgm:cxn modelId="{F962F3B5-008E-4438-9453-AF4E79C42FF0}" type="presParOf" srcId="{701395B7-258D-4A59-8D6F-0B870C92B299}" destId="{5F3006C8-220C-4324-BD68-26C4AE2CCFC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4955F3-D519-4F48-86CA-6855E9CE7A95}"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1ED67355-E52C-4C17-BF97-862CF94CD59C}">
      <dgm:prSet phldrT="[Text]"/>
      <dgm:spPr>
        <a:solidFill>
          <a:srgbClr val="00B050"/>
        </a:solidFill>
      </dgm:spPr>
      <dgm:t>
        <a:bodyPr/>
        <a:lstStyle/>
        <a:p>
          <a:r>
            <a:rPr lang="en-US" dirty="0" smtClean="0"/>
            <a:t>H&amp;S Manager</a:t>
          </a:r>
          <a:endParaRPr lang="en-US" dirty="0"/>
        </a:p>
      </dgm:t>
    </dgm:pt>
    <dgm:pt modelId="{2C6E6934-B0F2-4CDC-BA80-53010DBC3405}" type="parTrans" cxnId="{1474D616-B540-45F7-B84F-30310CFD3CB7}">
      <dgm:prSet/>
      <dgm:spPr/>
      <dgm:t>
        <a:bodyPr/>
        <a:lstStyle/>
        <a:p>
          <a:endParaRPr lang="en-US"/>
        </a:p>
      </dgm:t>
    </dgm:pt>
    <dgm:pt modelId="{6066CD30-6AFC-4FED-9A6D-85CFA4358F26}" type="sibTrans" cxnId="{1474D616-B540-45F7-B84F-30310CFD3CB7}">
      <dgm:prSet/>
      <dgm:spPr/>
      <dgm:t>
        <a:bodyPr/>
        <a:lstStyle/>
        <a:p>
          <a:endParaRPr lang="en-US"/>
        </a:p>
      </dgm:t>
    </dgm:pt>
    <dgm:pt modelId="{0F52ECEA-B9A5-4507-8EB0-C4AB14194520}" type="asst">
      <dgm:prSet phldrT="[Text]"/>
      <dgm:spPr>
        <a:solidFill>
          <a:srgbClr val="00B050"/>
        </a:solidFill>
      </dgm:spPr>
      <dgm:t>
        <a:bodyPr/>
        <a:lstStyle/>
        <a:p>
          <a:r>
            <a:rPr lang="en-US" dirty="0" smtClean="0"/>
            <a:t>Deputy</a:t>
          </a:r>
          <a:endParaRPr lang="en-US" dirty="0"/>
        </a:p>
      </dgm:t>
    </dgm:pt>
    <dgm:pt modelId="{A2692576-E8AA-41BC-8754-B468057262F2}" type="parTrans" cxnId="{2990C6BB-08C5-4485-B9E4-1D45B428F993}">
      <dgm:prSet/>
      <dgm:spPr/>
      <dgm:t>
        <a:bodyPr/>
        <a:lstStyle/>
        <a:p>
          <a:endParaRPr lang="en-US"/>
        </a:p>
      </dgm:t>
    </dgm:pt>
    <dgm:pt modelId="{66967242-CB28-48E9-B524-CC3F7B915EFB}" type="sibTrans" cxnId="{2990C6BB-08C5-4485-B9E4-1D45B428F993}">
      <dgm:prSet/>
      <dgm:spPr/>
      <dgm:t>
        <a:bodyPr/>
        <a:lstStyle/>
        <a:p>
          <a:endParaRPr lang="en-US"/>
        </a:p>
      </dgm:t>
    </dgm:pt>
    <dgm:pt modelId="{66C1073D-CB80-4AA5-87F4-04FABFA65030}">
      <dgm:prSet phldrT="[Text]"/>
      <dgm:spPr>
        <a:solidFill>
          <a:srgbClr val="00B050"/>
        </a:solidFill>
      </dgm:spPr>
      <dgm:t>
        <a:bodyPr/>
        <a:lstStyle/>
        <a:p>
          <a:r>
            <a:rPr lang="en-US" dirty="0" smtClean="0"/>
            <a:t>Dose Analyst/Safety/IH</a:t>
          </a:r>
          <a:endParaRPr lang="en-US" dirty="0"/>
        </a:p>
      </dgm:t>
    </dgm:pt>
    <dgm:pt modelId="{CB92F70B-3D5C-4BD8-AD9D-5D3F1D46E289}" type="parTrans" cxnId="{CFFAC024-D4FA-465E-9F36-61E07716D9BE}">
      <dgm:prSet/>
      <dgm:spPr/>
      <dgm:t>
        <a:bodyPr/>
        <a:lstStyle/>
        <a:p>
          <a:endParaRPr lang="en-US"/>
        </a:p>
      </dgm:t>
    </dgm:pt>
    <dgm:pt modelId="{A0388218-7AD4-4D3D-8090-356D693E75E4}" type="sibTrans" cxnId="{CFFAC024-D4FA-465E-9F36-61E07716D9BE}">
      <dgm:prSet/>
      <dgm:spPr/>
      <dgm:t>
        <a:bodyPr/>
        <a:lstStyle/>
        <a:p>
          <a:endParaRPr lang="en-US"/>
        </a:p>
      </dgm:t>
    </dgm:pt>
    <dgm:pt modelId="{417A6662-FB7B-482F-8A9F-42D423A1A4AF}">
      <dgm:prSet phldrT="[Text]"/>
      <dgm:spPr>
        <a:solidFill>
          <a:schemeClr val="accent2"/>
        </a:solidFill>
      </dgm:spPr>
      <dgm:t>
        <a:bodyPr/>
        <a:lstStyle/>
        <a:p>
          <a:r>
            <a:rPr lang="en-US" dirty="0" smtClean="0"/>
            <a:t>Hotline Manager</a:t>
          </a:r>
          <a:endParaRPr lang="en-US" dirty="0"/>
        </a:p>
      </dgm:t>
    </dgm:pt>
    <dgm:pt modelId="{5D59B599-1562-4211-A000-F53BF0C41E72}" type="parTrans" cxnId="{DD1C70D1-98CC-494E-994E-50BB2941F493}">
      <dgm:prSet/>
      <dgm:spPr/>
      <dgm:t>
        <a:bodyPr/>
        <a:lstStyle/>
        <a:p>
          <a:endParaRPr lang="en-US"/>
        </a:p>
      </dgm:t>
    </dgm:pt>
    <dgm:pt modelId="{6B92B252-4A45-4E88-863D-F8D242C8B4B5}" type="sibTrans" cxnId="{DD1C70D1-98CC-494E-994E-50BB2941F493}">
      <dgm:prSet/>
      <dgm:spPr/>
      <dgm:t>
        <a:bodyPr/>
        <a:lstStyle/>
        <a:p>
          <a:endParaRPr lang="en-US"/>
        </a:p>
      </dgm:t>
    </dgm:pt>
    <dgm:pt modelId="{DBCFC5CB-805C-4CFF-B127-D9D38B7CFF9E}">
      <dgm:prSet/>
      <dgm:spPr>
        <a:solidFill>
          <a:schemeClr val="accent2"/>
        </a:solidFill>
      </dgm:spPr>
      <dgm:t>
        <a:bodyPr/>
        <a:lstStyle/>
        <a:p>
          <a:r>
            <a:rPr lang="en-US" dirty="0" smtClean="0"/>
            <a:t>Dosimetry Technician</a:t>
          </a:r>
          <a:endParaRPr lang="en-US" dirty="0"/>
        </a:p>
      </dgm:t>
    </dgm:pt>
    <dgm:pt modelId="{24713FF9-8D76-4530-972E-7A35662F5A1D}" type="parTrans" cxnId="{46BF8028-F4CA-4934-A04C-86A2C00ED1DD}">
      <dgm:prSet/>
      <dgm:spPr/>
      <dgm:t>
        <a:bodyPr/>
        <a:lstStyle/>
        <a:p>
          <a:endParaRPr lang="en-US"/>
        </a:p>
      </dgm:t>
    </dgm:pt>
    <dgm:pt modelId="{F74D67EC-C860-4E57-9D01-5A9A4AD8B038}" type="sibTrans" cxnId="{46BF8028-F4CA-4934-A04C-86A2C00ED1DD}">
      <dgm:prSet/>
      <dgm:spPr/>
      <dgm:t>
        <a:bodyPr/>
        <a:lstStyle/>
        <a:p>
          <a:endParaRPr lang="en-US"/>
        </a:p>
      </dgm:t>
    </dgm:pt>
    <dgm:pt modelId="{482623D1-9A9E-4259-972E-0F697101D7B1}">
      <dgm:prSet/>
      <dgm:spPr>
        <a:solidFill>
          <a:schemeClr val="accent2"/>
        </a:solidFill>
      </dgm:spPr>
      <dgm:t>
        <a:bodyPr/>
        <a:lstStyle/>
        <a:p>
          <a:r>
            <a:rPr lang="en-US" dirty="0" smtClean="0"/>
            <a:t>Site Survey Technician</a:t>
          </a:r>
          <a:endParaRPr lang="en-US" dirty="0"/>
        </a:p>
      </dgm:t>
    </dgm:pt>
    <dgm:pt modelId="{3F21E8E3-66D6-4F86-91B5-6BFA45240E92}" type="parTrans" cxnId="{8DE54FAF-E009-4B4E-BC62-DC006E2BF48D}">
      <dgm:prSet/>
      <dgm:spPr/>
      <dgm:t>
        <a:bodyPr/>
        <a:lstStyle/>
        <a:p>
          <a:endParaRPr lang="en-US"/>
        </a:p>
      </dgm:t>
    </dgm:pt>
    <dgm:pt modelId="{E1D019D9-2D9F-4982-89D6-D1A67FB5EF37}" type="sibTrans" cxnId="{8DE54FAF-E009-4B4E-BC62-DC006E2BF48D}">
      <dgm:prSet/>
      <dgm:spPr/>
      <dgm:t>
        <a:bodyPr/>
        <a:lstStyle/>
        <a:p>
          <a:endParaRPr lang="en-US"/>
        </a:p>
      </dgm:t>
    </dgm:pt>
    <dgm:pt modelId="{D3F70029-E4C4-4D05-B348-85FD153F8770}">
      <dgm:prSet/>
      <dgm:spPr>
        <a:solidFill>
          <a:schemeClr val="accent2"/>
        </a:solidFill>
      </dgm:spPr>
      <dgm:t>
        <a:bodyPr/>
        <a:lstStyle/>
        <a:p>
          <a:r>
            <a:rPr lang="en-US" dirty="0" smtClean="0"/>
            <a:t>Hotline Technician</a:t>
          </a:r>
          <a:endParaRPr lang="en-US" dirty="0"/>
        </a:p>
      </dgm:t>
    </dgm:pt>
    <dgm:pt modelId="{0F5DD67C-DF33-478A-BA1E-1C6C31E7B881}" type="parTrans" cxnId="{ABE0E2F0-9553-4410-A599-0BCBA5D685B1}">
      <dgm:prSet/>
      <dgm:spPr/>
      <dgm:t>
        <a:bodyPr/>
        <a:lstStyle/>
        <a:p>
          <a:endParaRPr lang="en-US"/>
        </a:p>
      </dgm:t>
    </dgm:pt>
    <dgm:pt modelId="{807CD250-1FC8-49AD-9F0E-4D4D5626DD54}" type="sibTrans" cxnId="{ABE0E2F0-9553-4410-A599-0BCBA5D685B1}">
      <dgm:prSet/>
      <dgm:spPr/>
      <dgm:t>
        <a:bodyPr/>
        <a:lstStyle/>
        <a:p>
          <a:endParaRPr lang="en-US"/>
        </a:p>
      </dgm:t>
    </dgm:pt>
    <dgm:pt modelId="{DB91348C-53C7-461A-A250-6E38483D2990}" type="pres">
      <dgm:prSet presAssocID="{E64955F3-D519-4F48-86CA-6855E9CE7A95}" presName="hierChild1" presStyleCnt="0">
        <dgm:presLayoutVars>
          <dgm:orgChart val="1"/>
          <dgm:chPref val="1"/>
          <dgm:dir/>
          <dgm:animOne val="branch"/>
          <dgm:animLvl val="lvl"/>
          <dgm:resizeHandles/>
        </dgm:presLayoutVars>
      </dgm:prSet>
      <dgm:spPr/>
      <dgm:t>
        <a:bodyPr/>
        <a:lstStyle/>
        <a:p>
          <a:endParaRPr lang="en-US"/>
        </a:p>
      </dgm:t>
    </dgm:pt>
    <dgm:pt modelId="{7C27D3C9-1D4C-440C-9F09-0ABAC83118D6}" type="pres">
      <dgm:prSet presAssocID="{1ED67355-E52C-4C17-BF97-862CF94CD59C}" presName="hierRoot1" presStyleCnt="0">
        <dgm:presLayoutVars>
          <dgm:hierBranch val="init"/>
        </dgm:presLayoutVars>
      </dgm:prSet>
      <dgm:spPr/>
    </dgm:pt>
    <dgm:pt modelId="{2C78E3BE-3C8D-4BDD-BD1E-AF57CDE4BBB1}" type="pres">
      <dgm:prSet presAssocID="{1ED67355-E52C-4C17-BF97-862CF94CD59C}" presName="rootComposite1" presStyleCnt="0"/>
      <dgm:spPr/>
    </dgm:pt>
    <dgm:pt modelId="{371AD184-CC86-43EF-A32D-F3FA0982E2FD}" type="pres">
      <dgm:prSet presAssocID="{1ED67355-E52C-4C17-BF97-862CF94CD59C}" presName="rootText1" presStyleLbl="node0" presStyleIdx="0" presStyleCnt="1">
        <dgm:presLayoutVars>
          <dgm:chPref val="3"/>
        </dgm:presLayoutVars>
      </dgm:prSet>
      <dgm:spPr/>
      <dgm:t>
        <a:bodyPr/>
        <a:lstStyle/>
        <a:p>
          <a:endParaRPr lang="en-US"/>
        </a:p>
      </dgm:t>
    </dgm:pt>
    <dgm:pt modelId="{9D539D1D-D2CF-4C65-A6B8-2257BD8B451C}" type="pres">
      <dgm:prSet presAssocID="{1ED67355-E52C-4C17-BF97-862CF94CD59C}" presName="rootConnector1" presStyleLbl="node1" presStyleIdx="0" presStyleCnt="0"/>
      <dgm:spPr/>
      <dgm:t>
        <a:bodyPr/>
        <a:lstStyle/>
        <a:p>
          <a:endParaRPr lang="en-US"/>
        </a:p>
      </dgm:t>
    </dgm:pt>
    <dgm:pt modelId="{34BE1715-48F5-4642-862E-1C78E15359B5}" type="pres">
      <dgm:prSet presAssocID="{1ED67355-E52C-4C17-BF97-862CF94CD59C}" presName="hierChild2" presStyleCnt="0"/>
      <dgm:spPr/>
    </dgm:pt>
    <dgm:pt modelId="{929530AC-CE6C-44B1-BF45-B3AD2E527D4E}" type="pres">
      <dgm:prSet presAssocID="{CB92F70B-3D5C-4BD8-AD9D-5D3F1D46E289}" presName="Name37" presStyleLbl="parChTrans1D2" presStyleIdx="0" presStyleCnt="3"/>
      <dgm:spPr/>
      <dgm:t>
        <a:bodyPr/>
        <a:lstStyle/>
        <a:p>
          <a:endParaRPr lang="en-US"/>
        </a:p>
      </dgm:t>
    </dgm:pt>
    <dgm:pt modelId="{FA43DFB7-ADEB-495F-8389-AB3C7EC71814}" type="pres">
      <dgm:prSet presAssocID="{66C1073D-CB80-4AA5-87F4-04FABFA65030}" presName="hierRoot2" presStyleCnt="0">
        <dgm:presLayoutVars>
          <dgm:hierBranch val="init"/>
        </dgm:presLayoutVars>
      </dgm:prSet>
      <dgm:spPr/>
    </dgm:pt>
    <dgm:pt modelId="{2AC02453-5DC3-41A8-880E-7A69CD8077EB}" type="pres">
      <dgm:prSet presAssocID="{66C1073D-CB80-4AA5-87F4-04FABFA65030}" presName="rootComposite" presStyleCnt="0"/>
      <dgm:spPr/>
    </dgm:pt>
    <dgm:pt modelId="{207B616C-9EDD-492D-9494-37685FE301CF}" type="pres">
      <dgm:prSet presAssocID="{66C1073D-CB80-4AA5-87F4-04FABFA65030}" presName="rootText" presStyleLbl="node2" presStyleIdx="0" presStyleCnt="2" custLinFactNeighborX="-64796">
        <dgm:presLayoutVars>
          <dgm:chPref val="3"/>
        </dgm:presLayoutVars>
      </dgm:prSet>
      <dgm:spPr/>
      <dgm:t>
        <a:bodyPr/>
        <a:lstStyle/>
        <a:p>
          <a:endParaRPr lang="en-US"/>
        </a:p>
      </dgm:t>
    </dgm:pt>
    <dgm:pt modelId="{978FC9EF-8D8C-45CD-A490-8C13A3818D46}" type="pres">
      <dgm:prSet presAssocID="{66C1073D-CB80-4AA5-87F4-04FABFA65030}" presName="rootConnector" presStyleLbl="node2" presStyleIdx="0" presStyleCnt="2"/>
      <dgm:spPr/>
      <dgm:t>
        <a:bodyPr/>
        <a:lstStyle/>
        <a:p>
          <a:endParaRPr lang="en-US"/>
        </a:p>
      </dgm:t>
    </dgm:pt>
    <dgm:pt modelId="{4E4C2D89-1006-4BF0-B8C9-48D0F9F01F98}" type="pres">
      <dgm:prSet presAssocID="{66C1073D-CB80-4AA5-87F4-04FABFA65030}" presName="hierChild4" presStyleCnt="0"/>
      <dgm:spPr/>
    </dgm:pt>
    <dgm:pt modelId="{2F62B7E5-A53F-49B1-8A13-104208AD5C2C}" type="pres">
      <dgm:prSet presAssocID="{24713FF9-8D76-4530-972E-7A35662F5A1D}" presName="Name37" presStyleLbl="parChTrans1D3" presStyleIdx="0" presStyleCnt="3"/>
      <dgm:spPr/>
      <dgm:t>
        <a:bodyPr/>
        <a:lstStyle/>
        <a:p>
          <a:endParaRPr lang="en-US"/>
        </a:p>
      </dgm:t>
    </dgm:pt>
    <dgm:pt modelId="{0474EEF1-2170-4951-BD23-6C97EB905439}" type="pres">
      <dgm:prSet presAssocID="{DBCFC5CB-805C-4CFF-B127-D9D38B7CFF9E}" presName="hierRoot2" presStyleCnt="0">
        <dgm:presLayoutVars>
          <dgm:hierBranch val="init"/>
        </dgm:presLayoutVars>
      </dgm:prSet>
      <dgm:spPr/>
    </dgm:pt>
    <dgm:pt modelId="{5C607A3F-F5A2-4605-9844-222036432377}" type="pres">
      <dgm:prSet presAssocID="{DBCFC5CB-805C-4CFF-B127-D9D38B7CFF9E}" presName="rootComposite" presStyleCnt="0"/>
      <dgm:spPr/>
    </dgm:pt>
    <dgm:pt modelId="{CCDD9756-E893-4FB4-B284-68495EE17296}" type="pres">
      <dgm:prSet presAssocID="{DBCFC5CB-805C-4CFF-B127-D9D38B7CFF9E}" presName="rootText" presStyleLbl="node3" presStyleIdx="0" presStyleCnt="3" custLinFactNeighborX="-64796">
        <dgm:presLayoutVars>
          <dgm:chPref val="3"/>
        </dgm:presLayoutVars>
      </dgm:prSet>
      <dgm:spPr/>
      <dgm:t>
        <a:bodyPr/>
        <a:lstStyle/>
        <a:p>
          <a:endParaRPr lang="en-US"/>
        </a:p>
      </dgm:t>
    </dgm:pt>
    <dgm:pt modelId="{6AD9373B-253B-4FD0-9518-F67DB53BC9A2}" type="pres">
      <dgm:prSet presAssocID="{DBCFC5CB-805C-4CFF-B127-D9D38B7CFF9E}" presName="rootConnector" presStyleLbl="node3" presStyleIdx="0" presStyleCnt="3"/>
      <dgm:spPr/>
      <dgm:t>
        <a:bodyPr/>
        <a:lstStyle/>
        <a:p>
          <a:endParaRPr lang="en-US"/>
        </a:p>
      </dgm:t>
    </dgm:pt>
    <dgm:pt modelId="{2E13DB7D-21CA-4379-AD11-D340B930C355}" type="pres">
      <dgm:prSet presAssocID="{DBCFC5CB-805C-4CFF-B127-D9D38B7CFF9E}" presName="hierChild4" presStyleCnt="0"/>
      <dgm:spPr/>
    </dgm:pt>
    <dgm:pt modelId="{EE94DB74-1A70-4BD2-B5D9-35E80D6234FB}" type="pres">
      <dgm:prSet presAssocID="{DBCFC5CB-805C-4CFF-B127-D9D38B7CFF9E}" presName="hierChild5" presStyleCnt="0"/>
      <dgm:spPr/>
    </dgm:pt>
    <dgm:pt modelId="{4E714713-AF3B-4CC3-870D-8FC9057EF813}" type="pres">
      <dgm:prSet presAssocID="{3F21E8E3-66D6-4F86-91B5-6BFA45240E92}" presName="Name37" presStyleLbl="parChTrans1D3" presStyleIdx="1" presStyleCnt="3"/>
      <dgm:spPr/>
      <dgm:t>
        <a:bodyPr/>
        <a:lstStyle/>
        <a:p>
          <a:endParaRPr lang="en-US"/>
        </a:p>
      </dgm:t>
    </dgm:pt>
    <dgm:pt modelId="{9C58D51C-D9DA-40E7-BAF3-BBE9CA35779F}" type="pres">
      <dgm:prSet presAssocID="{482623D1-9A9E-4259-972E-0F697101D7B1}" presName="hierRoot2" presStyleCnt="0">
        <dgm:presLayoutVars>
          <dgm:hierBranch val="init"/>
        </dgm:presLayoutVars>
      </dgm:prSet>
      <dgm:spPr/>
    </dgm:pt>
    <dgm:pt modelId="{3B6127D1-5443-43C5-AA7E-F33972252E11}" type="pres">
      <dgm:prSet presAssocID="{482623D1-9A9E-4259-972E-0F697101D7B1}" presName="rootComposite" presStyleCnt="0"/>
      <dgm:spPr/>
    </dgm:pt>
    <dgm:pt modelId="{52B9F14E-81D0-4487-A4E5-26C2638A18EC}" type="pres">
      <dgm:prSet presAssocID="{482623D1-9A9E-4259-972E-0F697101D7B1}" presName="rootText" presStyleLbl="node3" presStyleIdx="1" presStyleCnt="3" custLinFactNeighborX="-64796">
        <dgm:presLayoutVars>
          <dgm:chPref val="3"/>
        </dgm:presLayoutVars>
      </dgm:prSet>
      <dgm:spPr/>
      <dgm:t>
        <a:bodyPr/>
        <a:lstStyle/>
        <a:p>
          <a:endParaRPr lang="en-US"/>
        </a:p>
      </dgm:t>
    </dgm:pt>
    <dgm:pt modelId="{8C7A3FE9-AC43-46EB-93FD-D40E164F9BE4}" type="pres">
      <dgm:prSet presAssocID="{482623D1-9A9E-4259-972E-0F697101D7B1}" presName="rootConnector" presStyleLbl="node3" presStyleIdx="1" presStyleCnt="3"/>
      <dgm:spPr/>
      <dgm:t>
        <a:bodyPr/>
        <a:lstStyle/>
        <a:p>
          <a:endParaRPr lang="en-US"/>
        </a:p>
      </dgm:t>
    </dgm:pt>
    <dgm:pt modelId="{CA6468EC-E431-41B0-BAE0-4F29B03DC51E}" type="pres">
      <dgm:prSet presAssocID="{482623D1-9A9E-4259-972E-0F697101D7B1}" presName="hierChild4" presStyleCnt="0"/>
      <dgm:spPr/>
    </dgm:pt>
    <dgm:pt modelId="{1D8B50D8-E9D7-49B6-8CB2-DB9321D0A9D4}" type="pres">
      <dgm:prSet presAssocID="{482623D1-9A9E-4259-972E-0F697101D7B1}" presName="hierChild5" presStyleCnt="0"/>
      <dgm:spPr/>
    </dgm:pt>
    <dgm:pt modelId="{9C5BA433-CEAE-4CC0-A928-58905813C47B}" type="pres">
      <dgm:prSet presAssocID="{66C1073D-CB80-4AA5-87F4-04FABFA65030}" presName="hierChild5" presStyleCnt="0"/>
      <dgm:spPr/>
    </dgm:pt>
    <dgm:pt modelId="{22A70867-3EBE-4010-B45E-859D61B9D92D}" type="pres">
      <dgm:prSet presAssocID="{5D59B599-1562-4211-A000-F53BF0C41E72}" presName="Name37" presStyleLbl="parChTrans1D2" presStyleIdx="1" presStyleCnt="3"/>
      <dgm:spPr/>
      <dgm:t>
        <a:bodyPr/>
        <a:lstStyle/>
        <a:p>
          <a:endParaRPr lang="en-US"/>
        </a:p>
      </dgm:t>
    </dgm:pt>
    <dgm:pt modelId="{601F26B0-D24F-4470-AB0D-9C58F0BC92B3}" type="pres">
      <dgm:prSet presAssocID="{417A6662-FB7B-482F-8A9F-42D423A1A4AF}" presName="hierRoot2" presStyleCnt="0">
        <dgm:presLayoutVars>
          <dgm:hierBranch val="init"/>
        </dgm:presLayoutVars>
      </dgm:prSet>
      <dgm:spPr/>
    </dgm:pt>
    <dgm:pt modelId="{31F39E77-5A24-4D76-AA73-B5344165E134}" type="pres">
      <dgm:prSet presAssocID="{417A6662-FB7B-482F-8A9F-42D423A1A4AF}" presName="rootComposite" presStyleCnt="0"/>
      <dgm:spPr/>
    </dgm:pt>
    <dgm:pt modelId="{6C47924D-F313-44CA-9CEF-DA290CDBE0EE}" type="pres">
      <dgm:prSet presAssocID="{417A6662-FB7B-482F-8A9F-42D423A1A4AF}" presName="rootText" presStyleLbl="node2" presStyleIdx="1" presStyleCnt="2">
        <dgm:presLayoutVars>
          <dgm:chPref val="3"/>
        </dgm:presLayoutVars>
      </dgm:prSet>
      <dgm:spPr/>
      <dgm:t>
        <a:bodyPr/>
        <a:lstStyle/>
        <a:p>
          <a:endParaRPr lang="en-US"/>
        </a:p>
      </dgm:t>
    </dgm:pt>
    <dgm:pt modelId="{1D79839A-F6A7-492E-83FD-C4E3BB6299A1}" type="pres">
      <dgm:prSet presAssocID="{417A6662-FB7B-482F-8A9F-42D423A1A4AF}" presName="rootConnector" presStyleLbl="node2" presStyleIdx="1" presStyleCnt="2"/>
      <dgm:spPr/>
      <dgm:t>
        <a:bodyPr/>
        <a:lstStyle/>
        <a:p>
          <a:endParaRPr lang="en-US"/>
        </a:p>
      </dgm:t>
    </dgm:pt>
    <dgm:pt modelId="{F338193C-130E-4206-9A31-567311E99347}" type="pres">
      <dgm:prSet presAssocID="{417A6662-FB7B-482F-8A9F-42D423A1A4AF}" presName="hierChild4" presStyleCnt="0"/>
      <dgm:spPr/>
    </dgm:pt>
    <dgm:pt modelId="{0458D259-C915-45AE-9E08-1B636A5D8435}" type="pres">
      <dgm:prSet presAssocID="{0F5DD67C-DF33-478A-BA1E-1C6C31E7B881}" presName="Name37" presStyleLbl="parChTrans1D3" presStyleIdx="2" presStyleCnt="3"/>
      <dgm:spPr/>
      <dgm:t>
        <a:bodyPr/>
        <a:lstStyle/>
        <a:p>
          <a:endParaRPr lang="en-US"/>
        </a:p>
      </dgm:t>
    </dgm:pt>
    <dgm:pt modelId="{66B94201-21AE-4F13-AD8F-0E4AD9308AF4}" type="pres">
      <dgm:prSet presAssocID="{D3F70029-E4C4-4D05-B348-85FD153F8770}" presName="hierRoot2" presStyleCnt="0">
        <dgm:presLayoutVars>
          <dgm:hierBranch val="init"/>
        </dgm:presLayoutVars>
      </dgm:prSet>
      <dgm:spPr/>
    </dgm:pt>
    <dgm:pt modelId="{B8F58D16-4F7E-421A-B1A1-AED56C58C023}" type="pres">
      <dgm:prSet presAssocID="{D3F70029-E4C4-4D05-B348-85FD153F8770}" presName="rootComposite" presStyleCnt="0"/>
      <dgm:spPr/>
    </dgm:pt>
    <dgm:pt modelId="{0E9839F6-E1A2-4DA7-82E1-0EADD4F5F489}" type="pres">
      <dgm:prSet presAssocID="{D3F70029-E4C4-4D05-B348-85FD153F8770}" presName="rootText" presStyleLbl="node3" presStyleIdx="2" presStyleCnt="3">
        <dgm:presLayoutVars>
          <dgm:chPref val="3"/>
        </dgm:presLayoutVars>
      </dgm:prSet>
      <dgm:spPr/>
      <dgm:t>
        <a:bodyPr/>
        <a:lstStyle/>
        <a:p>
          <a:endParaRPr lang="en-US"/>
        </a:p>
      </dgm:t>
    </dgm:pt>
    <dgm:pt modelId="{0A6C3BA6-23D7-4753-9F18-F3D97E6D046D}" type="pres">
      <dgm:prSet presAssocID="{D3F70029-E4C4-4D05-B348-85FD153F8770}" presName="rootConnector" presStyleLbl="node3" presStyleIdx="2" presStyleCnt="3"/>
      <dgm:spPr/>
      <dgm:t>
        <a:bodyPr/>
        <a:lstStyle/>
        <a:p>
          <a:endParaRPr lang="en-US"/>
        </a:p>
      </dgm:t>
    </dgm:pt>
    <dgm:pt modelId="{6C06B720-232D-4A32-8A62-0A059785F508}" type="pres">
      <dgm:prSet presAssocID="{D3F70029-E4C4-4D05-B348-85FD153F8770}" presName="hierChild4" presStyleCnt="0"/>
      <dgm:spPr/>
    </dgm:pt>
    <dgm:pt modelId="{50C99537-125F-4C22-B5C1-01ABB68DA4CA}" type="pres">
      <dgm:prSet presAssocID="{D3F70029-E4C4-4D05-B348-85FD153F8770}" presName="hierChild5" presStyleCnt="0"/>
      <dgm:spPr/>
    </dgm:pt>
    <dgm:pt modelId="{24C7BF6C-6C7F-4009-BBC1-D387F0F87B0D}" type="pres">
      <dgm:prSet presAssocID="{417A6662-FB7B-482F-8A9F-42D423A1A4AF}" presName="hierChild5" presStyleCnt="0"/>
      <dgm:spPr/>
    </dgm:pt>
    <dgm:pt modelId="{9046B40B-A067-4C42-A34A-444B453C804A}" type="pres">
      <dgm:prSet presAssocID="{1ED67355-E52C-4C17-BF97-862CF94CD59C}" presName="hierChild3" presStyleCnt="0"/>
      <dgm:spPr/>
    </dgm:pt>
    <dgm:pt modelId="{2E648F98-68E5-4A37-9499-5F94642A24AB}" type="pres">
      <dgm:prSet presAssocID="{A2692576-E8AA-41BC-8754-B468057262F2}" presName="Name111" presStyleLbl="parChTrans1D2" presStyleIdx="2" presStyleCnt="3"/>
      <dgm:spPr/>
      <dgm:t>
        <a:bodyPr/>
        <a:lstStyle/>
        <a:p>
          <a:endParaRPr lang="en-US"/>
        </a:p>
      </dgm:t>
    </dgm:pt>
    <dgm:pt modelId="{701395B7-258D-4A59-8D6F-0B870C92B299}" type="pres">
      <dgm:prSet presAssocID="{0F52ECEA-B9A5-4507-8EB0-C4AB14194520}" presName="hierRoot3" presStyleCnt="0">
        <dgm:presLayoutVars>
          <dgm:hierBranch val="init"/>
        </dgm:presLayoutVars>
      </dgm:prSet>
      <dgm:spPr/>
    </dgm:pt>
    <dgm:pt modelId="{C332E7FA-7486-4672-9D8B-FB54B590922A}" type="pres">
      <dgm:prSet presAssocID="{0F52ECEA-B9A5-4507-8EB0-C4AB14194520}" presName="rootComposite3" presStyleCnt="0"/>
      <dgm:spPr/>
    </dgm:pt>
    <dgm:pt modelId="{E09EEDAD-8A94-4F33-A619-D38B5EC637B4}" type="pres">
      <dgm:prSet presAssocID="{0F52ECEA-B9A5-4507-8EB0-C4AB14194520}" presName="rootText3" presStyleLbl="asst1" presStyleIdx="0" presStyleCnt="1">
        <dgm:presLayoutVars>
          <dgm:chPref val="3"/>
        </dgm:presLayoutVars>
      </dgm:prSet>
      <dgm:spPr/>
      <dgm:t>
        <a:bodyPr/>
        <a:lstStyle/>
        <a:p>
          <a:endParaRPr lang="en-US"/>
        </a:p>
      </dgm:t>
    </dgm:pt>
    <dgm:pt modelId="{CC243834-D04F-43F1-B84A-76076117CF8C}" type="pres">
      <dgm:prSet presAssocID="{0F52ECEA-B9A5-4507-8EB0-C4AB14194520}" presName="rootConnector3" presStyleLbl="asst1" presStyleIdx="0" presStyleCnt="1"/>
      <dgm:spPr/>
      <dgm:t>
        <a:bodyPr/>
        <a:lstStyle/>
        <a:p>
          <a:endParaRPr lang="en-US"/>
        </a:p>
      </dgm:t>
    </dgm:pt>
    <dgm:pt modelId="{D7571686-742D-4A65-9660-8400C1F5A9BC}" type="pres">
      <dgm:prSet presAssocID="{0F52ECEA-B9A5-4507-8EB0-C4AB14194520}" presName="hierChild6" presStyleCnt="0"/>
      <dgm:spPr/>
    </dgm:pt>
    <dgm:pt modelId="{5F3006C8-220C-4324-BD68-26C4AE2CCFCD}" type="pres">
      <dgm:prSet presAssocID="{0F52ECEA-B9A5-4507-8EB0-C4AB14194520}" presName="hierChild7" presStyleCnt="0"/>
      <dgm:spPr/>
    </dgm:pt>
  </dgm:ptLst>
  <dgm:cxnLst>
    <dgm:cxn modelId="{D59F3884-EAB4-4016-A9CB-DBA8A098FA11}" type="presOf" srcId="{D3F70029-E4C4-4D05-B348-85FD153F8770}" destId="{0E9839F6-E1A2-4DA7-82E1-0EADD4F5F489}" srcOrd="0" destOrd="0" presId="urn:microsoft.com/office/officeart/2005/8/layout/orgChart1"/>
    <dgm:cxn modelId="{632F620C-04B0-4AD0-9493-6DF827EC8AEF}" type="presOf" srcId="{1ED67355-E52C-4C17-BF97-862CF94CD59C}" destId="{9D539D1D-D2CF-4C65-A6B8-2257BD8B451C}" srcOrd="1" destOrd="0" presId="urn:microsoft.com/office/officeart/2005/8/layout/orgChart1"/>
    <dgm:cxn modelId="{ABE0E2F0-9553-4410-A599-0BCBA5D685B1}" srcId="{417A6662-FB7B-482F-8A9F-42D423A1A4AF}" destId="{D3F70029-E4C4-4D05-B348-85FD153F8770}" srcOrd="0" destOrd="0" parTransId="{0F5DD67C-DF33-478A-BA1E-1C6C31E7B881}" sibTransId="{807CD250-1FC8-49AD-9F0E-4D4D5626DD54}"/>
    <dgm:cxn modelId="{719F8586-9FC0-4506-B5FA-10B2FD4346C4}" type="presOf" srcId="{CB92F70B-3D5C-4BD8-AD9D-5D3F1D46E289}" destId="{929530AC-CE6C-44B1-BF45-B3AD2E527D4E}" srcOrd="0" destOrd="0" presId="urn:microsoft.com/office/officeart/2005/8/layout/orgChart1"/>
    <dgm:cxn modelId="{BE49E54E-F7BB-4480-82A7-3B9902A6395E}" type="presOf" srcId="{0F52ECEA-B9A5-4507-8EB0-C4AB14194520}" destId="{CC243834-D04F-43F1-B84A-76076117CF8C}" srcOrd="1" destOrd="0" presId="urn:microsoft.com/office/officeart/2005/8/layout/orgChart1"/>
    <dgm:cxn modelId="{46BF8028-F4CA-4934-A04C-86A2C00ED1DD}" srcId="{66C1073D-CB80-4AA5-87F4-04FABFA65030}" destId="{DBCFC5CB-805C-4CFF-B127-D9D38B7CFF9E}" srcOrd="0" destOrd="0" parTransId="{24713FF9-8D76-4530-972E-7A35662F5A1D}" sibTransId="{F74D67EC-C860-4E57-9D01-5A9A4AD8B038}"/>
    <dgm:cxn modelId="{67AF8CCA-3863-407E-98C7-1751CC462213}" type="presOf" srcId="{0F5DD67C-DF33-478A-BA1E-1C6C31E7B881}" destId="{0458D259-C915-45AE-9E08-1B636A5D8435}" srcOrd="0" destOrd="0" presId="urn:microsoft.com/office/officeart/2005/8/layout/orgChart1"/>
    <dgm:cxn modelId="{8194FA0F-AD1E-444D-9035-CA2390A1C184}" type="presOf" srcId="{D3F70029-E4C4-4D05-B348-85FD153F8770}" destId="{0A6C3BA6-23D7-4753-9F18-F3D97E6D046D}" srcOrd="1" destOrd="0" presId="urn:microsoft.com/office/officeart/2005/8/layout/orgChart1"/>
    <dgm:cxn modelId="{77E70147-0201-45F0-9789-C8AB87458ADD}" type="presOf" srcId="{E64955F3-D519-4F48-86CA-6855E9CE7A95}" destId="{DB91348C-53C7-461A-A250-6E38483D2990}" srcOrd="0" destOrd="0" presId="urn:microsoft.com/office/officeart/2005/8/layout/orgChart1"/>
    <dgm:cxn modelId="{5912125D-F538-4CE0-8DFF-5D04CCAA9BCD}" type="presOf" srcId="{0F52ECEA-B9A5-4507-8EB0-C4AB14194520}" destId="{E09EEDAD-8A94-4F33-A619-D38B5EC637B4}" srcOrd="0" destOrd="0" presId="urn:microsoft.com/office/officeart/2005/8/layout/orgChart1"/>
    <dgm:cxn modelId="{2990C6BB-08C5-4485-B9E4-1D45B428F993}" srcId="{1ED67355-E52C-4C17-BF97-862CF94CD59C}" destId="{0F52ECEA-B9A5-4507-8EB0-C4AB14194520}" srcOrd="0" destOrd="0" parTransId="{A2692576-E8AA-41BC-8754-B468057262F2}" sibTransId="{66967242-CB28-48E9-B524-CC3F7B915EFB}"/>
    <dgm:cxn modelId="{CFFAC024-D4FA-465E-9F36-61E07716D9BE}" srcId="{1ED67355-E52C-4C17-BF97-862CF94CD59C}" destId="{66C1073D-CB80-4AA5-87F4-04FABFA65030}" srcOrd="1" destOrd="0" parTransId="{CB92F70B-3D5C-4BD8-AD9D-5D3F1D46E289}" sibTransId="{A0388218-7AD4-4D3D-8090-356D693E75E4}"/>
    <dgm:cxn modelId="{8EA798E3-B9DE-441F-A580-83EC1A97391B}" type="presOf" srcId="{1ED67355-E52C-4C17-BF97-862CF94CD59C}" destId="{371AD184-CC86-43EF-A32D-F3FA0982E2FD}" srcOrd="0" destOrd="0" presId="urn:microsoft.com/office/officeart/2005/8/layout/orgChart1"/>
    <dgm:cxn modelId="{A9133699-7850-48E9-8FAE-EA15CDE632E0}" type="presOf" srcId="{DBCFC5CB-805C-4CFF-B127-D9D38B7CFF9E}" destId="{6AD9373B-253B-4FD0-9518-F67DB53BC9A2}" srcOrd="1" destOrd="0" presId="urn:microsoft.com/office/officeart/2005/8/layout/orgChart1"/>
    <dgm:cxn modelId="{DD1C70D1-98CC-494E-994E-50BB2941F493}" srcId="{1ED67355-E52C-4C17-BF97-862CF94CD59C}" destId="{417A6662-FB7B-482F-8A9F-42D423A1A4AF}" srcOrd="2" destOrd="0" parTransId="{5D59B599-1562-4211-A000-F53BF0C41E72}" sibTransId="{6B92B252-4A45-4E88-863D-F8D242C8B4B5}"/>
    <dgm:cxn modelId="{3CED7C67-1AEC-427D-8D75-169188D0C56B}" type="presOf" srcId="{5D59B599-1562-4211-A000-F53BF0C41E72}" destId="{22A70867-3EBE-4010-B45E-859D61B9D92D}" srcOrd="0" destOrd="0" presId="urn:microsoft.com/office/officeart/2005/8/layout/orgChart1"/>
    <dgm:cxn modelId="{F90B65EB-7E2C-4B5F-9DD3-9D822AD0427F}" type="presOf" srcId="{A2692576-E8AA-41BC-8754-B468057262F2}" destId="{2E648F98-68E5-4A37-9499-5F94642A24AB}" srcOrd="0" destOrd="0" presId="urn:microsoft.com/office/officeart/2005/8/layout/orgChart1"/>
    <dgm:cxn modelId="{758BF700-4F22-4211-996D-9CB9EB6A5658}" type="presOf" srcId="{417A6662-FB7B-482F-8A9F-42D423A1A4AF}" destId="{1D79839A-F6A7-492E-83FD-C4E3BB6299A1}" srcOrd="1" destOrd="0" presId="urn:microsoft.com/office/officeart/2005/8/layout/orgChart1"/>
    <dgm:cxn modelId="{A8FB6C82-0570-4D60-A743-C63079952588}" type="presOf" srcId="{417A6662-FB7B-482F-8A9F-42D423A1A4AF}" destId="{6C47924D-F313-44CA-9CEF-DA290CDBE0EE}" srcOrd="0" destOrd="0" presId="urn:microsoft.com/office/officeart/2005/8/layout/orgChart1"/>
    <dgm:cxn modelId="{86BD2EB5-A970-42A3-AB6E-5E5DB53C3EB5}" type="presOf" srcId="{66C1073D-CB80-4AA5-87F4-04FABFA65030}" destId="{978FC9EF-8D8C-45CD-A490-8C13A3818D46}" srcOrd="1" destOrd="0" presId="urn:microsoft.com/office/officeart/2005/8/layout/orgChart1"/>
    <dgm:cxn modelId="{430ADF55-D011-41A4-8859-9980B89EDD8A}" type="presOf" srcId="{66C1073D-CB80-4AA5-87F4-04FABFA65030}" destId="{207B616C-9EDD-492D-9494-37685FE301CF}" srcOrd="0" destOrd="0" presId="urn:microsoft.com/office/officeart/2005/8/layout/orgChart1"/>
    <dgm:cxn modelId="{35AAEFA2-9F6A-48D8-8901-ECE965880DB9}" type="presOf" srcId="{24713FF9-8D76-4530-972E-7A35662F5A1D}" destId="{2F62B7E5-A53F-49B1-8A13-104208AD5C2C}" srcOrd="0" destOrd="0" presId="urn:microsoft.com/office/officeart/2005/8/layout/orgChart1"/>
    <dgm:cxn modelId="{E458C779-931A-4704-912B-B524B6E48FCB}" type="presOf" srcId="{482623D1-9A9E-4259-972E-0F697101D7B1}" destId="{52B9F14E-81D0-4487-A4E5-26C2638A18EC}" srcOrd="0" destOrd="0" presId="urn:microsoft.com/office/officeart/2005/8/layout/orgChart1"/>
    <dgm:cxn modelId="{1474D616-B540-45F7-B84F-30310CFD3CB7}" srcId="{E64955F3-D519-4F48-86CA-6855E9CE7A95}" destId="{1ED67355-E52C-4C17-BF97-862CF94CD59C}" srcOrd="0" destOrd="0" parTransId="{2C6E6934-B0F2-4CDC-BA80-53010DBC3405}" sibTransId="{6066CD30-6AFC-4FED-9A6D-85CFA4358F26}"/>
    <dgm:cxn modelId="{4B0D8C53-B169-4A21-9514-A85B6072F0CE}" type="presOf" srcId="{482623D1-9A9E-4259-972E-0F697101D7B1}" destId="{8C7A3FE9-AC43-46EB-93FD-D40E164F9BE4}" srcOrd="1" destOrd="0" presId="urn:microsoft.com/office/officeart/2005/8/layout/orgChart1"/>
    <dgm:cxn modelId="{E44913ED-8EED-4128-B013-0C71BE88F190}" type="presOf" srcId="{DBCFC5CB-805C-4CFF-B127-D9D38B7CFF9E}" destId="{CCDD9756-E893-4FB4-B284-68495EE17296}" srcOrd="0" destOrd="0" presId="urn:microsoft.com/office/officeart/2005/8/layout/orgChart1"/>
    <dgm:cxn modelId="{8DE54FAF-E009-4B4E-BC62-DC006E2BF48D}" srcId="{66C1073D-CB80-4AA5-87F4-04FABFA65030}" destId="{482623D1-9A9E-4259-972E-0F697101D7B1}" srcOrd="1" destOrd="0" parTransId="{3F21E8E3-66D6-4F86-91B5-6BFA45240E92}" sibTransId="{E1D019D9-2D9F-4982-89D6-D1A67FB5EF37}"/>
    <dgm:cxn modelId="{85C4B353-FE94-4462-AC20-9656D86AB10A}" type="presOf" srcId="{3F21E8E3-66D6-4F86-91B5-6BFA45240E92}" destId="{4E714713-AF3B-4CC3-870D-8FC9057EF813}" srcOrd="0" destOrd="0" presId="urn:microsoft.com/office/officeart/2005/8/layout/orgChart1"/>
    <dgm:cxn modelId="{E6D6FDE9-2C31-40AB-BDDF-DFBFC40E59A3}" type="presParOf" srcId="{DB91348C-53C7-461A-A250-6E38483D2990}" destId="{7C27D3C9-1D4C-440C-9F09-0ABAC83118D6}" srcOrd="0" destOrd="0" presId="urn:microsoft.com/office/officeart/2005/8/layout/orgChart1"/>
    <dgm:cxn modelId="{79163C93-9BC7-4E96-92D0-B1508E9DE998}" type="presParOf" srcId="{7C27D3C9-1D4C-440C-9F09-0ABAC83118D6}" destId="{2C78E3BE-3C8D-4BDD-BD1E-AF57CDE4BBB1}" srcOrd="0" destOrd="0" presId="urn:microsoft.com/office/officeart/2005/8/layout/orgChart1"/>
    <dgm:cxn modelId="{89D3C377-36EC-4CF1-BD83-25A7B0828FDF}" type="presParOf" srcId="{2C78E3BE-3C8D-4BDD-BD1E-AF57CDE4BBB1}" destId="{371AD184-CC86-43EF-A32D-F3FA0982E2FD}" srcOrd="0" destOrd="0" presId="urn:microsoft.com/office/officeart/2005/8/layout/orgChart1"/>
    <dgm:cxn modelId="{F48D8676-9DE4-4DEF-BD40-577E00D50409}" type="presParOf" srcId="{2C78E3BE-3C8D-4BDD-BD1E-AF57CDE4BBB1}" destId="{9D539D1D-D2CF-4C65-A6B8-2257BD8B451C}" srcOrd="1" destOrd="0" presId="urn:microsoft.com/office/officeart/2005/8/layout/orgChart1"/>
    <dgm:cxn modelId="{374C9390-9A25-456F-9FF4-9ED92591C3DE}" type="presParOf" srcId="{7C27D3C9-1D4C-440C-9F09-0ABAC83118D6}" destId="{34BE1715-48F5-4642-862E-1C78E15359B5}" srcOrd="1" destOrd="0" presId="urn:microsoft.com/office/officeart/2005/8/layout/orgChart1"/>
    <dgm:cxn modelId="{1A477176-E099-41AC-A496-3DA894E7E5FD}" type="presParOf" srcId="{34BE1715-48F5-4642-862E-1C78E15359B5}" destId="{929530AC-CE6C-44B1-BF45-B3AD2E527D4E}" srcOrd="0" destOrd="0" presId="urn:microsoft.com/office/officeart/2005/8/layout/orgChart1"/>
    <dgm:cxn modelId="{CDF97768-2C95-4548-9E6B-232D6705D882}" type="presParOf" srcId="{34BE1715-48F5-4642-862E-1C78E15359B5}" destId="{FA43DFB7-ADEB-495F-8389-AB3C7EC71814}" srcOrd="1" destOrd="0" presId="urn:microsoft.com/office/officeart/2005/8/layout/orgChart1"/>
    <dgm:cxn modelId="{3D3EBFD7-182E-4C18-8FE8-FE9971B9D82B}" type="presParOf" srcId="{FA43DFB7-ADEB-495F-8389-AB3C7EC71814}" destId="{2AC02453-5DC3-41A8-880E-7A69CD8077EB}" srcOrd="0" destOrd="0" presId="urn:microsoft.com/office/officeart/2005/8/layout/orgChart1"/>
    <dgm:cxn modelId="{E37BEB1C-3991-44A4-B3EB-400C62D76438}" type="presParOf" srcId="{2AC02453-5DC3-41A8-880E-7A69CD8077EB}" destId="{207B616C-9EDD-492D-9494-37685FE301CF}" srcOrd="0" destOrd="0" presId="urn:microsoft.com/office/officeart/2005/8/layout/orgChart1"/>
    <dgm:cxn modelId="{612B2B39-BD87-4C52-BC29-22AB32FEC737}" type="presParOf" srcId="{2AC02453-5DC3-41A8-880E-7A69CD8077EB}" destId="{978FC9EF-8D8C-45CD-A490-8C13A3818D46}" srcOrd="1" destOrd="0" presId="urn:microsoft.com/office/officeart/2005/8/layout/orgChart1"/>
    <dgm:cxn modelId="{A1E8544A-5D41-4279-8190-BDB13D64DDBB}" type="presParOf" srcId="{FA43DFB7-ADEB-495F-8389-AB3C7EC71814}" destId="{4E4C2D89-1006-4BF0-B8C9-48D0F9F01F98}" srcOrd="1" destOrd="0" presId="urn:microsoft.com/office/officeart/2005/8/layout/orgChart1"/>
    <dgm:cxn modelId="{7F48AC1C-5AE5-47FE-9AEE-FFD8169AC397}" type="presParOf" srcId="{4E4C2D89-1006-4BF0-B8C9-48D0F9F01F98}" destId="{2F62B7E5-A53F-49B1-8A13-104208AD5C2C}" srcOrd="0" destOrd="0" presId="urn:microsoft.com/office/officeart/2005/8/layout/orgChart1"/>
    <dgm:cxn modelId="{8DBA79CD-597C-41BC-97B8-9F1637A9425C}" type="presParOf" srcId="{4E4C2D89-1006-4BF0-B8C9-48D0F9F01F98}" destId="{0474EEF1-2170-4951-BD23-6C97EB905439}" srcOrd="1" destOrd="0" presId="urn:microsoft.com/office/officeart/2005/8/layout/orgChart1"/>
    <dgm:cxn modelId="{012C3A30-D62E-4F7A-ACFF-EE38708EC72F}" type="presParOf" srcId="{0474EEF1-2170-4951-BD23-6C97EB905439}" destId="{5C607A3F-F5A2-4605-9844-222036432377}" srcOrd="0" destOrd="0" presId="urn:microsoft.com/office/officeart/2005/8/layout/orgChart1"/>
    <dgm:cxn modelId="{6171CC91-7C99-411A-BF1C-311D1AB734B8}" type="presParOf" srcId="{5C607A3F-F5A2-4605-9844-222036432377}" destId="{CCDD9756-E893-4FB4-B284-68495EE17296}" srcOrd="0" destOrd="0" presId="urn:microsoft.com/office/officeart/2005/8/layout/orgChart1"/>
    <dgm:cxn modelId="{3D80F0A8-BBC6-4F4B-9A7A-983AE4CB86F0}" type="presParOf" srcId="{5C607A3F-F5A2-4605-9844-222036432377}" destId="{6AD9373B-253B-4FD0-9518-F67DB53BC9A2}" srcOrd="1" destOrd="0" presId="urn:microsoft.com/office/officeart/2005/8/layout/orgChart1"/>
    <dgm:cxn modelId="{1EF115CF-3AAF-4781-B449-8AD9402E9D2D}" type="presParOf" srcId="{0474EEF1-2170-4951-BD23-6C97EB905439}" destId="{2E13DB7D-21CA-4379-AD11-D340B930C355}" srcOrd="1" destOrd="0" presId="urn:microsoft.com/office/officeart/2005/8/layout/orgChart1"/>
    <dgm:cxn modelId="{4D173CB7-81C8-4E14-80A7-EE91D3B0701B}" type="presParOf" srcId="{0474EEF1-2170-4951-BD23-6C97EB905439}" destId="{EE94DB74-1A70-4BD2-B5D9-35E80D6234FB}" srcOrd="2" destOrd="0" presId="urn:microsoft.com/office/officeart/2005/8/layout/orgChart1"/>
    <dgm:cxn modelId="{0A5FA845-5466-4712-9825-AC9C18B64C16}" type="presParOf" srcId="{4E4C2D89-1006-4BF0-B8C9-48D0F9F01F98}" destId="{4E714713-AF3B-4CC3-870D-8FC9057EF813}" srcOrd="2" destOrd="0" presId="urn:microsoft.com/office/officeart/2005/8/layout/orgChart1"/>
    <dgm:cxn modelId="{EC43D694-DCE4-4377-BCC6-6CEF8002242D}" type="presParOf" srcId="{4E4C2D89-1006-4BF0-B8C9-48D0F9F01F98}" destId="{9C58D51C-D9DA-40E7-BAF3-BBE9CA35779F}" srcOrd="3" destOrd="0" presId="urn:microsoft.com/office/officeart/2005/8/layout/orgChart1"/>
    <dgm:cxn modelId="{39899D73-4BCF-48B4-BFF8-EFBD8D381848}" type="presParOf" srcId="{9C58D51C-D9DA-40E7-BAF3-BBE9CA35779F}" destId="{3B6127D1-5443-43C5-AA7E-F33972252E11}" srcOrd="0" destOrd="0" presId="urn:microsoft.com/office/officeart/2005/8/layout/orgChart1"/>
    <dgm:cxn modelId="{94B76A8A-8A94-40F5-A149-AF6AD8A0ECCE}" type="presParOf" srcId="{3B6127D1-5443-43C5-AA7E-F33972252E11}" destId="{52B9F14E-81D0-4487-A4E5-26C2638A18EC}" srcOrd="0" destOrd="0" presId="urn:microsoft.com/office/officeart/2005/8/layout/orgChart1"/>
    <dgm:cxn modelId="{B6D74FB6-48C2-468D-87A3-AD006DD2B0D9}" type="presParOf" srcId="{3B6127D1-5443-43C5-AA7E-F33972252E11}" destId="{8C7A3FE9-AC43-46EB-93FD-D40E164F9BE4}" srcOrd="1" destOrd="0" presId="urn:microsoft.com/office/officeart/2005/8/layout/orgChart1"/>
    <dgm:cxn modelId="{ABAF5D65-FE5A-4B17-B984-EB26A431B6FD}" type="presParOf" srcId="{9C58D51C-D9DA-40E7-BAF3-BBE9CA35779F}" destId="{CA6468EC-E431-41B0-BAE0-4F29B03DC51E}" srcOrd="1" destOrd="0" presId="urn:microsoft.com/office/officeart/2005/8/layout/orgChart1"/>
    <dgm:cxn modelId="{37DDB597-36A0-41AA-8D67-17795282B139}" type="presParOf" srcId="{9C58D51C-D9DA-40E7-BAF3-BBE9CA35779F}" destId="{1D8B50D8-E9D7-49B6-8CB2-DB9321D0A9D4}" srcOrd="2" destOrd="0" presId="urn:microsoft.com/office/officeart/2005/8/layout/orgChart1"/>
    <dgm:cxn modelId="{47B2404D-6CB4-4349-9512-21CAE00D6DA7}" type="presParOf" srcId="{FA43DFB7-ADEB-495F-8389-AB3C7EC71814}" destId="{9C5BA433-CEAE-4CC0-A928-58905813C47B}" srcOrd="2" destOrd="0" presId="urn:microsoft.com/office/officeart/2005/8/layout/orgChart1"/>
    <dgm:cxn modelId="{40B50319-B555-4E75-B258-BBF212CD7891}" type="presParOf" srcId="{34BE1715-48F5-4642-862E-1C78E15359B5}" destId="{22A70867-3EBE-4010-B45E-859D61B9D92D}" srcOrd="2" destOrd="0" presId="urn:microsoft.com/office/officeart/2005/8/layout/orgChart1"/>
    <dgm:cxn modelId="{3C16DB8E-A968-4237-8182-16F5F20F770D}" type="presParOf" srcId="{34BE1715-48F5-4642-862E-1C78E15359B5}" destId="{601F26B0-D24F-4470-AB0D-9C58F0BC92B3}" srcOrd="3" destOrd="0" presId="urn:microsoft.com/office/officeart/2005/8/layout/orgChart1"/>
    <dgm:cxn modelId="{3F62041D-5B8C-44E6-A8AF-697F38F1325E}" type="presParOf" srcId="{601F26B0-D24F-4470-AB0D-9C58F0BC92B3}" destId="{31F39E77-5A24-4D76-AA73-B5344165E134}" srcOrd="0" destOrd="0" presId="urn:microsoft.com/office/officeart/2005/8/layout/orgChart1"/>
    <dgm:cxn modelId="{DAB3C4BD-FE7C-4D76-A556-B8CA06506C5C}" type="presParOf" srcId="{31F39E77-5A24-4D76-AA73-B5344165E134}" destId="{6C47924D-F313-44CA-9CEF-DA290CDBE0EE}" srcOrd="0" destOrd="0" presId="urn:microsoft.com/office/officeart/2005/8/layout/orgChart1"/>
    <dgm:cxn modelId="{C50773F7-9DD6-4DEF-ABB1-A9F3E0F5E60D}" type="presParOf" srcId="{31F39E77-5A24-4D76-AA73-B5344165E134}" destId="{1D79839A-F6A7-492E-83FD-C4E3BB6299A1}" srcOrd="1" destOrd="0" presId="urn:microsoft.com/office/officeart/2005/8/layout/orgChart1"/>
    <dgm:cxn modelId="{00AC4AA5-2F05-4270-9E7E-EA9DBC1C09F3}" type="presParOf" srcId="{601F26B0-D24F-4470-AB0D-9C58F0BC92B3}" destId="{F338193C-130E-4206-9A31-567311E99347}" srcOrd="1" destOrd="0" presId="urn:microsoft.com/office/officeart/2005/8/layout/orgChart1"/>
    <dgm:cxn modelId="{FA676E28-2A65-4E05-AF54-B1D6B3B5A7CE}" type="presParOf" srcId="{F338193C-130E-4206-9A31-567311E99347}" destId="{0458D259-C915-45AE-9E08-1B636A5D8435}" srcOrd="0" destOrd="0" presId="urn:microsoft.com/office/officeart/2005/8/layout/orgChart1"/>
    <dgm:cxn modelId="{92B47210-7B24-4E10-A626-9DB2B11E5F86}" type="presParOf" srcId="{F338193C-130E-4206-9A31-567311E99347}" destId="{66B94201-21AE-4F13-AD8F-0E4AD9308AF4}" srcOrd="1" destOrd="0" presId="urn:microsoft.com/office/officeart/2005/8/layout/orgChart1"/>
    <dgm:cxn modelId="{7E2AAF08-F436-4EB2-835E-D2F322C2A54C}" type="presParOf" srcId="{66B94201-21AE-4F13-AD8F-0E4AD9308AF4}" destId="{B8F58D16-4F7E-421A-B1A1-AED56C58C023}" srcOrd="0" destOrd="0" presId="urn:microsoft.com/office/officeart/2005/8/layout/orgChart1"/>
    <dgm:cxn modelId="{411980FC-6A18-4DF7-94EA-11044257F661}" type="presParOf" srcId="{B8F58D16-4F7E-421A-B1A1-AED56C58C023}" destId="{0E9839F6-E1A2-4DA7-82E1-0EADD4F5F489}" srcOrd="0" destOrd="0" presId="urn:microsoft.com/office/officeart/2005/8/layout/orgChart1"/>
    <dgm:cxn modelId="{BFBF4717-B826-4DDD-AB74-364571CBD0A0}" type="presParOf" srcId="{B8F58D16-4F7E-421A-B1A1-AED56C58C023}" destId="{0A6C3BA6-23D7-4753-9F18-F3D97E6D046D}" srcOrd="1" destOrd="0" presId="urn:microsoft.com/office/officeart/2005/8/layout/orgChart1"/>
    <dgm:cxn modelId="{A2E97537-9AED-4B2A-B63C-3548E813F691}" type="presParOf" srcId="{66B94201-21AE-4F13-AD8F-0E4AD9308AF4}" destId="{6C06B720-232D-4A32-8A62-0A059785F508}" srcOrd="1" destOrd="0" presId="urn:microsoft.com/office/officeart/2005/8/layout/orgChart1"/>
    <dgm:cxn modelId="{044127EB-DFE5-4149-8327-6028AF3AD1E8}" type="presParOf" srcId="{66B94201-21AE-4F13-AD8F-0E4AD9308AF4}" destId="{50C99537-125F-4C22-B5C1-01ABB68DA4CA}" srcOrd="2" destOrd="0" presId="urn:microsoft.com/office/officeart/2005/8/layout/orgChart1"/>
    <dgm:cxn modelId="{9ECBC5A1-BE7F-4EAA-9BE6-E11AD600DF52}" type="presParOf" srcId="{601F26B0-D24F-4470-AB0D-9C58F0BC92B3}" destId="{24C7BF6C-6C7F-4009-BBC1-D387F0F87B0D}" srcOrd="2" destOrd="0" presId="urn:microsoft.com/office/officeart/2005/8/layout/orgChart1"/>
    <dgm:cxn modelId="{DD3F7395-23B9-4A92-9691-A704A83AF33E}" type="presParOf" srcId="{7C27D3C9-1D4C-440C-9F09-0ABAC83118D6}" destId="{9046B40B-A067-4C42-A34A-444B453C804A}" srcOrd="2" destOrd="0" presId="urn:microsoft.com/office/officeart/2005/8/layout/orgChart1"/>
    <dgm:cxn modelId="{33FB4227-6142-4895-B5EB-8FC6A51113DE}" type="presParOf" srcId="{9046B40B-A067-4C42-A34A-444B453C804A}" destId="{2E648F98-68E5-4A37-9499-5F94642A24AB}" srcOrd="0" destOrd="0" presId="urn:microsoft.com/office/officeart/2005/8/layout/orgChart1"/>
    <dgm:cxn modelId="{3A3581E9-454A-4232-886B-551F68CF6560}" type="presParOf" srcId="{9046B40B-A067-4C42-A34A-444B453C804A}" destId="{701395B7-258D-4A59-8D6F-0B870C92B299}" srcOrd="1" destOrd="0" presId="urn:microsoft.com/office/officeart/2005/8/layout/orgChart1"/>
    <dgm:cxn modelId="{6C2E1331-BA26-43AF-BAA0-8DA8E617D4DB}" type="presParOf" srcId="{701395B7-258D-4A59-8D6F-0B870C92B299}" destId="{C332E7FA-7486-4672-9D8B-FB54B590922A}" srcOrd="0" destOrd="0" presId="urn:microsoft.com/office/officeart/2005/8/layout/orgChart1"/>
    <dgm:cxn modelId="{0B8D9084-2E60-429F-A9AE-C87EEF9F8050}" type="presParOf" srcId="{C332E7FA-7486-4672-9D8B-FB54B590922A}" destId="{E09EEDAD-8A94-4F33-A619-D38B5EC637B4}" srcOrd="0" destOrd="0" presId="urn:microsoft.com/office/officeart/2005/8/layout/orgChart1"/>
    <dgm:cxn modelId="{28C83E6F-422E-4632-8D24-D81E2857DEBD}" type="presParOf" srcId="{C332E7FA-7486-4672-9D8B-FB54B590922A}" destId="{CC243834-D04F-43F1-B84A-76076117CF8C}" srcOrd="1" destOrd="0" presId="urn:microsoft.com/office/officeart/2005/8/layout/orgChart1"/>
    <dgm:cxn modelId="{D4FB6D85-F7BC-4494-A4B7-4EB159033E16}" type="presParOf" srcId="{701395B7-258D-4A59-8D6F-0B870C92B299}" destId="{D7571686-742D-4A65-9660-8400C1F5A9BC}" srcOrd="1" destOrd="0" presId="urn:microsoft.com/office/officeart/2005/8/layout/orgChart1"/>
    <dgm:cxn modelId="{F8C3A8B5-B3C8-4D6D-BF4C-CAA63B9F4A21}" type="presParOf" srcId="{701395B7-258D-4A59-8D6F-0B870C92B299}" destId="{5F3006C8-220C-4324-BD68-26C4AE2CCFC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48F98-68E5-4A37-9499-5F94642A24AB}">
      <dsp:nvSpPr>
        <dsp:cNvPr id="0" name=""/>
        <dsp:cNvSpPr/>
      </dsp:nvSpPr>
      <dsp:spPr>
        <a:xfrm>
          <a:off x="3382616" y="766246"/>
          <a:ext cx="160322" cy="702366"/>
        </a:xfrm>
        <a:custGeom>
          <a:avLst/>
          <a:gdLst/>
          <a:ahLst/>
          <a:cxnLst/>
          <a:rect l="0" t="0" r="0" b="0"/>
          <a:pathLst>
            <a:path>
              <a:moveTo>
                <a:pt x="160322" y="0"/>
              </a:moveTo>
              <a:lnTo>
                <a:pt x="160322" y="702366"/>
              </a:lnTo>
              <a:lnTo>
                <a:pt x="0" y="70236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2A33023-B403-48A5-81E8-92F3A527BA7B}">
      <dsp:nvSpPr>
        <dsp:cNvPr id="0" name=""/>
        <dsp:cNvSpPr/>
      </dsp:nvSpPr>
      <dsp:spPr>
        <a:xfrm>
          <a:off x="5258087" y="2820843"/>
          <a:ext cx="380713" cy="1675678"/>
        </a:xfrm>
        <a:custGeom>
          <a:avLst/>
          <a:gdLst/>
          <a:ahLst/>
          <a:cxnLst/>
          <a:rect l="0" t="0" r="0" b="0"/>
          <a:pathLst>
            <a:path>
              <a:moveTo>
                <a:pt x="0" y="0"/>
              </a:moveTo>
              <a:lnTo>
                <a:pt x="0" y="1675678"/>
              </a:lnTo>
              <a:lnTo>
                <a:pt x="380713" y="167567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58D259-C915-45AE-9E08-1B636A5D8435}">
      <dsp:nvSpPr>
        <dsp:cNvPr id="0" name=""/>
        <dsp:cNvSpPr/>
      </dsp:nvSpPr>
      <dsp:spPr>
        <a:xfrm>
          <a:off x="5258087" y="2820843"/>
          <a:ext cx="304506" cy="608875"/>
        </a:xfrm>
        <a:custGeom>
          <a:avLst/>
          <a:gdLst/>
          <a:ahLst/>
          <a:cxnLst/>
          <a:rect l="0" t="0" r="0" b="0"/>
          <a:pathLst>
            <a:path>
              <a:moveTo>
                <a:pt x="0" y="0"/>
              </a:moveTo>
              <a:lnTo>
                <a:pt x="0" y="608875"/>
              </a:lnTo>
              <a:lnTo>
                <a:pt x="304506" y="60887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A70867-3EBE-4010-B45E-859D61B9D92D}">
      <dsp:nvSpPr>
        <dsp:cNvPr id="0" name=""/>
        <dsp:cNvSpPr/>
      </dsp:nvSpPr>
      <dsp:spPr>
        <a:xfrm>
          <a:off x="3542939" y="766246"/>
          <a:ext cx="2325901" cy="1291155"/>
        </a:xfrm>
        <a:custGeom>
          <a:avLst/>
          <a:gdLst/>
          <a:ahLst/>
          <a:cxnLst/>
          <a:rect l="0" t="0" r="0" b="0"/>
          <a:pathLst>
            <a:path>
              <a:moveTo>
                <a:pt x="0" y="0"/>
              </a:moveTo>
              <a:lnTo>
                <a:pt x="0" y="1130832"/>
              </a:lnTo>
              <a:lnTo>
                <a:pt x="2325901" y="1130832"/>
              </a:lnTo>
              <a:lnTo>
                <a:pt x="2325901" y="12911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714713-AF3B-4CC3-870D-8FC9057EF813}">
      <dsp:nvSpPr>
        <dsp:cNvPr id="0" name=""/>
        <dsp:cNvSpPr/>
      </dsp:nvSpPr>
      <dsp:spPr>
        <a:xfrm>
          <a:off x="1019062" y="2934420"/>
          <a:ext cx="229032" cy="1786453"/>
        </a:xfrm>
        <a:custGeom>
          <a:avLst/>
          <a:gdLst/>
          <a:ahLst/>
          <a:cxnLst/>
          <a:rect l="0" t="0" r="0" b="0"/>
          <a:pathLst>
            <a:path>
              <a:moveTo>
                <a:pt x="0" y="0"/>
              </a:moveTo>
              <a:lnTo>
                <a:pt x="0" y="1786453"/>
              </a:lnTo>
              <a:lnTo>
                <a:pt x="229032" y="178645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62B7E5-A53F-49B1-8A13-104208AD5C2C}">
      <dsp:nvSpPr>
        <dsp:cNvPr id="0" name=""/>
        <dsp:cNvSpPr/>
      </dsp:nvSpPr>
      <dsp:spPr>
        <a:xfrm>
          <a:off x="1019062" y="2934420"/>
          <a:ext cx="229032" cy="702366"/>
        </a:xfrm>
        <a:custGeom>
          <a:avLst/>
          <a:gdLst/>
          <a:ahLst/>
          <a:cxnLst/>
          <a:rect l="0" t="0" r="0" b="0"/>
          <a:pathLst>
            <a:path>
              <a:moveTo>
                <a:pt x="0" y="0"/>
              </a:moveTo>
              <a:lnTo>
                <a:pt x="0" y="702366"/>
              </a:lnTo>
              <a:lnTo>
                <a:pt x="229032" y="70236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9530AC-CE6C-44B1-BF45-B3AD2E527D4E}">
      <dsp:nvSpPr>
        <dsp:cNvPr id="0" name=""/>
        <dsp:cNvSpPr/>
      </dsp:nvSpPr>
      <dsp:spPr>
        <a:xfrm>
          <a:off x="1629815" y="766246"/>
          <a:ext cx="1913124" cy="1404732"/>
        </a:xfrm>
        <a:custGeom>
          <a:avLst/>
          <a:gdLst/>
          <a:ahLst/>
          <a:cxnLst/>
          <a:rect l="0" t="0" r="0" b="0"/>
          <a:pathLst>
            <a:path>
              <a:moveTo>
                <a:pt x="1913124" y="0"/>
              </a:moveTo>
              <a:lnTo>
                <a:pt x="1913124" y="1244410"/>
              </a:lnTo>
              <a:lnTo>
                <a:pt x="0" y="1244410"/>
              </a:lnTo>
              <a:lnTo>
                <a:pt x="0" y="140473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71AD184-CC86-43EF-A32D-F3FA0982E2FD}">
      <dsp:nvSpPr>
        <dsp:cNvPr id="0" name=""/>
        <dsp:cNvSpPr/>
      </dsp:nvSpPr>
      <dsp:spPr>
        <a:xfrm>
          <a:off x="2779497" y="2804"/>
          <a:ext cx="1526883" cy="763441"/>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Monitoring Manager</a:t>
          </a:r>
          <a:endParaRPr lang="en-US" sz="1700" kern="1200" dirty="0"/>
        </a:p>
      </dsp:txBody>
      <dsp:txXfrm>
        <a:off x="2779497" y="2804"/>
        <a:ext cx="1526883" cy="763441"/>
      </dsp:txXfrm>
    </dsp:sp>
    <dsp:sp modelId="{207B616C-9EDD-492D-9494-37685FE301CF}">
      <dsp:nvSpPr>
        <dsp:cNvPr id="0" name=""/>
        <dsp:cNvSpPr/>
      </dsp:nvSpPr>
      <dsp:spPr>
        <a:xfrm>
          <a:off x="866373" y="2170979"/>
          <a:ext cx="1526883" cy="763441"/>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Field Team Supervisor</a:t>
          </a:r>
          <a:endParaRPr lang="en-US" sz="1700" kern="1200" dirty="0"/>
        </a:p>
      </dsp:txBody>
      <dsp:txXfrm>
        <a:off x="866373" y="2170979"/>
        <a:ext cx="1526883" cy="763441"/>
      </dsp:txXfrm>
    </dsp:sp>
    <dsp:sp modelId="{CCDD9756-E893-4FB4-B284-68495EE17296}">
      <dsp:nvSpPr>
        <dsp:cNvPr id="0" name=""/>
        <dsp:cNvSpPr/>
      </dsp:nvSpPr>
      <dsp:spPr>
        <a:xfrm>
          <a:off x="1248094" y="3255066"/>
          <a:ext cx="1526883" cy="763441"/>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smtClean="0"/>
            <a:t>Field Monitoring Specialist</a:t>
          </a:r>
          <a:endParaRPr lang="en-US" sz="1700" kern="1200" dirty="0"/>
        </a:p>
      </dsp:txBody>
      <dsp:txXfrm>
        <a:off x="1248094" y="3255066"/>
        <a:ext cx="1526883" cy="763441"/>
      </dsp:txXfrm>
    </dsp:sp>
    <dsp:sp modelId="{52B9F14E-81D0-4487-A4E5-26C2638A18EC}">
      <dsp:nvSpPr>
        <dsp:cNvPr id="0" name=""/>
        <dsp:cNvSpPr/>
      </dsp:nvSpPr>
      <dsp:spPr>
        <a:xfrm>
          <a:off x="1248094" y="4339153"/>
          <a:ext cx="1526883" cy="763441"/>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Specialists (In-Situ, ECAM)</a:t>
          </a:r>
          <a:endParaRPr lang="en-US" sz="1700" kern="1200" dirty="0"/>
        </a:p>
      </dsp:txBody>
      <dsp:txXfrm>
        <a:off x="1248094" y="4339153"/>
        <a:ext cx="1526883" cy="763441"/>
      </dsp:txXfrm>
    </dsp:sp>
    <dsp:sp modelId="{6C47924D-F313-44CA-9CEF-DA290CDBE0EE}">
      <dsp:nvSpPr>
        <dsp:cNvPr id="0" name=""/>
        <dsp:cNvSpPr/>
      </dsp:nvSpPr>
      <dsp:spPr>
        <a:xfrm>
          <a:off x="5105399" y="2057401"/>
          <a:ext cx="1526883" cy="763441"/>
        </a:xfrm>
        <a:prstGeom prst="rect">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AMS Mission Manager</a:t>
          </a:r>
          <a:endParaRPr lang="en-US" sz="1700" kern="1200" dirty="0"/>
        </a:p>
      </dsp:txBody>
      <dsp:txXfrm>
        <a:off x="5105399" y="2057401"/>
        <a:ext cx="1526883" cy="763441"/>
      </dsp:txXfrm>
    </dsp:sp>
    <dsp:sp modelId="{0E9839F6-E1A2-4DA7-82E1-0EADD4F5F489}">
      <dsp:nvSpPr>
        <dsp:cNvPr id="0" name=""/>
        <dsp:cNvSpPr/>
      </dsp:nvSpPr>
      <dsp:spPr>
        <a:xfrm>
          <a:off x="5562594" y="3047998"/>
          <a:ext cx="1526883" cy="763441"/>
        </a:xfrm>
        <a:prstGeom prst="rect">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AMS Scientists and Technicians</a:t>
          </a:r>
          <a:endParaRPr lang="en-US" sz="1700" kern="1200" dirty="0"/>
        </a:p>
      </dsp:txBody>
      <dsp:txXfrm>
        <a:off x="5562594" y="3047998"/>
        <a:ext cx="1526883" cy="763441"/>
      </dsp:txXfrm>
    </dsp:sp>
    <dsp:sp modelId="{A84D1500-3A5A-4DF3-8A0A-5A1C6A931670}">
      <dsp:nvSpPr>
        <dsp:cNvPr id="0" name=""/>
        <dsp:cNvSpPr/>
      </dsp:nvSpPr>
      <dsp:spPr>
        <a:xfrm>
          <a:off x="5638800" y="4114801"/>
          <a:ext cx="1526883" cy="763441"/>
        </a:xfrm>
        <a:prstGeom prst="rect">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Rotary and Fixed Wing Crews</a:t>
          </a:r>
          <a:endParaRPr lang="en-US" sz="1700" kern="1200" dirty="0"/>
        </a:p>
      </dsp:txBody>
      <dsp:txXfrm>
        <a:off x="5638800" y="4114801"/>
        <a:ext cx="1526883" cy="763441"/>
      </dsp:txXfrm>
    </dsp:sp>
    <dsp:sp modelId="{E09EEDAD-8A94-4F33-A619-D38B5EC637B4}">
      <dsp:nvSpPr>
        <dsp:cNvPr id="0" name=""/>
        <dsp:cNvSpPr/>
      </dsp:nvSpPr>
      <dsp:spPr>
        <a:xfrm>
          <a:off x="1855733" y="1086891"/>
          <a:ext cx="1526883" cy="763441"/>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smtClean="0"/>
            <a:t>Deputy Monitoring Manager</a:t>
          </a:r>
          <a:endParaRPr lang="en-US" sz="1700" kern="1200" dirty="0"/>
        </a:p>
      </dsp:txBody>
      <dsp:txXfrm>
        <a:off x="1855733" y="1086891"/>
        <a:ext cx="1526883" cy="763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48F98-68E5-4A37-9499-5F94642A24AB}">
      <dsp:nvSpPr>
        <dsp:cNvPr id="0" name=""/>
        <dsp:cNvSpPr/>
      </dsp:nvSpPr>
      <dsp:spPr>
        <a:xfrm>
          <a:off x="3382616" y="766246"/>
          <a:ext cx="160322" cy="702366"/>
        </a:xfrm>
        <a:custGeom>
          <a:avLst/>
          <a:gdLst/>
          <a:ahLst/>
          <a:cxnLst/>
          <a:rect l="0" t="0" r="0" b="0"/>
          <a:pathLst>
            <a:path>
              <a:moveTo>
                <a:pt x="160322" y="0"/>
              </a:moveTo>
              <a:lnTo>
                <a:pt x="160322" y="702366"/>
              </a:lnTo>
              <a:lnTo>
                <a:pt x="0" y="70236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58D259-C915-45AE-9E08-1B636A5D8435}">
      <dsp:nvSpPr>
        <dsp:cNvPr id="0" name=""/>
        <dsp:cNvSpPr/>
      </dsp:nvSpPr>
      <dsp:spPr>
        <a:xfrm>
          <a:off x="3855950" y="2934420"/>
          <a:ext cx="229032" cy="702366"/>
        </a:xfrm>
        <a:custGeom>
          <a:avLst/>
          <a:gdLst/>
          <a:ahLst/>
          <a:cxnLst/>
          <a:rect l="0" t="0" r="0" b="0"/>
          <a:pathLst>
            <a:path>
              <a:moveTo>
                <a:pt x="0" y="0"/>
              </a:moveTo>
              <a:lnTo>
                <a:pt x="0" y="702366"/>
              </a:lnTo>
              <a:lnTo>
                <a:pt x="229032" y="70236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A70867-3EBE-4010-B45E-859D61B9D92D}">
      <dsp:nvSpPr>
        <dsp:cNvPr id="0" name=""/>
        <dsp:cNvSpPr/>
      </dsp:nvSpPr>
      <dsp:spPr>
        <a:xfrm>
          <a:off x="3542939" y="766246"/>
          <a:ext cx="923764" cy="1404732"/>
        </a:xfrm>
        <a:custGeom>
          <a:avLst/>
          <a:gdLst/>
          <a:ahLst/>
          <a:cxnLst/>
          <a:rect l="0" t="0" r="0" b="0"/>
          <a:pathLst>
            <a:path>
              <a:moveTo>
                <a:pt x="0" y="0"/>
              </a:moveTo>
              <a:lnTo>
                <a:pt x="0" y="1244410"/>
              </a:lnTo>
              <a:lnTo>
                <a:pt x="923764" y="1244410"/>
              </a:lnTo>
              <a:lnTo>
                <a:pt x="923764" y="140473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714713-AF3B-4CC3-870D-8FC9057EF813}">
      <dsp:nvSpPr>
        <dsp:cNvPr id="0" name=""/>
        <dsp:cNvSpPr/>
      </dsp:nvSpPr>
      <dsp:spPr>
        <a:xfrm>
          <a:off x="1019062" y="2934420"/>
          <a:ext cx="229032" cy="1786453"/>
        </a:xfrm>
        <a:custGeom>
          <a:avLst/>
          <a:gdLst/>
          <a:ahLst/>
          <a:cxnLst/>
          <a:rect l="0" t="0" r="0" b="0"/>
          <a:pathLst>
            <a:path>
              <a:moveTo>
                <a:pt x="0" y="0"/>
              </a:moveTo>
              <a:lnTo>
                <a:pt x="0" y="1786453"/>
              </a:lnTo>
              <a:lnTo>
                <a:pt x="229032" y="178645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62B7E5-A53F-49B1-8A13-104208AD5C2C}">
      <dsp:nvSpPr>
        <dsp:cNvPr id="0" name=""/>
        <dsp:cNvSpPr/>
      </dsp:nvSpPr>
      <dsp:spPr>
        <a:xfrm>
          <a:off x="1019062" y="2934420"/>
          <a:ext cx="229032" cy="702366"/>
        </a:xfrm>
        <a:custGeom>
          <a:avLst/>
          <a:gdLst/>
          <a:ahLst/>
          <a:cxnLst/>
          <a:rect l="0" t="0" r="0" b="0"/>
          <a:pathLst>
            <a:path>
              <a:moveTo>
                <a:pt x="0" y="0"/>
              </a:moveTo>
              <a:lnTo>
                <a:pt x="0" y="702366"/>
              </a:lnTo>
              <a:lnTo>
                <a:pt x="229032" y="70236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9530AC-CE6C-44B1-BF45-B3AD2E527D4E}">
      <dsp:nvSpPr>
        <dsp:cNvPr id="0" name=""/>
        <dsp:cNvSpPr/>
      </dsp:nvSpPr>
      <dsp:spPr>
        <a:xfrm>
          <a:off x="1629815" y="766246"/>
          <a:ext cx="1913124" cy="1404732"/>
        </a:xfrm>
        <a:custGeom>
          <a:avLst/>
          <a:gdLst/>
          <a:ahLst/>
          <a:cxnLst/>
          <a:rect l="0" t="0" r="0" b="0"/>
          <a:pathLst>
            <a:path>
              <a:moveTo>
                <a:pt x="1913124" y="0"/>
              </a:moveTo>
              <a:lnTo>
                <a:pt x="1913124" y="1244410"/>
              </a:lnTo>
              <a:lnTo>
                <a:pt x="0" y="1244410"/>
              </a:lnTo>
              <a:lnTo>
                <a:pt x="0" y="140473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71AD184-CC86-43EF-A32D-F3FA0982E2FD}">
      <dsp:nvSpPr>
        <dsp:cNvPr id="0" name=""/>
        <dsp:cNvSpPr/>
      </dsp:nvSpPr>
      <dsp:spPr>
        <a:xfrm>
          <a:off x="2779497" y="2804"/>
          <a:ext cx="1526883" cy="763441"/>
        </a:xfrm>
        <a:prstGeom prst="rect">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H&amp;S Manager</a:t>
          </a:r>
          <a:endParaRPr lang="en-US" sz="1600" kern="1200" dirty="0"/>
        </a:p>
      </dsp:txBody>
      <dsp:txXfrm>
        <a:off x="2779497" y="2804"/>
        <a:ext cx="1526883" cy="763441"/>
      </dsp:txXfrm>
    </dsp:sp>
    <dsp:sp modelId="{207B616C-9EDD-492D-9494-37685FE301CF}">
      <dsp:nvSpPr>
        <dsp:cNvPr id="0" name=""/>
        <dsp:cNvSpPr/>
      </dsp:nvSpPr>
      <dsp:spPr>
        <a:xfrm>
          <a:off x="866373" y="2170979"/>
          <a:ext cx="1526883" cy="763441"/>
        </a:xfrm>
        <a:prstGeom prst="rect">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Dose Analyst/Safety/IH</a:t>
          </a:r>
          <a:endParaRPr lang="en-US" sz="1600" kern="1200" dirty="0"/>
        </a:p>
      </dsp:txBody>
      <dsp:txXfrm>
        <a:off x="866373" y="2170979"/>
        <a:ext cx="1526883" cy="763441"/>
      </dsp:txXfrm>
    </dsp:sp>
    <dsp:sp modelId="{CCDD9756-E893-4FB4-B284-68495EE17296}">
      <dsp:nvSpPr>
        <dsp:cNvPr id="0" name=""/>
        <dsp:cNvSpPr/>
      </dsp:nvSpPr>
      <dsp:spPr>
        <a:xfrm>
          <a:off x="1248094" y="3255066"/>
          <a:ext cx="1526883" cy="763441"/>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Dosimetry Technician</a:t>
          </a:r>
          <a:endParaRPr lang="en-US" sz="1600" kern="1200" dirty="0"/>
        </a:p>
      </dsp:txBody>
      <dsp:txXfrm>
        <a:off x="1248094" y="3255066"/>
        <a:ext cx="1526883" cy="763441"/>
      </dsp:txXfrm>
    </dsp:sp>
    <dsp:sp modelId="{52B9F14E-81D0-4487-A4E5-26C2638A18EC}">
      <dsp:nvSpPr>
        <dsp:cNvPr id="0" name=""/>
        <dsp:cNvSpPr/>
      </dsp:nvSpPr>
      <dsp:spPr>
        <a:xfrm>
          <a:off x="1248094" y="4339153"/>
          <a:ext cx="1526883" cy="763441"/>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Site Survey Technician</a:t>
          </a:r>
          <a:endParaRPr lang="en-US" sz="1600" kern="1200" dirty="0"/>
        </a:p>
      </dsp:txBody>
      <dsp:txXfrm>
        <a:off x="1248094" y="4339153"/>
        <a:ext cx="1526883" cy="763441"/>
      </dsp:txXfrm>
    </dsp:sp>
    <dsp:sp modelId="{6C47924D-F313-44CA-9CEF-DA290CDBE0EE}">
      <dsp:nvSpPr>
        <dsp:cNvPr id="0" name=""/>
        <dsp:cNvSpPr/>
      </dsp:nvSpPr>
      <dsp:spPr>
        <a:xfrm>
          <a:off x="3703262" y="2170979"/>
          <a:ext cx="1526883" cy="763441"/>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Hotline Manager</a:t>
          </a:r>
          <a:endParaRPr lang="en-US" sz="1600" kern="1200" dirty="0"/>
        </a:p>
      </dsp:txBody>
      <dsp:txXfrm>
        <a:off x="3703262" y="2170979"/>
        <a:ext cx="1526883" cy="763441"/>
      </dsp:txXfrm>
    </dsp:sp>
    <dsp:sp modelId="{0E9839F6-E1A2-4DA7-82E1-0EADD4F5F489}">
      <dsp:nvSpPr>
        <dsp:cNvPr id="0" name=""/>
        <dsp:cNvSpPr/>
      </dsp:nvSpPr>
      <dsp:spPr>
        <a:xfrm>
          <a:off x="4084983" y="3255066"/>
          <a:ext cx="1526883" cy="763441"/>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Hotline Technician</a:t>
          </a:r>
          <a:endParaRPr lang="en-US" sz="1600" kern="1200" dirty="0"/>
        </a:p>
      </dsp:txBody>
      <dsp:txXfrm>
        <a:off x="4084983" y="3255066"/>
        <a:ext cx="1526883" cy="763441"/>
      </dsp:txXfrm>
    </dsp:sp>
    <dsp:sp modelId="{E09EEDAD-8A94-4F33-A619-D38B5EC637B4}">
      <dsp:nvSpPr>
        <dsp:cNvPr id="0" name=""/>
        <dsp:cNvSpPr/>
      </dsp:nvSpPr>
      <dsp:spPr>
        <a:xfrm>
          <a:off x="1855733" y="1086891"/>
          <a:ext cx="1526883" cy="763441"/>
        </a:xfrm>
        <a:prstGeom prst="rect">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Deputy</a:t>
          </a:r>
          <a:endParaRPr lang="en-US" sz="1600" kern="1200" dirty="0"/>
        </a:p>
      </dsp:txBody>
      <dsp:txXfrm>
        <a:off x="1855733" y="1086891"/>
        <a:ext cx="1526883" cy="76344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F9426D3-39F9-4563-AE4B-523EEAE6F7DF}" type="datetimeFigureOut">
              <a:rPr lang="en-US" smtClean="0"/>
              <a:t>10/15/2020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13512D1-7FCF-4D4A-9A80-82BA0B074ACF}" type="slidenum">
              <a:rPr lang="en-US" smtClean="0"/>
              <a:t>‹#›</a:t>
            </a:fld>
            <a:endParaRPr lang="en-US" dirty="0"/>
          </a:p>
        </p:txBody>
      </p:sp>
    </p:spTree>
    <p:extLst>
      <p:ext uri="{BB962C8B-B14F-4D97-AF65-F5344CB8AC3E}">
        <p14:creationId xmlns:p14="http://schemas.microsoft.com/office/powerpoint/2010/main" val="247628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nergy.gov/nnsa/aerial-measuring-system-am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course</a:t>
            </a:r>
            <a:r>
              <a:rPr lang="en-US" baseline="0" dirty="0" smtClean="0"/>
              <a:t> is required by all FRMAC Monitoring Managers. The course will </a:t>
            </a:r>
            <a:r>
              <a:rPr lang="en-US" sz="1200" kern="1200" dirty="0" smtClean="0">
                <a:solidFill>
                  <a:schemeClr val="tx1"/>
                </a:solidFill>
                <a:effectLst/>
                <a:latin typeface="+mn-lt"/>
                <a:ea typeface="+mn-ea"/>
                <a:cs typeface="+mn-cs"/>
              </a:rPr>
              <a:t>provide an overview of the roles and responsibilities of the FRMAC Monitoring Manager.  This initial training is to familiarize FRMAC Monitoring Managers with the duty position, responsibilities in a managerial role, and overall Monitoring and Sampling Division operations.  .  </a:t>
            </a:r>
          </a:p>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1</a:t>
            </a:fld>
            <a:endParaRPr lang="en-US" dirty="0"/>
          </a:p>
        </p:txBody>
      </p:sp>
    </p:spTree>
    <p:extLst>
      <p:ext uri="{BB962C8B-B14F-4D97-AF65-F5344CB8AC3E}">
        <p14:creationId xmlns:p14="http://schemas.microsoft.com/office/powerpoint/2010/main" val="3047666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0ECD2-DA7C-497E-86DF-243EBDC9596C}" type="slidenum">
              <a:rPr lang="en-US" smtClean="0"/>
              <a:pPr/>
              <a:t>14</a:t>
            </a:fld>
            <a:endParaRPr lang="en-US"/>
          </a:p>
        </p:txBody>
      </p:sp>
    </p:spTree>
    <p:extLst>
      <p:ext uri="{BB962C8B-B14F-4D97-AF65-F5344CB8AC3E}">
        <p14:creationId xmlns:p14="http://schemas.microsoft.com/office/powerpoint/2010/main" val="2384002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there is a Manager and Deputy at the FRMAC location, it would be wise to have the most operational (or even computer savvy) person be the deputy Monitoring Manager to coordinate field activities.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16</a:t>
            </a:fld>
            <a:endParaRPr lang="en-US" dirty="0"/>
          </a:p>
        </p:txBody>
      </p:sp>
    </p:spTree>
    <p:extLst>
      <p:ext uri="{BB962C8B-B14F-4D97-AF65-F5344CB8AC3E}">
        <p14:creationId xmlns:p14="http://schemas.microsoft.com/office/powerpoint/2010/main" val="2328832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FTS roles are listed here to help the Monitoring Manager understand what the FTS roles are throughout the response.  In large responses, a FTS m</a:t>
            </a:r>
            <a:r>
              <a:rPr lang="en-US" dirty="0" smtClean="0"/>
              <a:t>ay act as a forward monitoring post manager.  This position will still report to the Monitoring Manager, but take on more manager like responsibilities as</a:t>
            </a:r>
            <a:r>
              <a:rPr lang="en-US" baseline="0" dirty="0" smtClean="0"/>
              <a:t> needed and determined by the Monitoring Manager.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17</a:t>
            </a:fld>
            <a:endParaRPr lang="en-US" dirty="0"/>
          </a:p>
        </p:txBody>
      </p:sp>
    </p:spTree>
    <p:extLst>
      <p:ext uri="{BB962C8B-B14F-4D97-AF65-F5344CB8AC3E}">
        <p14:creationId xmlns:p14="http://schemas.microsoft.com/office/powerpoint/2010/main" val="1153169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AMS Mission Manager roles are listed here to help the Monitoring Manager understand what the roles are throughout the response. It is easy for AMS to feel isolated from the FRMAC as they usually will not share the same location.  It is imperative to establish communication with the AMS Mission Manager in order to acquire the best AMS data.  If the response involves multiple flights per day from multiple agencies, it would be prudent to request an AMS Mission Manager to sit at the FRMAC location with the Monitoring Division to act as a liaison.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18</a:t>
            </a:fld>
            <a:endParaRPr lang="en-US" dirty="0"/>
          </a:p>
        </p:txBody>
      </p:sp>
    </p:spTree>
    <p:extLst>
      <p:ext uri="{BB962C8B-B14F-4D97-AF65-F5344CB8AC3E}">
        <p14:creationId xmlns:p14="http://schemas.microsoft.com/office/powerpoint/2010/main" val="3071459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FTS will assist field teams in preparing for field deployment, ensuring that the instruments and equipment are ready.  eFRMAC</a:t>
            </a:r>
            <a:r>
              <a:rPr lang="en-US" baseline="0" dirty="0" smtClean="0"/>
              <a:t> personnel may be called upon to assist in troubleshooting hardware or software issues with computers, tablets, and software.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19</a:t>
            </a:fld>
            <a:endParaRPr lang="en-US" dirty="0"/>
          </a:p>
        </p:txBody>
      </p:sp>
    </p:spTree>
    <p:extLst>
      <p:ext uri="{BB962C8B-B14F-4D97-AF65-F5344CB8AC3E}">
        <p14:creationId xmlns:p14="http://schemas.microsoft.com/office/powerpoint/2010/main" val="2138397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may be more specialty type teams.  Usually this team is trained in taking a specialty sample/measurement.</a:t>
            </a:r>
            <a:r>
              <a:rPr lang="en-US" baseline="0" dirty="0" smtClean="0"/>
              <a:t>  One example would be an ECAM team.  This team could possibly consist of non-Monitoring Division personnel (such as eFRMAC).  These specialty teams are rare, but do occur.  These teams still report under the FTS.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20</a:t>
            </a:fld>
            <a:endParaRPr lang="en-US" dirty="0"/>
          </a:p>
        </p:txBody>
      </p:sp>
    </p:spTree>
    <p:extLst>
      <p:ext uri="{BB962C8B-B14F-4D97-AF65-F5344CB8AC3E}">
        <p14:creationId xmlns:p14="http://schemas.microsoft.com/office/powerpoint/2010/main" val="2272945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CMAC consists of some the FRMAC Division Managers (Assessment, H&amp;S, Monitoring), Liaison, Operations Specialist, and a Federal Official).  This</a:t>
            </a:r>
            <a:r>
              <a:rPr lang="en-US" baseline="0" dirty="0" smtClean="0"/>
              <a:t> team may even deploy as a stand alone team, meaning that CMRT will not deploy.  There is a CMAC Checklist to help guide CMAC actions.  This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the files section of the “CMRT Monitoring Division” Team on the Shire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the FRMAC Deploy Files and in the files section on the deployed laptop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Or the CMAC</a:t>
            </a:r>
            <a:r>
              <a:rPr lang="en-US" dirty="0" smtClean="0"/>
              <a:t> Arrival Checklist and the FRMAC Advance Party Meeting Checklist can both be found</a:t>
            </a:r>
            <a:r>
              <a:rPr lang="en-US" baseline="0" dirty="0" smtClean="0"/>
              <a:t> in </a:t>
            </a:r>
            <a:r>
              <a:rPr lang="en-US" dirty="0" smtClean="0"/>
              <a:t>Volume I of the FRMAC Monitoring and Sampling Manual.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23</a:t>
            </a:fld>
            <a:endParaRPr lang="en-US" dirty="0"/>
          </a:p>
        </p:txBody>
      </p:sp>
    </p:spTree>
    <p:extLst>
      <p:ext uri="{BB962C8B-B14F-4D97-AF65-F5344CB8AC3E}">
        <p14:creationId xmlns:p14="http://schemas.microsoft.com/office/powerpoint/2010/main" val="629656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CMRT will be activated for accidents/incidents</a:t>
            </a:r>
            <a:r>
              <a:rPr lang="en-US" baseline="0" dirty="0" smtClean="0"/>
              <a:t> that exceed the state/local capacities. The Monitoring Division typically deploys with 1 Monitoring Manager, 2 Field Team Supervisors, and 10 Field Monitoring Specialists.  If the accident can be detected by AMS aircraft, they will deploy independently from CMRT.  </a:t>
            </a:r>
          </a:p>
          <a:p>
            <a:endParaRPr lang="en-US" baseline="0" dirty="0" smtClean="0"/>
          </a:p>
          <a:p>
            <a:r>
              <a:rPr lang="en-US" baseline="0" dirty="0" smtClean="0"/>
              <a:t>CMRT can grow or shrink to meet the response needs.  If the response will require heavy use of field teams, request a deputy monitoring manager be deployed ASAP.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24</a:t>
            </a:fld>
            <a:endParaRPr lang="en-US" dirty="0"/>
          </a:p>
        </p:txBody>
      </p:sp>
    </p:spTree>
    <p:extLst>
      <p:ext uri="{BB962C8B-B14F-4D97-AF65-F5344CB8AC3E}">
        <p14:creationId xmlns:p14="http://schemas.microsoft.com/office/powerpoint/2010/main" val="636571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 on AMS, go to: </a:t>
            </a:r>
            <a:r>
              <a:rPr lang="en-US" dirty="0" smtClean="0">
                <a:hlinkClick r:id="rId3"/>
              </a:rPr>
              <a:t>https://www.energy.gov/nnsa/aerial-measuring-system-ams</a:t>
            </a:r>
            <a:endParaRPr lang="en-US" dirty="0" smtClean="0"/>
          </a:p>
          <a:p>
            <a:r>
              <a:rPr lang="en-US" dirty="0" smtClean="0"/>
              <a:t>AMS is</a:t>
            </a:r>
            <a:r>
              <a:rPr lang="en-US" baseline="0" dirty="0" smtClean="0"/>
              <a:t> part of the FRMAC Monitoring Division.  Typically, AMS would be part of the Air Operations Group within the ICS command structure.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25</a:t>
            </a:fld>
            <a:endParaRPr lang="en-US" dirty="0"/>
          </a:p>
        </p:txBody>
      </p:sp>
    </p:spTree>
    <p:extLst>
      <p:ext uri="{BB962C8B-B14F-4D97-AF65-F5344CB8AC3E}">
        <p14:creationId xmlns:p14="http://schemas.microsoft.com/office/powerpoint/2010/main" val="1318629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AMS</a:t>
            </a:r>
            <a:r>
              <a:rPr lang="en-US" baseline="0" dirty="0" smtClean="0"/>
              <a:t> fixed wing aircraft is deployed initially to perform surveys. Fixed wings perform large area surveys.  Helicopters can fly at a lower altitude and at a slower speed to perform a more comprehensive survey of a particular area.  The AMS Mission Manager works with the FRMAC Monitoring Manager to coordinate flights to collect data that will meet Incident Command’s objectives.  </a:t>
            </a:r>
          </a:p>
          <a:p>
            <a:endParaRPr lang="en-US" baseline="0" dirty="0" smtClean="0"/>
          </a:p>
          <a:p>
            <a:r>
              <a:rPr lang="en-US" baseline="0" dirty="0" smtClean="0"/>
              <a:t>Beechcraft King Air B350ER :</a:t>
            </a:r>
          </a:p>
          <a:p>
            <a:pPr marL="171450" indent="-171450">
              <a:buFont typeface="Arial" panose="020B0604020202020204" pitchFamily="34" charset="0"/>
              <a:buChar char="•"/>
            </a:pPr>
            <a:r>
              <a:rPr lang="en-US" dirty="0" smtClean="0"/>
              <a:t>Twin-engine turbo prop</a:t>
            </a:r>
          </a:p>
          <a:p>
            <a:pPr marL="171450" indent="-171450">
              <a:buFont typeface="Arial" panose="020B0604020202020204" pitchFamily="34" charset="0"/>
              <a:buChar char="•"/>
            </a:pPr>
            <a:r>
              <a:rPr lang="en-US" dirty="0" smtClean="0"/>
              <a:t>All weather rated</a:t>
            </a:r>
          </a:p>
          <a:p>
            <a:pPr marL="171450" indent="-171450">
              <a:buFont typeface="Arial" panose="020B0604020202020204" pitchFamily="34" charset="0"/>
              <a:buChar char="•"/>
            </a:pPr>
            <a:r>
              <a:rPr lang="en-US" dirty="0" smtClean="0"/>
              <a:t>300 knots (345 mph)</a:t>
            </a:r>
          </a:p>
          <a:p>
            <a:pPr marL="171450" indent="-171450">
              <a:buFont typeface="Arial" panose="020B0604020202020204" pitchFamily="34" charset="0"/>
              <a:buChar char="•"/>
            </a:pPr>
            <a:r>
              <a:rPr lang="en-US" dirty="0" smtClean="0"/>
              <a:t>Range 1878 nm (2161 </a:t>
            </a:r>
            <a:r>
              <a:rPr lang="en-US" dirty="0" err="1" smtClean="0"/>
              <a:t>sm</a:t>
            </a:r>
            <a:r>
              <a:rPr lang="en-US" dirty="0" smtClean="0"/>
              <a:t>)</a:t>
            </a:r>
          </a:p>
          <a:p>
            <a:pPr marL="171450" indent="-171450">
              <a:buFont typeface="Arial" panose="020B0604020202020204" pitchFamily="34" charset="0"/>
              <a:buChar char="•"/>
            </a:pPr>
            <a:r>
              <a:rPr lang="en-US" dirty="0" smtClean="0"/>
              <a:t>Max Endurance 10 </a:t>
            </a:r>
            <a:r>
              <a:rPr lang="en-US" dirty="0" err="1" smtClean="0"/>
              <a:t>hrs</a:t>
            </a:r>
            <a:r>
              <a:rPr lang="en-US" dirty="0" smtClean="0"/>
              <a:t/>
            </a:r>
            <a:br>
              <a:rPr lang="en-US" dirty="0" smtClean="0"/>
            </a:br>
            <a:r>
              <a:rPr lang="en-US" dirty="0" smtClean="0"/>
              <a:t>(without refueling)</a:t>
            </a:r>
          </a:p>
          <a:p>
            <a:pPr marL="171450" indent="-171450">
              <a:buFont typeface="Arial" panose="020B0604020202020204" pitchFamily="34" charset="0"/>
              <a:buChar char="•"/>
            </a:pPr>
            <a:r>
              <a:rPr lang="en-US" dirty="0" smtClean="0"/>
              <a:t>Mission Altitudes: 500–2000 feet AGL</a:t>
            </a:r>
          </a:p>
          <a:p>
            <a:endParaRPr lang="en-US" dirty="0" smtClean="0"/>
          </a:p>
          <a:p>
            <a:r>
              <a:rPr lang="en-US" dirty="0" smtClean="0"/>
              <a:t>Bell-412</a:t>
            </a:r>
          </a:p>
          <a:p>
            <a:pPr marL="171450" indent="-171450">
              <a:buFont typeface="Arial" panose="020B0604020202020204" pitchFamily="34" charset="0"/>
              <a:buChar char="•"/>
            </a:pPr>
            <a:r>
              <a:rPr lang="en-US" dirty="0" smtClean="0"/>
              <a:t>Twin-Pac turboshaft engine</a:t>
            </a:r>
          </a:p>
          <a:p>
            <a:pPr marL="171450" indent="-171450">
              <a:buFont typeface="Arial" panose="020B0604020202020204" pitchFamily="34" charset="0"/>
              <a:buChar char="•"/>
            </a:pPr>
            <a:r>
              <a:rPr lang="en-US" dirty="0" smtClean="0"/>
              <a:t>IFR (all weather) rated</a:t>
            </a:r>
          </a:p>
          <a:p>
            <a:pPr marL="171450" indent="-171450">
              <a:buFont typeface="Arial" panose="020B0604020202020204" pitchFamily="34" charset="0"/>
              <a:buChar char="•"/>
            </a:pPr>
            <a:r>
              <a:rPr lang="en-US" dirty="0" smtClean="0"/>
              <a:t>Range 360 nm (410 </a:t>
            </a:r>
            <a:r>
              <a:rPr lang="en-US" dirty="0" err="1" smtClean="0"/>
              <a:t>sm</a:t>
            </a:r>
            <a:r>
              <a:rPr lang="en-US" dirty="0" smtClean="0"/>
              <a:t>)</a:t>
            </a:r>
          </a:p>
          <a:p>
            <a:pPr marL="171450" indent="-171450">
              <a:buFont typeface="Arial" panose="020B0604020202020204" pitchFamily="34" charset="0"/>
              <a:buChar char="•"/>
            </a:pPr>
            <a:r>
              <a:rPr lang="en-US" dirty="0" smtClean="0"/>
              <a:t>Max Endurance 3 </a:t>
            </a:r>
            <a:r>
              <a:rPr lang="en-US" dirty="0" err="1" smtClean="0"/>
              <a:t>hrs</a:t>
            </a:r>
            <a:r>
              <a:rPr lang="en-US" dirty="0" smtClean="0"/>
              <a:t> (without refueling)</a:t>
            </a:r>
          </a:p>
          <a:p>
            <a:pPr marL="171450" indent="-171450">
              <a:buFont typeface="Arial" panose="020B0604020202020204" pitchFamily="34" charset="0"/>
              <a:buChar char="•"/>
            </a:pPr>
            <a:r>
              <a:rPr lang="en-US" dirty="0" smtClean="0"/>
              <a:t>Mission Altitudes: 50–500 feet AGL</a:t>
            </a:r>
          </a:p>
          <a:p>
            <a:pPr marL="171450" indent="-171450">
              <a:buFont typeface="Arial" panose="020B0604020202020204" pitchFamily="34" charset="0"/>
              <a:buChar char="•"/>
            </a:pPr>
            <a:r>
              <a:rPr lang="en-US" dirty="0" smtClean="0"/>
              <a:t>Mission Speed: 70 knots (80 mph)</a:t>
            </a:r>
          </a:p>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26</a:t>
            </a:fld>
            <a:endParaRPr lang="en-US" dirty="0"/>
          </a:p>
        </p:txBody>
      </p:sp>
    </p:spTree>
    <p:extLst>
      <p:ext uri="{BB962C8B-B14F-4D97-AF65-F5344CB8AC3E}">
        <p14:creationId xmlns:p14="http://schemas.microsoft.com/office/powerpoint/2010/main" val="2319912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course will provide the student with an overview of the FRMAC Monitoring Division with specific focus on the roles and responsibilities of the Monitoring Manager. A lecture portion will cover command structure, equipment and instruments utilized, the workflow process, deployment interactions, and common software tools used in the division.  A hands on portion of the course will cover setting up necessary software accounts and practice using those software tools.  </a:t>
            </a:r>
          </a:p>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2</a:t>
            </a:fld>
            <a:endParaRPr lang="en-US" dirty="0"/>
          </a:p>
        </p:txBody>
      </p:sp>
    </p:spTree>
    <p:extLst>
      <p:ext uri="{BB962C8B-B14F-4D97-AF65-F5344CB8AC3E}">
        <p14:creationId xmlns:p14="http://schemas.microsoft.com/office/powerpoint/2010/main" val="1236523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AMS will fly a serpentine pattern to characterize a large area</a:t>
            </a:r>
            <a:r>
              <a:rPr lang="en-US" baseline="0" dirty="0" smtClean="0"/>
              <a:t> quickly (usually performed with the on-duty fixed wing aircraft).  To characterize the area more fully, a series of parallel lines would be flown (this could be done with the fixed wing, but the helicopter will give better resolution).  It is imperative that a Monitoring Manager talk with the AMS Mission Manager and explain what the objective is and determine the best flight type to meet the objective.  </a:t>
            </a:r>
          </a:p>
          <a:p>
            <a:endParaRPr lang="en-US" baseline="0" dirty="0" smtClean="0"/>
          </a:p>
          <a:p>
            <a:r>
              <a:rPr lang="en-US" baseline="0" dirty="0" smtClean="0"/>
              <a:t>There are a couple of flight patterns available as noted in the “AMS First 5 Flights – v2 03232014.pdf” found in the files section of the “CMRT Monitoring Division” Team on the Shire or in Volume I of the Monitoring Manual.  These patterns are: serpentine, road search, isodose, or parallel lines.  </a:t>
            </a:r>
          </a:p>
        </p:txBody>
      </p:sp>
      <p:sp>
        <p:nvSpPr>
          <p:cNvPr id="4" name="Slide Number Placeholder 3"/>
          <p:cNvSpPr>
            <a:spLocks noGrp="1"/>
          </p:cNvSpPr>
          <p:nvPr>
            <p:ph type="sldNum" sz="quarter" idx="10"/>
          </p:nvPr>
        </p:nvSpPr>
        <p:spPr/>
        <p:txBody>
          <a:bodyPr/>
          <a:lstStyle/>
          <a:p>
            <a:fld id="{313512D1-7FCF-4D4A-9A80-82BA0B074ACF}" type="slidenum">
              <a:rPr lang="en-US" smtClean="0"/>
              <a:t>27</a:t>
            </a:fld>
            <a:endParaRPr lang="en-US" dirty="0"/>
          </a:p>
        </p:txBody>
      </p:sp>
    </p:spTree>
    <p:extLst>
      <p:ext uri="{BB962C8B-B14F-4D97-AF65-F5344CB8AC3E}">
        <p14:creationId xmlns:p14="http://schemas.microsoft.com/office/powerpoint/2010/main" val="2821342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CMHT will most likely</a:t>
            </a:r>
            <a:r>
              <a:rPr lang="en-US" baseline="0" dirty="0" smtClean="0"/>
              <a:t> be activated and participating in the response before CMRT.  The Monitoring Manager will work with CMHT to gather situational awareness, initial data or products, and plan for deployment.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28</a:t>
            </a:fld>
            <a:endParaRPr lang="en-US" dirty="0"/>
          </a:p>
        </p:txBody>
      </p:sp>
    </p:spTree>
    <p:extLst>
      <p:ext uri="{BB962C8B-B14F-4D97-AF65-F5344CB8AC3E}">
        <p14:creationId xmlns:p14="http://schemas.microsoft.com/office/powerpoint/2010/main" val="3121467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in the field, Monitoring could be overtasked</a:t>
            </a:r>
            <a:r>
              <a:rPr lang="en-US" baseline="0" dirty="0" smtClean="0"/>
              <a:t>. If some non-field dependent tasks require more resources, then the CMHT could be a helpful asset.   </a:t>
            </a:r>
          </a:p>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29</a:t>
            </a:fld>
            <a:endParaRPr lang="en-US" dirty="0"/>
          </a:p>
        </p:txBody>
      </p:sp>
    </p:spTree>
    <p:extLst>
      <p:ext uri="{BB962C8B-B14F-4D97-AF65-F5344CB8AC3E}">
        <p14:creationId xmlns:p14="http://schemas.microsoft.com/office/powerpoint/2010/main" val="1558296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FRMAC Monitoring and Sampling Manual Volume II contains</a:t>
            </a:r>
            <a:r>
              <a:rPr lang="en-US" baseline="0" dirty="0" smtClean="0"/>
              <a:t> the procedures, forms, and o</a:t>
            </a:r>
            <a:r>
              <a:rPr lang="en-US" dirty="0" smtClean="0"/>
              <a:t>perator aids for field activities.</a:t>
            </a:r>
            <a:r>
              <a:rPr lang="en-US" baseline="0" dirty="0" smtClean="0"/>
              <a:t>  The operator aids are provided to the field team specialists to use as a reference.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31</a:t>
            </a:fld>
            <a:endParaRPr lang="en-US" dirty="0"/>
          </a:p>
        </p:txBody>
      </p:sp>
    </p:spTree>
    <p:extLst>
      <p:ext uri="{BB962C8B-B14F-4D97-AF65-F5344CB8AC3E}">
        <p14:creationId xmlns:p14="http://schemas.microsoft.com/office/powerpoint/2010/main" val="2470161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equipment is listed here.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32</a:t>
            </a:fld>
            <a:endParaRPr lang="en-US" dirty="0"/>
          </a:p>
        </p:txBody>
      </p:sp>
    </p:spTree>
    <p:extLst>
      <p:ext uri="{BB962C8B-B14F-4D97-AF65-F5344CB8AC3E}">
        <p14:creationId xmlns:p14="http://schemas.microsoft.com/office/powerpoint/2010/main" val="3771346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Health Physics Kits are the standard hand</a:t>
            </a:r>
            <a:r>
              <a:rPr lang="en-US" baseline="0" dirty="0" smtClean="0"/>
              <a:t> held instruments for every response. A kit is provided to every field team.  AMS also has an HP Kit on board the aircraft. </a:t>
            </a:r>
            <a:endParaRPr lang="en-US" dirty="0" smtClean="0"/>
          </a:p>
          <a:p>
            <a:r>
              <a:rPr lang="en-US" dirty="0" smtClean="0"/>
              <a:t>CMRT Health</a:t>
            </a:r>
            <a:r>
              <a:rPr lang="en-US" baseline="0" dirty="0" smtClean="0"/>
              <a:t> Physics Kits contain the following:</a:t>
            </a:r>
          </a:p>
          <a:p>
            <a:pPr marL="171450" indent="-171450">
              <a:buFont typeface="Arial" panose="020B0604020202020204" pitchFamily="34" charset="0"/>
              <a:buChar char="•"/>
            </a:pPr>
            <a:r>
              <a:rPr lang="en-US" baseline="0" dirty="0" smtClean="0"/>
              <a:t>Ludlum 3002 (alpha/beta meter) connected to a 44-93 (alpha/beta scintillator).  These are used for contamination measurements (range: 0 cpm to 999 </a:t>
            </a:r>
            <a:r>
              <a:rPr lang="en-US" baseline="0" dirty="0" err="1" smtClean="0"/>
              <a:t>kcpm</a:t>
            </a:r>
            <a:r>
              <a:rPr lang="en-US" baseline="0" dirty="0" smtClean="0"/>
              <a:t>) . </a:t>
            </a:r>
          </a:p>
          <a:p>
            <a:pPr marL="171450" indent="-171450">
              <a:buFont typeface="Arial" panose="020B0604020202020204" pitchFamily="34" charset="0"/>
              <a:buChar char="•"/>
            </a:pPr>
            <a:r>
              <a:rPr lang="en-US" baseline="0" dirty="0" smtClean="0"/>
              <a:t>Ludlum 9DP-1 (ion chamber).  These are used for dose rate measurements (range: 200 µR to 50 R/hr).   </a:t>
            </a:r>
          </a:p>
        </p:txBody>
      </p:sp>
      <p:sp>
        <p:nvSpPr>
          <p:cNvPr id="4" name="Slide Number Placeholder 3"/>
          <p:cNvSpPr>
            <a:spLocks noGrp="1"/>
          </p:cNvSpPr>
          <p:nvPr>
            <p:ph type="sldNum" sz="quarter" idx="10"/>
          </p:nvPr>
        </p:nvSpPr>
        <p:spPr/>
        <p:txBody>
          <a:bodyPr/>
          <a:lstStyle/>
          <a:p>
            <a:fld id="{313512D1-7FCF-4D4A-9A80-82BA0B074ACF}" type="slidenum">
              <a:rPr lang="en-US" smtClean="0"/>
              <a:t>33</a:t>
            </a:fld>
            <a:endParaRPr lang="en-US" dirty="0"/>
          </a:p>
        </p:txBody>
      </p:sp>
    </p:spTree>
    <p:extLst>
      <p:ext uri="{BB962C8B-B14F-4D97-AF65-F5344CB8AC3E}">
        <p14:creationId xmlns:p14="http://schemas.microsoft.com/office/powerpoint/2010/main" val="4134212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CMRT Health</a:t>
            </a:r>
            <a:r>
              <a:rPr lang="en-US" baseline="0" dirty="0" smtClean="0"/>
              <a:t> Physics Kits contain the following:</a:t>
            </a:r>
          </a:p>
          <a:p>
            <a:pPr marL="171450" indent="-171450">
              <a:buFont typeface="Arial" panose="020B0604020202020204" pitchFamily="34" charset="0"/>
              <a:buChar char="•"/>
            </a:pPr>
            <a:r>
              <a:rPr lang="en-US" baseline="0" dirty="0" smtClean="0"/>
              <a:t>Ludlum 3001 (meter) connected to a 44-2 (NaI detector).  These are useful for surveying gamma emitters for either a counts per second (Range: 0 cpm to 999 </a:t>
            </a:r>
            <a:r>
              <a:rPr lang="en-US" baseline="0" dirty="0" err="1" smtClean="0"/>
              <a:t>kcpm</a:t>
            </a:r>
            <a:r>
              <a:rPr lang="en-US" baseline="0" dirty="0" smtClean="0"/>
              <a:t>) or exposure rate (Range: 0 </a:t>
            </a:r>
            <a:r>
              <a:rPr lang="en-US" baseline="0" dirty="0" err="1" smtClean="0"/>
              <a:t>uR</a:t>
            </a:r>
            <a:r>
              <a:rPr lang="en-US" baseline="0" dirty="0" smtClean="0"/>
              <a:t>/hr to 49.9 mR/hr).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Ludlum 26-1 (handheld GM).  These are useful for frisking equipment and personnel for contamination (Range: 0 cpm to 999 </a:t>
            </a:r>
            <a:r>
              <a:rPr lang="en-US" baseline="0" dirty="0" err="1" smtClean="0"/>
              <a:t>kcpm</a:t>
            </a:r>
            <a:r>
              <a:rPr lang="en-US" baseline="0" dirty="0" smtClean="0"/>
              <a:t>).  With an attached filter, it may also read out in exposure rate units (</a:t>
            </a:r>
            <a:r>
              <a:rPr lang="en-US" sz="1200" dirty="0" smtClean="0">
                <a:latin typeface="Century Gothic" panose="020B0502020202020204" pitchFamily="34" charset="0"/>
              </a:rPr>
              <a:t>Range: 0 to 500 mR/h)</a:t>
            </a:r>
            <a:r>
              <a:rPr lang="en-US" baseline="0" dirty="0" smtClean="0"/>
              <a:t>.   </a:t>
            </a:r>
          </a:p>
        </p:txBody>
      </p:sp>
      <p:sp>
        <p:nvSpPr>
          <p:cNvPr id="4" name="Slide Number Placeholder 3"/>
          <p:cNvSpPr>
            <a:spLocks noGrp="1"/>
          </p:cNvSpPr>
          <p:nvPr>
            <p:ph type="sldNum" sz="quarter" idx="10"/>
          </p:nvPr>
        </p:nvSpPr>
        <p:spPr/>
        <p:txBody>
          <a:bodyPr/>
          <a:lstStyle/>
          <a:p>
            <a:fld id="{313512D1-7FCF-4D4A-9A80-82BA0B074ACF}" type="slidenum">
              <a:rPr lang="en-US" smtClean="0"/>
              <a:t>34</a:t>
            </a:fld>
            <a:endParaRPr lang="en-US" dirty="0"/>
          </a:p>
        </p:txBody>
      </p:sp>
    </p:spTree>
    <p:extLst>
      <p:ext uri="{BB962C8B-B14F-4D97-AF65-F5344CB8AC3E}">
        <p14:creationId xmlns:p14="http://schemas.microsoft.com/office/powerpoint/2010/main" val="2766392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All field monitoring specialists will learn how to use the ORTEC Detectives to collect in-situ ground deposition measurements in MS-200/410.   </a:t>
            </a:r>
          </a:p>
        </p:txBody>
      </p:sp>
      <p:sp>
        <p:nvSpPr>
          <p:cNvPr id="4" name="Slide Number Placeholder 3"/>
          <p:cNvSpPr>
            <a:spLocks noGrp="1"/>
          </p:cNvSpPr>
          <p:nvPr>
            <p:ph type="sldNum" sz="quarter" idx="10"/>
          </p:nvPr>
        </p:nvSpPr>
        <p:spPr/>
        <p:txBody>
          <a:bodyPr/>
          <a:lstStyle/>
          <a:p>
            <a:fld id="{313512D1-7FCF-4D4A-9A80-82BA0B074ACF}" type="slidenum">
              <a:rPr lang="en-US" smtClean="0"/>
              <a:t>35</a:t>
            </a:fld>
            <a:endParaRPr lang="en-US" dirty="0"/>
          </a:p>
        </p:txBody>
      </p:sp>
    </p:spTree>
    <p:extLst>
      <p:ext uri="{BB962C8B-B14F-4D97-AF65-F5344CB8AC3E}">
        <p14:creationId xmlns:p14="http://schemas.microsoft.com/office/powerpoint/2010/main" val="3721069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High volume air samplers are used for</a:t>
            </a:r>
            <a:r>
              <a:rPr lang="en-US" baseline="0" dirty="0" smtClean="0"/>
              <a:t> grab samples (lots of air in a short amount of time) during field team operations and releases. High volume air samplers require a power 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Low volume air samplers have an air flow similar to the human breathing rate and the air samples are usually collected for many hour or days.  Air samples are useful in determining the resuspension rate of ground contamination. Low volume air samplers can run with a battery.  Low volume samplers may operate with a particulate filter alone or in combination with a charcoal or silver zeolite cartridge.      </a:t>
            </a:r>
            <a:endParaRPr lang="en-US" dirty="0" smtClean="0"/>
          </a:p>
        </p:txBody>
      </p:sp>
      <p:sp>
        <p:nvSpPr>
          <p:cNvPr id="4" name="Slide Number Placeholder 3"/>
          <p:cNvSpPr>
            <a:spLocks noGrp="1"/>
          </p:cNvSpPr>
          <p:nvPr>
            <p:ph type="sldNum" sz="quarter" idx="10"/>
          </p:nvPr>
        </p:nvSpPr>
        <p:spPr/>
        <p:txBody>
          <a:bodyPr/>
          <a:lstStyle/>
          <a:p>
            <a:fld id="{313512D1-7FCF-4D4A-9A80-82BA0B074ACF}" type="slidenum">
              <a:rPr lang="en-US" smtClean="0"/>
              <a:t>36</a:t>
            </a:fld>
            <a:endParaRPr lang="en-US" dirty="0"/>
          </a:p>
        </p:txBody>
      </p:sp>
    </p:spTree>
    <p:extLst>
      <p:ext uri="{BB962C8B-B14F-4D97-AF65-F5344CB8AC3E}">
        <p14:creationId xmlns:p14="http://schemas.microsoft.com/office/powerpoint/2010/main" val="3132275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CMRT Monitoring Division uses the Ludlum 3030P to count operational swipes.  The Fly Away Lab (which is part of the Laboratory</a:t>
            </a:r>
            <a:r>
              <a:rPr lang="en-US" baseline="0" dirty="0" smtClean="0"/>
              <a:t> Analysis Division) uses the </a:t>
            </a:r>
            <a:r>
              <a:rPr lang="en-US" baseline="0" dirty="0" err="1" smtClean="0"/>
              <a:t>iSOLO</a:t>
            </a:r>
            <a:r>
              <a:rPr lang="en-US" baseline="0" dirty="0" smtClean="0"/>
              <a:t> for counting swipes or air filters.  The </a:t>
            </a:r>
            <a:r>
              <a:rPr lang="en-US" baseline="0" dirty="0" err="1" smtClean="0"/>
              <a:t>iSOLO</a:t>
            </a:r>
            <a:r>
              <a:rPr lang="en-US" baseline="0" dirty="0" smtClean="0"/>
              <a:t> has a radon discriminator which makes it desirable to count air samples.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37</a:t>
            </a:fld>
            <a:endParaRPr lang="en-US" dirty="0"/>
          </a:p>
        </p:txBody>
      </p:sp>
    </p:spTree>
    <p:extLst>
      <p:ext uri="{BB962C8B-B14F-4D97-AF65-F5344CB8AC3E}">
        <p14:creationId xmlns:p14="http://schemas.microsoft.com/office/powerpoint/2010/main" val="3694773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4</a:t>
            </a:fld>
            <a:endParaRPr lang="en-US" dirty="0"/>
          </a:p>
        </p:txBody>
      </p:sp>
    </p:spTree>
    <p:extLst>
      <p:ext uri="{BB962C8B-B14F-4D97-AF65-F5344CB8AC3E}">
        <p14:creationId xmlns:p14="http://schemas.microsoft.com/office/powerpoint/2010/main" val="4204507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ECAM</a:t>
            </a:r>
            <a:r>
              <a:rPr lang="en-US" baseline="0" dirty="0" smtClean="0"/>
              <a:t> system is composed of 3 pieces of hardware.  First, the ECAM is the environmental continuous air monitor (a low volume air sampler). Second, the EcoGamma is a Geiger Mueller detector which reads out in exposure rate.  The ATS is the computer and telemetry portion of the system which allows the data to be shared with the central database.  The ECAM and EcoGamma may be used together or separately when attached to the ATS, depending on the data needs of the mission.  </a:t>
            </a:r>
          </a:p>
          <a:p>
            <a:endParaRPr lang="en-US" baseline="0" dirty="0" smtClean="0"/>
          </a:p>
          <a:p>
            <a:r>
              <a:rPr lang="en-US" baseline="0" dirty="0" smtClean="0"/>
              <a:t>We typically deploy these to prepare for known events (like NASA launches utilizing an RTG).  But these could be useful to determine decay curves after a nuclear detonation or large reactor release.  These systems are heavy and take up space on the DOE plane.  So, we typically don’t deploy with them right away.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38</a:t>
            </a:fld>
            <a:endParaRPr lang="en-US" dirty="0"/>
          </a:p>
        </p:txBody>
      </p:sp>
    </p:spTree>
    <p:extLst>
      <p:ext uri="{BB962C8B-B14F-4D97-AF65-F5344CB8AC3E}">
        <p14:creationId xmlns:p14="http://schemas.microsoft.com/office/powerpoint/2010/main" val="703429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ion chamber is what the division uses to collect extremely accurate exposure rates.  Usually this is what we bring</a:t>
            </a:r>
            <a:r>
              <a:rPr lang="en-US" baseline="0" dirty="0" smtClean="0"/>
              <a:t> to characterize the area AMS is using to calibrate their detectors. </a:t>
            </a:r>
          </a:p>
          <a:p>
            <a:r>
              <a:rPr lang="en-US" baseline="0" dirty="0" smtClean="0"/>
              <a:t>The </a:t>
            </a:r>
            <a:r>
              <a:rPr lang="en-US" baseline="0" dirty="0" err="1" smtClean="0"/>
              <a:t>SpecFIDLER</a:t>
            </a:r>
            <a:r>
              <a:rPr lang="en-US" baseline="0" dirty="0" smtClean="0"/>
              <a:t> is used only for alpha contamination.  The detector is a FIDLER, but the software attached to the detector makes it different than other FIDLERs. </a:t>
            </a:r>
          </a:p>
          <a:p>
            <a:r>
              <a:rPr lang="en-US" baseline="0" dirty="0" smtClean="0"/>
              <a:t>CMRT has a multiple models of portal monitors if necessary.  These are typically not brought with the initial deployment of CMRT unless requested.      </a:t>
            </a:r>
            <a:r>
              <a:rPr lang="en-US" dirty="0" smtClean="0"/>
              <a:t>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39</a:t>
            </a:fld>
            <a:endParaRPr lang="en-US" dirty="0"/>
          </a:p>
        </p:txBody>
      </p:sp>
    </p:spTree>
    <p:extLst>
      <p:ext uri="{BB962C8B-B14F-4D97-AF65-F5344CB8AC3E}">
        <p14:creationId xmlns:p14="http://schemas.microsoft.com/office/powerpoint/2010/main" val="1407229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Default guidance takes the burden from the Monitoring Manager in creating plans when arriving at the incident site.  Things that </a:t>
            </a:r>
            <a:r>
              <a:rPr lang="en-US" baseline="0" dirty="0" smtClean="0"/>
              <a:t>need to be worked out to deploy field teams are:  sample/measurement locations to complete the ICS-204FRMAC forms, permission from the state/local to access the incident area, and prepping field teams (vehicles and equipment). </a:t>
            </a:r>
            <a:r>
              <a:rPr lang="en-US" dirty="0" smtClean="0"/>
              <a:t>Default guidance is used in the CMC</a:t>
            </a:r>
            <a:r>
              <a:rPr lang="en-US" baseline="0" dirty="0" smtClean="0"/>
              <a:t> software if you check the “Use Default ICS-204” box. Default guidance contains the ICS-234, ICS-204, and ICS-204FRMAC forms nearly completed (no personnel names or contact information or locations).  These forms will be given to Incident Command so they are aware of FRMAC field activities.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41</a:t>
            </a:fld>
            <a:endParaRPr lang="en-US" dirty="0"/>
          </a:p>
        </p:txBody>
      </p:sp>
    </p:spTree>
    <p:extLst>
      <p:ext uri="{BB962C8B-B14F-4D97-AF65-F5344CB8AC3E}">
        <p14:creationId xmlns:p14="http://schemas.microsoft.com/office/powerpoint/2010/main" val="1170184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Eventually, there will be an Incident Action Plan (IAP) which states objectives for the response.  These are typically</a:t>
            </a:r>
            <a:r>
              <a:rPr lang="en-US" baseline="0" dirty="0" smtClean="0"/>
              <a:t> general objectives. The Execution Plan meeting involves the FRMAC Management team and the goal is to be able to address the tactics on how to accomplish the objectives from the IAP.  Th</a:t>
            </a:r>
            <a:r>
              <a:rPr lang="en-US" dirty="0" smtClean="0"/>
              <a:t>e Monitoring</a:t>
            </a:r>
            <a:r>
              <a:rPr lang="en-US" baseline="0" dirty="0" smtClean="0"/>
              <a:t> Manager will participate in the Execution Plan.  This is the meeting where all the details of sample collection and measurements are agreed upon by each division. It is imperative that the FRMAC Management Team are all involved in the Execution Plan.  Do not end the meeting without enough information to make field team instructions.  This could include information such as: specific area locations, sample size, count times, types of samples and measurements, etc.</a:t>
            </a:r>
            <a:endParaRPr lang="en-US" dirty="0" smtClean="0"/>
          </a:p>
          <a:p>
            <a:endParaRPr lang="en-US" baseline="0" dirty="0" smtClean="0"/>
          </a:p>
          <a:p>
            <a:r>
              <a:rPr lang="en-US" baseline="0" dirty="0" smtClean="0"/>
              <a:t>After receiving enough information at the Execution Plan meeting, then the Monitoring Manager prepares the field team instructions on the ICS-204FRMAC forms.  We create field team routes and instructions through the Consequence Management Center (CMC) software which we will talk about later.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42</a:t>
            </a:fld>
            <a:endParaRPr lang="en-US" dirty="0"/>
          </a:p>
        </p:txBody>
      </p:sp>
    </p:spTree>
    <p:extLst>
      <p:ext uri="{BB962C8B-B14F-4D97-AF65-F5344CB8AC3E}">
        <p14:creationId xmlns:p14="http://schemas.microsoft.com/office/powerpoint/2010/main" val="2529923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 Execution Plan should include the details relevant to all divisions per Action Item/</a:t>
            </a:r>
            <a:r>
              <a:rPr lang="en-US" sz="1300" dirty="0" err="1"/>
              <a:t>RFI</a:t>
            </a:r>
            <a:r>
              <a:rPr lang="en-US" sz="1300" dirty="0"/>
              <a:t> in order to close it out as completed.  This plan should inform the documents and plans carried out by the divisions individually.  If executed properly, data collected by the field should directly support analysis needs of lab analysis that can reasonably supply the results/data assessment needs in order to carry out assessment method to answer the question asked by the customer.</a:t>
            </a:r>
          </a:p>
          <a:p>
            <a:pPr lvl="0"/>
            <a:r>
              <a:rPr lang="en-US" sz="1300" dirty="0"/>
              <a:t>It is understood by the group that this may put the FRMAC on a different response schedule from the rest of the response staff.  However, getting these plans in place before beginning work will save time on the back end in trying to fit samples/data collected to the need.  Furthermore, as the response progresses these plans should become easier to create.</a:t>
            </a:r>
          </a:p>
          <a:p>
            <a:pPr lvl="0"/>
            <a:r>
              <a:rPr lang="en-US" sz="1300" dirty="0"/>
              <a:t>While the team is meeting to create these plans, deputies from the divisions should be tasked to take what is learned to rest of the division staff in order that they may begin working on the tasks.</a:t>
            </a:r>
          </a:p>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43</a:t>
            </a:fld>
            <a:endParaRPr lang="en-US"/>
          </a:p>
        </p:txBody>
      </p:sp>
    </p:spTree>
    <p:extLst>
      <p:ext uri="{BB962C8B-B14F-4D97-AF65-F5344CB8AC3E}">
        <p14:creationId xmlns:p14="http://schemas.microsoft.com/office/powerpoint/2010/main" val="3095967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Monitoring Division</a:t>
            </a:r>
            <a:r>
              <a:rPr lang="en-US" baseline="0" dirty="0" smtClean="0"/>
              <a:t> uses a web application called CMC to prepare field team instructions. This application saves time and effort.  The Monitoring Manager or Deputy will prepare the field team instructions.  Consult with FTS to know the capabilities of each field team.  FTS will also have access to CMC, but should not prepare field team instructions. </a:t>
            </a:r>
          </a:p>
          <a:p>
            <a:endParaRPr lang="en-US" baseline="0" dirty="0" smtClean="0"/>
          </a:p>
          <a:p>
            <a:r>
              <a:rPr lang="en-US" baseline="0" dirty="0" smtClean="0"/>
              <a:t>Once complete, the ICS forms are easily transmitted to other FRMAC divisions and command.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44</a:t>
            </a:fld>
            <a:endParaRPr lang="en-US" dirty="0"/>
          </a:p>
        </p:txBody>
      </p:sp>
    </p:spTree>
    <p:extLst>
      <p:ext uri="{BB962C8B-B14F-4D97-AF65-F5344CB8AC3E}">
        <p14:creationId xmlns:p14="http://schemas.microsoft.com/office/powerpoint/2010/main" val="24876173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Monitoring Manager will provide the AMS Mission Manager with a</a:t>
            </a:r>
            <a:r>
              <a:rPr lang="en-US" baseline="0" dirty="0" smtClean="0"/>
              <a:t> general plan on where flights should occur and the objective of the flight.   The Monitoring Manager should be ready to submit a </a:t>
            </a:r>
            <a:r>
              <a:rPr lang="en-US" baseline="0" dirty="0" err="1" smtClean="0"/>
              <a:t>kmz</a:t>
            </a:r>
            <a:r>
              <a:rPr lang="en-US" baseline="0" dirty="0" smtClean="0"/>
              <a:t> (or at least 4 corners of a box with latitude and longitude) of the area that should be surveyed, the objective of the flight (ex:  determine relocation area), how the results would be best presented (exposure rate or radionuclide concentration), type of flight (ex: parallel lines or isodose), and a priority for the flight compared to other scheduled flights.       </a:t>
            </a:r>
          </a:p>
          <a:p>
            <a:endParaRPr lang="en-US" baseline="0" dirty="0" smtClean="0"/>
          </a:p>
          <a:p>
            <a:r>
              <a:rPr lang="en-US" baseline="0" dirty="0" smtClean="0"/>
              <a:t>The AMS Mission Manager will then plan the details of the flights and coordinate the flights.  If there is an Air Operations Branch established, AMS will need to coordinate with the branch and also the Monitoring Manager.  The exact way to coordinate flight planning and operations will need to be worked out during the event.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45</a:t>
            </a:fld>
            <a:endParaRPr lang="en-US" dirty="0"/>
          </a:p>
        </p:txBody>
      </p:sp>
    </p:spTree>
    <p:extLst>
      <p:ext uri="{BB962C8B-B14F-4D97-AF65-F5344CB8AC3E}">
        <p14:creationId xmlns:p14="http://schemas.microsoft.com/office/powerpoint/2010/main" val="2081409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Open</a:t>
            </a:r>
            <a:r>
              <a:rPr lang="en-US" baseline="0" dirty="0" smtClean="0"/>
              <a:t> some of the forms and go through them.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46</a:t>
            </a:fld>
            <a:endParaRPr lang="en-US" dirty="0"/>
          </a:p>
        </p:txBody>
      </p:sp>
    </p:spTree>
    <p:extLst>
      <p:ext uri="{BB962C8B-B14F-4D97-AF65-F5344CB8AC3E}">
        <p14:creationId xmlns:p14="http://schemas.microsoft.com/office/powerpoint/2010/main" val="37993258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manuals that guide our operations.  Please</a:t>
            </a:r>
            <a:r>
              <a:rPr lang="en-US" baseline="0" dirty="0" smtClean="0"/>
              <a:t> read them.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47</a:t>
            </a:fld>
            <a:endParaRPr lang="en-US" dirty="0"/>
          </a:p>
        </p:txBody>
      </p:sp>
    </p:spTree>
    <p:extLst>
      <p:ext uri="{BB962C8B-B14F-4D97-AF65-F5344CB8AC3E}">
        <p14:creationId xmlns:p14="http://schemas.microsoft.com/office/powerpoint/2010/main" val="23711018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48</a:t>
            </a:fld>
            <a:endParaRPr lang="en-US" dirty="0"/>
          </a:p>
        </p:txBody>
      </p:sp>
    </p:spTree>
    <p:extLst>
      <p:ext uri="{BB962C8B-B14F-4D97-AF65-F5344CB8AC3E}">
        <p14:creationId xmlns:p14="http://schemas.microsoft.com/office/powerpoint/2010/main" val="1899889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past, this is how FRMAC thought it would fit into the ICS command structure, typically in the Planning Section.  The Monitoring Division and AMS will work closely with the Operations Section (by nature of the Monitoring Division mission). </a:t>
            </a:r>
          </a:p>
        </p:txBody>
      </p:sp>
      <p:sp>
        <p:nvSpPr>
          <p:cNvPr id="4" name="Slide Number Placeholder 3"/>
          <p:cNvSpPr>
            <a:spLocks noGrp="1"/>
          </p:cNvSpPr>
          <p:nvPr>
            <p:ph type="sldNum" sz="quarter" idx="10"/>
          </p:nvPr>
        </p:nvSpPr>
        <p:spPr/>
        <p:txBody>
          <a:bodyPr/>
          <a:lstStyle/>
          <a:p>
            <a:fld id="{313512D1-7FCF-4D4A-9A80-82BA0B074ACF}" type="slidenum">
              <a:rPr lang="en-US" smtClean="0"/>
              <a:t>5</a:t>
            </a:fld>
            <a:endParaRPr lang="en-US" dirty="0"/>
          </a:p>
        </p:txBody>
      </p:sp>
    </p:spTree>
    <p:extLst>
      <p:ext uri="{BB962C8B-B14F-4D97-AF65-F5344CB8AC3E}">
        <p14:creationId xmlns:p14="http://schemas.microsoft.com/office/powerpoint/2010/main" val="13360880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the CMAC, you may interact with states/locals or other DOE assets already</a:t>
            </a:r>
            <a:r>
              <a:rPr lang="en-US" baseline="0" dirty="0" smtClean="0"/>
              <a:t> responding (like RAP).  </a:t>
            </a:r>
          </a:p>
          <a:p>
            <a:r>
              <a:rPr lang="en-US" baseline="0" dirty="0" smtClean="0"/>
              <a:t>As part of CMRT/FRMAC, the main interactions will be with the FRMAC Management Team and someone in the ICS Operations Section.  Operations will necessitate the need to communicate with FTS and AMS Mission Managers for monitoring and sampling activities and Health and Safety to prepare for field team activities.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50</a:t>
            </a:fld>
            <a:endParaRPr lang="en-US" dirty="0"/>
          </a:p>
        </p:txBody>
      </p:sp>
    </p:spTree>
    <p:extLst>
      <p:ext uri="{BB962C8B-B14F-4D97-AF65-F5344CB8AC3E}">
        <p14:creationId xmlns:p14="http://schemas.microsoft.com/office/powerpoint/2010/main" val="14068140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a:t>
            </a:r>
            <a:r>
              <a:rPr lang="en-US" baseline="0" dirty="0" smtClean="0"/>
              <a:t> other managers do not know what it takes to deploy a team, how long it takes for field teams to collect samples, and other logistical issues associated with the division.  Be prepared to think about logistics (specifically what the division can accomplish during a shift) while at the execution plan meeting.  Typically there will be more objectives to complete than time allotted to the complete those tasks.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51</a:t>
            </a:fld>
            <a:endParaRPr lang="en-US" dirty="0"/>
          </a:p>
        </p:txBody>
      </p:sp>
    </p:spTree>
    <p:extLst>
      <p:ext uri="{BB962C8B-B14F-4D97-AF65-F5344CB8AC3E}">
        <p14:creationId xmlns:p14="http://schemas.microsoft.com/office/powerpoint/2010/main" val="13058192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the Monitoring Manager, you do not need to know everything about AMS</a:t>
            </a:r>
            <a:r>
              <a:rPr lang="en-US" baseline="0" dirty="0" smtClean="0"/>
              <a:t> - j</a:t>
            </a:r>
            <a:r>
              <a:rPr lang="en-US" dirty="0" smtClean="0"/>
              <a:t>ust some</a:t>
            </a:r>
            <a:r>
              <a:rPr lang="en-US" baseline="0" dirty="0" smtClean="0"/>
              <a:t> basic concepts.  The Mission Manager will take care of the flight specifics.    </a:t>
            </a:r>
            <a:endParaRPr lang="en-US" dirty="0"/>
          </a:p>
        </p:txBody>
      </p:sp>
      <p:sp>
        <p:nvSpPr>
          <p:cNvPr id="4" name="Slide Number Placeholder 3"/>
          <p:cNvSpPr>
            <a:spLocks noGrp="1"/>
          </p:cNvSpPr>
          <p:nvPr>
            <p:ph type="sldNum" sz="quarter" idx="10"/>
          </p:nvPr>
        </p:nvSpPr>
        <p:spPr/>
        <p:txBody>
          <a:bodyPr/>
          <a:lstStyle/>
          <a:p>
            <a:fld id="{3800ECD2-DA7C-497E-86DF-243EBDC9596C}" type="slidenum">
              <a:rPr lang="en-US" smtClean="0"/>
              <a:pPr/>
              <a:t>52</a:t>
            </a:fld>
            <a:endParaRPr lang="en-US"/>
          </a:p>
        </p:txBody>
      </p:sp>
    </p:spTree>
    <p:extLst>
      <p:ext uri="{BB962C8B-B14F-4D97-AF65-F5344CB8AC3E}">
        <p14:creationId xmlns:p14="http://schemas.microsoft.com/office/powerpoint/2010/main" val="14072920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would need to work with the H&amp;S Manager to prepare the safety briefing for field team activities.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53</a:t>
            </a:fld>
            <a:endParaRPr lang="en-US" dirty="0"/>
          </a:p>
        </p:txBody>
      </p:sp>
    </p:spTree>
    <p:extLst>
      <p:ext uri="{BB962C8B-B14F-4D97-AF65-F5344CB8AC3E}">
        <p14:creationId xmlns:p14="http://schemas.microsoft.com/office/powerpoint/2010/main" val="34558112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RSL Portal is where applications like RAMS, CMC, and COSMOS reside. These apps will be discussed</a:t>
            </a:r>
            <a:r>
              <a:rPr lang="en-US" baseline="0" dirty="0" smtClean="0"/>
              <a:t> later.  </a:t>
            </a:r>
          </a:p>
          <a:p>
            <a:r>
              <a:rPr lang="en-US" baseline="0" dirty="0" smtClean="0"/>
              <a:t>Currently, only Field Team Supervisors and Monitoring Managers need SHIRE accounts to access these applications.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56</a:t>
            </a:fld>
            <a:endParaRPr lang="en-US" dirty="0"/>
          </a:p>
        </p:txBody>
      </p:sp>
    </p:spTree>
    <p:extLst>
      <p:ext uri="{BB962C8B-B14F-4D97-AF65-F5344CB8AC3E}">
        <p14:creationId xmlns:p14="http://schemas.microsoft.com/office/powerpoint/2010/main" val="31251928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Eventually, RAMS will be discontinued and RadResponder will be the main data collection software.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57</a:t>
            </a:fld>
            <a:endParaRPr lang="en-US" dirty="0"/>
          </a:p>
        </p:txBody>
      </p:sp>
    </p:spTree>
    <p:extLst>
      <p:ext uri="{BB962C8B-B14F-4D97-AF65-F5344CB8AC3E}">
        <p14:creationId xmlns:p14="http://schemas.microsoft.com/office/powerpoint/2010/main" val="21163593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RadResponder is a data collection system based on collaboration between Federal Emergency Management Agency (FEMA), Department of Energy (DOE) / National Nuclear Security Administration (NNSA), and the Environmental Protection Agency (EPA), and is provided free of charge to all Federal, state, local, tribal, and territorial response organizations.  There is a website and also an app for iOS, Android, and Microsoft devices. </a:t>
            </a:r>
          </a:p>
          <a:p>
            <a:endParaRPr lang="en-US" dirty="0" smtClean="0"/>
          </a:p>
          <a:p>
            <a:r>
              <a:rPr lang="en-US" dirty="0" smtClean="0"/>
              <a:t>You may have to log</a:t>
            </a:r>
            <a:r>
              <a:rPr lang="en-US" baseline="0" dirty="0" smtClean="0"/>
              <a:t> into the RadResponder app on the tablet.  Download the app on your phone and check it out before you have to use it for real.  When you sign up for an account: </a:t>
            </a:r>
          </a:p>
          <a:p>
            <a:pPr marL="628650" lvl="1" indent="-171450">
              <a:buFont typeface="Arial" panose="020B0604020202020204" pitchFamily="34" charset="0"/>
              <a:buChar char="•"/>
            </a:pPr>
            <a:r>
              <a:rPr lang="en-US" baseline="0" dirty="0" smtClean="0"/>
              <a:t>In the “Reason for Request” section, type “Member of the FRMAC Monitoring Division”</a:t>
            </a:r>
          </a:p>
          <a:p>
            <a:pPr marL="628650" lvl="1" indent="-171450">
              <a:buFont typeface="Arial" panose="020B0604020202020204" pitchFamily="34" charset="0"/>
              <a:buChar char="•"/>
            </a:pPr>
            <a:r>
              <a:rPr lang="en-US" baseline="0" dirty="0" smtClean="0"/>
              <a:t>Select “Join Existing Organization”</a:t>
            </a:r>
          </a:p>
          <a:p>
            <a:pPr marL="628650" lvl="1" indent="-171450">
              <a:buFont typeface="Arial" panose="020B0604020202020204" pitchFamily="34" charset="0"/>
              <a:buChar char="•"/>
            </a:pPr>
            <a:r>
              <a:rPr lang="en-US" baseline="0" dirty="0" smtClean="0"/>
              <a:t>Select “DOE FRMAC” as the existing organization.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58</a:t>
            </a:fld>
            <a:endParaRPr lang="en-US" dirty="0"/>
          </a:p>
        </p:txBody>
      </p:sp>
    </p:spTree>
    <p:extLst>
      <p:ext uri="{BB962C8B-B14F-4D97-AF65-F5344CB8AC3E}">
        <p14:creationId xmlns:p14="http://schemas.microsoft.com/office/powerpoint/2010/main" val="23996470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AVID is used by</a:t>
            </a:r>
            <a:r>
              <a:rPr lang="en-US" baseline="0" dirty="0" smtClean="0"/>
              <a:t> other DOE/NNSA emergency response assets for mobile data.  Currently, CMRT does not use AVID, but hopes to be able to incorporate data with it in the future.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59</a:t>
            </a:fld>
            <a:endParaRPr lang="en-US" dirty="0"/>
          </a:p>
        </p:txBody>
      </p:sp>
    </p:spTree>
    <p:extLst>
      <p:ext uri="{BB962C8B-B14F-4D97-AF65-F5344CB8AC3E}">
        <p14:creationId xmlns:p14="http://schemas.microsoft.com/office/powerpoint/2010/main" val="13644510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CMWeb is hosted by Lawrence Livermore National Lab. </a:t>
            </a:r>
            <a:r>
              <a:rPr lang="en-US" baseline="0" dirty="0" smtClean="0"/>
              <a:t> This system is typically used to share final data products with the states/locals.  Monitoring Managers may need to upload documents to this system.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60</a:t>
            </a:fld>
            <a:endParaRPr lang="en-US" dirty="0"/>
          </a:p>
        </p:txBody>
      </p:sp>
    </p:spTree>
    <p:extLst>
      <p:ext uri="{BB962C8B-B14F-4D97-AF65-F5344CB8AC3E}">
        <p14:creationId xmlns:p14="http://schemas.microsoft.com/office/powerpoint/2010/main" val="3994749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COSMOS was developed by Sandia National Lab.  A production</a:t>
            </a:r>
            <a:r>
              <a:rPr lang="en-US" baseline="0" dirty="0" smtClean="0"/>
              <a:t> version will be available in October 2020.  COSMOS</a:t>
            </a:r>
            <a:r>
              <a:rPr lang="en-US" dirty="0" smtClean="0"/>
              <a:t> is heavily used by FRMAC management to track the progress of certain high level tasks.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61</a:t>
            </a:fld>
            <a:endParaRPr lang="en-US" dirty="0"/>
          </a:p>
        </p:txBody>
      </p:sp>
    </p:spTree>
    <p:extLst>
      <p:ext uri="{BB962C8B-B14F-4D97-AF65-F5344CB8AC3E}">
        <p14:creationId xmlns:p14="http://schemas.microsoft.com/office/powerpoint/2010/main" val="330188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things to think about:  </a:t>
            </a:r>
          </a:p>
          <a:p>
            <a:pPr marL="171450" indent="-171450">
              <a:buFont typeface="Arial" panose="020B0604020202020204" pitchFamily="34" charset="0"/>
              <a:buChar char="•"/>
            </a:pPr>
            <a:r>
              <a:rPr lang="en-US" baseline="0" dirty="0" smtClean="0"/>
              <a:t>If there is an Air Operations Branch set up, there still needs to be a way for the Monitoring Manager (who would be in a different branch) to still communicate and give direction to AMS for radiological characterization missions.  This would need to be addressed and worked out with the Operations Section Chief.    </a:t>
            </a:r>
          </a:p>
          <a:p>
            <a:pPr marL="171450" indent="-171450">
              <a:buFont typeface="Arial" panose="020B0604020202020204" pitchFamily="34" charset="0"/>
              <a:buChar char="•"/>
            </a:pPr>
            <a:r>
              <a:rPr lang="en-US" baseline="0" dirty="0" smtClean="0"/>
              <a:t>Use ICS forms to document and communicate within the ICS structure.  We may have to adapt some of our processes to meet the needs of the Operations Section Chief.  </a:t>
            </a:r>
            <a:endParaRPr lang="en-US" dirty="0" smtClean="0"/>
          </a:p>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6</a:t>
            </a:fld>
            <a:endParaRPr lang="en-US" dirty="0"/>
          </a:p>
        </p:txBody>
      </p:sp>
    </p:spTree>
    <p:extLst>
      <p:ext uri="{BB962C8B-B14F-4D97-AF65-F5344CB8AC3E}">
        <p14:creationId xmlns:p14="http://schemas.microsoft.com/office/powerpoint/2010/main" val="23695608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CMC was developed by RSL specifically for the</a:t>
            </a:r>
            <a:r>
              <a:rPr lang="en-US" baseline="0" dirty="0" smtClean="0"/>
              <a:t> FRMAC/CMRT Monitoring Division</a:t>
            </a:r>
            <a:r>
              <a:rPr lang="en-US" dirty="0" smtClean="0"/>
              <a:t>. </a:t>
            </a:r>
            <a:r>
              <a:rPr lang="en-US" baseline="0" dirty="0" smtClean="0"/>
              <a:t> CMC is used to create field team routes and instructions.  CMC is a tool used by Monitoring Managers and Field Team Supervisors to communicate with field teams and to track their progress.     </a:t>
            </a:r>
            <a:r>
              <a:rPr lang="en-US" dirty="0" smtClean="0"/>
              <a:t>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62</a:t>
            </a:fld>
            <a:endParaRPr lang="en-US" dirty="0"/>
          </a:p>
        </p:txBody>
      </p:sp>
    </p:spTree>
    <p:extLst>
      <p:ext uri="{BB962C8B-B14F-4D97-AF65-F5344CB8AC3E}">
        <p14:creationId xmlns:p14="http://schemas.microsoft.com/office/powerpoint/2010/main" val="13514221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63</a:t>
            </a:fld>
            <a:endParaRPr lang="en-US" dirty="0"/>
          </a:p>
        </p:txBody>
      </p:sp>
    </p:spTree>
    <p:extLst>
      <p:ext uri="{BB962C8B-B14F-4D97-AF65-F5344CB8AC3E}">
        <p14:creationId xmlns:p14="http://schemas.microsoft.com/office/powerpoint/2010/main" val="14017034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Along</a:t>
            </a:r>
            <a:r>
              <a:rPr lang="en-US" baseline="0" dirty="0" smtClean="0"/>
              <a:t> with the MPCD, the DFM tablet is a way for field teams to telemeter data to the RAMS or RadResponder database. </a:t>
            </a:r>
            <a:r>
              <a:rPr lang="en-US" dirty="0" smtClean="0"/>
              <a:t>This allows for data to be reviewed</a:t>
            </a:r>
            <a:r>
              <a:rPr lang="en-US" baseline="0" dirty="0" smtClean="0"/>
              <a:t> and analyzed </a:t>
            </a:r>
            <a:r>
              <a:rPr lang="en-US" dirty="0" smtClean="0"/>
              <a:t>quickly.</a:t>
            </a:r>
            <a:r>
              <a:rPr lang="en-US" baseline="0" dirty="0" smtClean="0"/>
              <a:t>  If the telemetering does not work in the field, the tablet buffers the data until a solid connection is made to download the data to the database.   </a:t>
            </a:r>
            <a:r>
              <a:rPr lang="en-US" dirty="0" smtClean="0"/>
              <a:t>Field Monitoring Specialists will receive training on how to use the tablet in MS-200 “Field Monitoring Specialist Training – Introduction.”  </a:t>
            </a:r>
          </a:p>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64</a:t>
            </a:fld>
            <a:endParaRPr lang="en-US" dirty="0"/>
          </a:p>
        </p:txBody>
      </p:sp>
    </p:spTree>
    <p:extLst>
      <p:ext uri="{BB962C8B-B14F-4D97-AF65-F5344CB8AC3E}">
        <p14:creationId xmlns:p14="http://schemas.microsoft.com/office/powerpoint/2010/main" val="538499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setup</a:t>
            </a:r>
            <a:r>
              <a:rPr lang="en-US" baseline="0" dirty="0" smtClean="0"/>
              <a:t> of the FRMAC at the FRMAC location is a bit hectic.  Be sure to coordinate with other managers where each division will sit.  Monitoring typically needs access to exterior doors and requires tables for instrument operability checks.  </a:t>
            </a:r>
            <a:r>
              <a:rPr lang="en-US" dirty="0" smtClean="0"/>
              <a:t>The FRMAC</a:t>
            </a:r>
            <a:r>
              <a:rPr lang="en-US" baseline="0" dirty="0" smtClean="0"/>
              <a:t> Support Manager will be able to obtain needed supplies.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68</a:t>
            </a:fld>
            <a:endParaRPr lang="en-US" dirty="0"/>
          </a:p>
        </p:txBody>
      </p:sp>
    </p:spTree>
    <p:extLst>
      <p:ext uri="{BB962C8B-B14F-4D97-AF65-F5344CB8AC3E}">
        <p14:creationId xmlns:p14="http://schemas.microsoft.com/office/powerpoint/2010/main" val="9216454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managers or</a:t>
            </a:r>
            <a:r>
              <a:rPr lang="en-US" baseline="0" dirty="0" smtClean="0"/>
              <a:t> captains from these field teams could help serve in management positions.  It should be noted that they should shadow current FRMAC Monitoring Managers/Field Team Supervisors for a time before they are able to act in the position alone.  Consider using non-FRMAC trained monitoring managers in alternate roles, such as writing requested plans, acting as a liaisons to other groups, or helping with the myriad of administrative tasks.  </a:t>
            </a:r>
          </a:p>
          <a:p>
            <a:endParaRPr lang="en-US" baseline="0" dirty="0" smtClean="0"/>
          </a:p>
          <a:p>
            <a:r>
              <a:rPr lang="en-US" baseline="0" dirty="0" smtClean="0"/>
              <a:t>If you learn of agencies performing monitoring and sampling on their own, address this to command and incorporate them into the Monitoring Division.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69</a:t>
            </a:fld>
            <a:endParaRPr lang="en-US" dirty="0"/>
          </a:p>
        </p:txBody>
      </p:sp>
    </p:spTree>
    <p:extLst>
      <p:ext uri="{BB962C8B-B14F-4D97-AF65-F5344CB8AC3E}">
        <p14:creationId xmlns:p14="http://schemas.microsoft.com/office/powerpoint/2010/main" val="22618910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AMS</a:t>
            </a:r>
            <a:r>
              <a:rPr lang="en-US" baseline="0" dirty="0" smtClean="0"/>
              <a:t> Mission Manager can help plan flights to ensure objectives will be met.  Also, the AMS Mission Manager can provide real time status of the flights while viewing the Search Management Center (SMC) or AVID.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70</a:t>
            </a:fld>
            <a:endParaRPr lang="en-US" dirty="0"/>
          </a:p>
        </p:txBody>
      </p:sp>
    </p:spTree>
    <p:extLst>
      <p:ext uri="{BB962C8B-B14F-4D97-AF65-F5344CB8AC3E}">
        <p14:creationId xmlns:p14="http://schemas.microsoft.com/office/powerpoint/2010/main" val="2918666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someone requests a “Monitoring and Sampling Plan,” then reply that the division uses ICS forms to document daily activities.</a:t>
            </a:r>
            <a:r>
              <a:rPr lang="en-US" baseline="0" dirty="0" smtClean="0"/>
              <a:t>  Start with the ICS-234 as a general overview of what the division is trying to accomplish.  Use the ICS-204 and ICS-204FRMAC forms when more specific information is needed.  If they want more specific information on how samples or measurements are collected, point then towards the FRMAC Monitoring and Sampling Manual, Volume I.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71</a:t>
            </a:fld>
            <a:endParaRPr lang="en-US" dirty="0"/>
          </a:p>
        </p:txBody>
      </p:sp>
    </p:spTree>
    <p:extLst>
      <p:ext uri="{BB962C8B-B14F-4D97-AF65-F5344CB8AC3E}">
        <p14:creationId xmlns:p14="http://schemas.microsoft.com/office/powerpoint/2010/main" val="32532412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IMT</a:t>
            </a:r>
            <a:r>
              <a:rPr lang="en-US" baseline="0" dirty="0" smtClean="0"/>
              <a:t> personnel into the division.  They have proven to be helpful during large events.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72</a:t>
            </a:fld>
            <a:endParaRPr lang="en-US" dirty="0"/>
          </a:p>
        </p:txBody>
      </p:sp>
    </p:spTree>
    <p:extLst>
      <p:ext uri="{BB962C8B-B14F-4D97-AF65-F5344CB8AC3E}">
        <p14:creationId xmlns:p14="http://schemas.microsoft.com/office/powerpoint/2010/main" val="1683589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FRMAC and </a:t>
            </a:r>
            <a:r>
              <a:rPr lang="en-US" baseline="0" dirty="0" smtClean="0"/>
              <a:t>C</a:t>
            </a:r>
            <a:r>
              <a:rPr lang="en-US" dirty="0" smtClean="0"/>
              <a:t>MRT have a similar organization</a:t>
            </a:r>
            <a:r>
              <a:rPr lang="en-US" baseline="0" dirty="0" smtClean="0"/>
              <a:t> chart.</a:t>
            </a:r>
            <a:r>
              <a:rPr lang="en-US" dirty="0" smtClean="0"/>
              <a:t>  The Technical Team Leader (TTL) is a contractor who leads the</a:t>
            </a:r>
            <a:r>
              <a:rPr lang="en-US" baseline="0" dirty="0" smtClean="0"/>
              <a:t> Division managers.  The Division Managers constitute the FRMAC Management Team (FMT).  The command chain is set forth in this organization chart. The Monitoring Manager reports to the TTL.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7</a:t>
            </a:fld>
            <a:endParaRPr lang="en-US" dirty="0"/>
          </a:p>
        </p:txBody>
      </p:sp>
    </p:spTree>
    <p:extLst>
      <p:ext uri="{BB962C8B-B14F-4D97-AF65-F5344CB8AC3E}">
        <p14:creationId xmlns:p14="http://schemas.microsoft.com/office/powerpoint/2010/main" val="2969961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Field Team Supervisor (FTS) and AMS Mission Manager are direct reports to the Monitoring Manager.  The Field Monitoring Specialists report to the FTS.  The FTS may be responsible for multiple field teams, but in keeping with ICS structure guidelines, the FTS should have no more than 5 field teams.  The AMS Mission Manager is in charge of flight operations for the DOE aircraft. If AMS is particularly active, it is suggested to have a AMS Mission Manager with the Monitoring Division at the FRMAC location to act as a liaison between the Monitoring Manager and AMS.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8</a:t>
            </a:fld>
            <a:endParaRPr lang="en-US" dirty="0"/>
          </a:p>
        </p:txBody>
      </p:sp>
    </p:spTree>
    <p:extLst>
      <p:ext uri="{BB962C8B-B14F-4D97-AF65-F5344CB8AC3E}">
        <p14:creationId xmlns:p14="http://schemas.microsoft.com/office/powerpoint/2010/main" val="3519079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H&amp;S will need assistance from the Monitoring Division to staff certain</a:t>
            </a:r>
            <a:r>
              <a:rPr lang="en-US" baseline="0" dirty="0" smtClean="0"/>
              <a:t> positions.  These are mainly technician positions with contamination control experience.  Be prepared to lose some of your field team members so they can assist with H&amp;S.  </a:t>
            </a:r>
          </a:p>
          <a:p>
            <a:endParaRPr lang="en-US" baseline="0" dirty="0" smtClean="0"/>
          </a:p>
          <a:p>
            <a:r>
              <a:rPr lang="en-US" baseline="0" dirty="0" smtClean="0"/>
              <a:t>It may be wise to rotate people into H&amp;S to avoid the monotony of the job or on the other hand, keep certain people </a:t>
            </a:r>
            <a:r>
              <a:rPr lang="en-US" baseline="0" smtClean="0"/>
              <a:t>there </a:t>
            </a:r>
            <a:r>
              <a:rPr lang="en-US" baseline="0" smtClean="0"/>
              <a:t>if </a:t>
            </a:r>
            <a:r>
              <a:rPr lang="en-US" baseline="0" dirty="0" smtClean="0"/>
              <a:t>they are enjoying the work and doing a good job.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9</a:t>
            </a:fld>
            <a:endParaRPr lang="en-US" dirty="0"/>
          </a:p>
        </p:txBody>
      </p:sp>
    </p:spTree>
    <p:extLst>
      <p:ext uri="{BB962C8B-B14F-4D97-AF65-F5344CB8AC3E}">
        <p14:creationId xmlns:p14="http://schemas.microsoft.com/office/powerpoint/2010/main" val="3461318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42">
              <a:defRPr/>
            </a:pPr>
            <a:endParaRPr lang="en-US" dirty="0" smtClean="0"/>
          </a:p>
        </p:txBody>
      </p:sp>
      <p:sp>
        <p:nvSpPr>
          <p:cNvPr id="4" name="Slide Number Placeholder 3"/>
          <p:cNvSpPr>
            <a:spLocks noGrp="1"/>
          </p:cNvSpPr>
          <p:nvPr>
            <p:ph type="sldNum" sz="quarter" idx="10"/>
          </p:nvPr>
        </p:nvSpPr>
        <p:spPr/>
        <p:txBody>
          <a:bodyPr/>
          <a:lstStyle/>
          <a:p>
            <a:fld id="{3800ECD2-DA7C-497E-86DF-243EBDC9596C}" type="slidenum">
              <a:rPr lang="en-US" smtClean="0"/>
              <a:pPr/>
              <a:t>13</a:t>
            </a:fld>
            <a:endParaRPr lang="en-US"/>
          </a:p>
        </p:txBody>
      </p:sp>
    </p:spTree>
    <p:extLst>
      <p:ext uri="{BB962C8B-B14F-4D97-AF65-F5344CB8AC3E}">
        <p14:creationId xmlns:p14="http://schemas.microsoft.com/office/powerpoint/2010/main" val="3871356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70A415-0BCD-43C7-B681-4AEFB521C888}" type="datetimeFigureOut">
              <a:rPr lang="en-US" smtClean="0"/>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295137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0A415-0BCD-43C7-B681-4AEFB521C888}" type="datetimeFigureOut">
              <a:rPr lang="en-US" smtClean="0"/>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1203938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0A415-0BCD-43C7-B681-4AEFB521C888}" type="datetimeFigureOut">
              <a:rPr lang="en-US" smtClean="0"/>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4232786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0A415-0BCD-43C7-B681-4AEFB521C888}" type="datetimeFigureOut">
              <a:rPr lang="en-US" smtClean="0"/>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383163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70A415-0BCD-43C7-B681-4AEFB521C888}" type="datetimeFigureOut">
              <a:rPr lang="en-US" smtClean="0"/>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116679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70A415-0BCD-43C7-B681-4AEFB521C888}" type="datetimeFigureOut">
              <a:rPr lang="en-US" smtClean="0"/>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281999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70A415-0BCD-43C7-B681-4AEFB521C888}" type="datetimeFigureOut">
              <a:rPr lang="en-US" smtClean="0"/>
              <a:t>10/15/2020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295992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70A415-0BCD-43C7-B681-4AEFB521C888}" type="datetimeFigureOut">
              <a:rPr lang="en-US" smtClean="0"/>
              <a:t>10/15/2020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3013020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0A415-0BCD-43C7-B681-4AEFB521C888}" type="datetimeFigureOut">
              <a:rPr lang="en-US" smtClean="0"/>
              <a:t>10/15/2020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3400952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70A415-0BCD-43C7-B681-4AEFB521C888}" type="datetimeFigureOut">
              <a:rPr lang="en-US" smtClean="0"/>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191862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70A415-0BCD-43C7-B681-4AEFB521C888}" type="datetimeFigureOut">
              <a:rPr lang="en-US" smtClean="0"/>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3415729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0A415-0BCD-43C7-B681-4AEFB521C888}" type="datetimeFigureOut">
              <a:rPr lang="en-US" smtClean="0"/>
              <a:t>10/15/2020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901C0-98D9-49EE-8B72-C230374529ED}" type="slidenum">
              <a:rPr lang="en-US" smtClean="0"/>
              <a:t>‹#›</a:t>
            </a:fld>
            <a:endParaRPr lang="en-US" dirty="0"/>
          </a:p>
        </p:txBody>
      </p:sp>
    </p:spTree>
    <p:extLst>
      <p:ext uri="{BB962C8B-B14F-4D97-AF65-F5344CB8AC3E}">
        <p14:creationId xmlns:p14="http://schemas.microsoft.com/office/powerpoint/2010/main" val="42642859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nnss.gov/pages/programs/FRMAC/FRMAC_DocumentsManuals.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training.fema.gov/icsresource/icsforms.asp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nnss.gov/pages/programs/FRMAC/FRMAC_DocumentsManuals.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login.microsoftonline.co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rslportal.doerer.u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radresponder.net/"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cmweb.llnl.gov/"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login.microsoftonline.com/"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rslportal.doerer.u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rslportal.doerer.us/"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vsp.pnnl.gov/"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mailto:gwinjs@nv.doe.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3174" y="444909"/>
            <a:ext cx="7772400" cy="1470025"/>
          </a:xfrm>
        </p:spPr>
        <p:txBody>
          <a:bodyPr/>
          <a:lstStyle/>
          <a:p>
            <a:r>
              <a:rPr lang="en-US" dirty="0" smtClean="0">
                <a:solidFill>
                  <a:schemeClr val="bg1"/>
                </a:solidFill>
              </a:rPr>
              <a:t>FRMAC Monitoring Manager Initial Training</a:t>
            </a:r>
            <a:endParaRPr lang="en-US" dirty="0">
              <a:solidFill>
                <a:schemeClr val="bg1"/>
              </a:solidFill>
            </a:endParaRPr>
          </a:p>
        </p:txBody>
      </p:sp>
      <p:sp>
        <p:nvSpPr>
          <p:cNvPr id="4" name="Subtitle 2"/>
          <p:cNvSpPr txBox="1">
            <a:spLocks/>
          </p:cNvSpPr>
          <p:nvPr/>
        </p:nvSpPr>
        <p:spPr>
          <a:xfrm>
            <a:off x="7374" y="4800600"/>
            <a:ext cx="9144000" cy="165576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smtClean="0">
                <a:solidFill>
                  <a:schemeClr val="bg1"/>
                </a:solidFill>
              </a:rPr>
              <a:t>MS-300</a:t>
            </a:r>
          </a:p>
          <a:p>
            <a:r>
              <a:rPr lang="en-US" dirty="0" smtClean="0">
                <a:solidFill>
                  <a:schemeClr val="bg1"/>
                </a:solidFill>
              </a:rPr>
              <a:t>FRMAC Monitoring Division Training </a:t>
            </a:r>
          </a:p>
          <a:p>
            <a:r>
              <a:rPr lang="en-US" dirty="0" smtClean="0">
                <a:solidFill>
                  <a:schemeClr val="bg1"/>
                </a:solidFill>
              </a:rPr>
              <a:t>April 2020</a:t>
            </a:r>
            <a:endParaRPr lang="en-US" dirty="0">
              <a:solidFill>
                <a:schemeClr val="bg1"/>
              </a:solidFill>
            </a:endParaRPr>
          </a:p>
        </p:txBody>
      </p:sp>
      <p:pic>
        <p:nvPicPr>
          <p:cNvPr id="5" name="Picture 4"/>
          <p:cNvPicPr>
            <a:picLocks noChangeAspect="1"/>
          </p:cNvPicPr>
          <p:nvPr/>
        </p:nvPicPr>
        <p:blipFill>
          <a:blip r:embed="rId3"/>
          <a:stretch>
            <a:fillRect/>
          </a:stretch>
        </p:blipFill>
        <p:spPr>
          <a:xfrm>
            <a:off x="3243636" y="2028174"/>
            <a:ext cx="2671476" cy="2671476"/>
          </a:xfrm>
          <a:prstGeom prst="rect">
            <a:avLst/>
          </a:prstGeom>
        </p:spPr>
      </p:pic>
    </p:spTree>
    <p:extLst>
      <p:ext uri="{BB962C8B-B14F-4D97-AF65-F5344CB8AC3E}">
        <p14:creationId xmlns:p14="http://schemas.microsoft.com/office/powerpoint/2010/main" val="4263991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8229600" cy="1143000"/>
          </a:xfrm>
          <a:solidFill>
            <a:schemeClr val="tx2"/>
          </a:solidFill>
        </p:spPr>
        <p:txBody>
          <a:bodyPr>
            <a:normAutofit/>
          </a:bodyPr>
          <a:lstStyle/>
          <a:p>
            <a:r>
              <a:rPr lang="en-US" dirty="0" smtClean="0">
                <a:solidFill>
                  <a:schemeClr val="bg1"/>
                </a:solidFill>
              </a:rPr>
              <a:t>Roles and Responsibilities</a:t>
            </a:r>
            <a:endParaRPr lang="en-US" dirty="0">
              <a:solidFill>
                <a:schemeClr val="bg1"/>
              </a:solidFill>
            </a:endParaRPr>
          </a:p>
        </p:txBody>
      </p:sp>
    </p:spTree>
    <p:extLst>
      <p:ext uri="{BB962C8B-B14F-4D97-AF65-F5344CB8AC3E}">
        <p14:creationId xmlns:p14="http://schemas.microsoft.com/office/powerpoint/2010/main" val="4046786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US" dirty="0" smtClean="0"/>
              <a:t>Roles and Responsibilities</a:t>
            </a:r>
            <a:endParaRPr lang="en-US" dirty="0"/>
          </a:p>
        </p:txBody>
      </p:sp>
      <p:sp>
        <p:nvSpPr>
          <p:cNvPr id="4" name="Content Placeholder 2"/>
          <p:cNvSpPr>
            <a:spLocks noGrp="1"/>
          </p:cNvSpPr>
          <p:nvPr>
            <p:ph idx="1"/>
          </p:nvPr>
        </p:nvSpPr>
        <p:spPr/>
        <p:txBody>
          <a:bodyPr>
            <a:normAutofit/>
          </a:bodyPr>
          <a:lstStyle/>
          <a:p>
            <a:r>
              <a:rPr lang="en-US" dirty="0" smtClean="0"/>
              <a:t>Monitoring Manager and Deputy</a:t>
            </a:r>
          </a:p>
          <a:p>
            <a:r>
              <a:rPr lang="en-US" dirty="0" smtClean="0"/>
              <a:t>Field Team Supervisor</a:t>
            </a:r>
          </a:p>
          <a:p>
            <a:r>
              <a:rPr lang="en-US" dirty="0" smtClean="0"/>
              <a:t>AMS Mission Manager</a:t>
            </a:r>
          </a:p>
          <a:p>
            <a:r>
              <a:rPr lang="en-US" dirty="0" smtClean="0"/>
              <a:t>Field Monitoring Specialist</a:t>
            </a:r>
          </a:p>
        </p:txBody>
      </p:sp>
    </p:spTree>
    <p:extLst>
      <p:ext uri="{BB962C8B-B14F-4D97-AF65-F5344CB8AC3E}">
        <p14:creationId xmlns:p14="http://schemas.microsoft.com/office/powerpoint/2010/main" val="815995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Monitoring Manager and Deputy Roles</a:t>
            </a:r>
            <a:endParaRPr lang="en-US" dirty="0"/>
          </a:p>
        </p:txBody>
      </p:sp>
      <p:sp>
        <p:nvSpPr>
          <p:cNvPr id="3" name="Content Placeholder 2"/>
          <p:cNvSpPr>
            <a:spLocks noGrp="1"/>
          </p:cNvSpPr>
          <p:nvPr>
            <p:ph idx="1"/>
          </p:nvPr>
        </p:nvSpPr>
        <p:spPr>
          <a:xfrm>
            <a:off x="457200" y="1414419"/>
            <a:ext cx="8229600" cy="3538582"/>
          </a:xfrm>
        </p:spPr>
        <p:txBody>
          <a:bodyPr>
            <a:normAutofit/>
          </a:bodyPr>
          <a:lstStyle/>
          <a:p>
            <a:r>
              <a:rPr lang="en-US" sz="2400" dirty="0" smtClean="0"/>
              <a:t>Manage operations for the division</a:t>
            </a:r>
          </a:p>
          <a:p>
            <a:r>
              <a:rPr lang="en-US" sz="2400" dirty="0" smtClean="0"/>
              <a:t>Attend/participate in planning meetings</a:t>
            </a:r>
          </a:p>
          <a:p>
            <a:r>
              <a:rPr lang="en-US" sz="2400" dirty="0" smtClean="0"/>
              <a:t>Help create Execution and Implementation Plans</a:t>
            </a:r>
          </a:p>
          <a:p>
            <a:r>
              <a:rPr lang="en-US" sz="2400" dirty="0" smtClean="0"/>
              <a:t>Complete field team instructions (ICS-204FRMAC)</a:t>
            </a:r>
          </a:p>
          <a:p>
            <a:r>
              <a:rPr lang="en-US" sz="2400" dirty="0" smtClean="0"/>
              <a:t>Brief AMS Missions Managers and Field Team Supervisors on objectives and expectations</a:t>
            </a:r>
          </a:p>
          <a:p>
            <a:r>
              <a:rPr lang="en-US" sz="2400" dirty="0" smtClean="0"/>
              <a:t>Review field team data</a:t>
            </a:r>
          </a:p>
          <a:p>
            <a:r>
              <a:rPr lang="en-US" sz="2400" dirty="0" smtClean="0"/>
              <a:t>Relay information up the command chain</a:t>
            </a:r>
            <a:endParaRPr lang="en-US" sz="2400" dirty="0"/>
          </a:p>
        </p:txBody>
      </p:sp>
      <p:sp>
        <p:nvSpPr>
          <p:cNvPr id="4" name="TextBox 3"/>
          <p:cNvSpPr txBox="1"/>
          <p:nvPr/>
        </p:nvSpPr>
        <p:spPr>
          <a:xfrm>
            <a:off x="952500" y="5169452"/>
            <a:ext cx="7239000" cy="923330"/>
          </a:xfrm>
          <a:prstGeom prst="rect">
            <a:avLst/>
          </a:prstGeom>
          <a:noFill/>
        </p:spPr>
        <p:txBody>
          <a:bodyPr wrap="square" rtlCol="0">
            <a:spAutoFit/>
          </a:bodyPr>
          <a:lstStyle/>
          <a:p>
            <a:r>
              <a:rPr lang="en-US" b="1" dirty="0" smtClean="0"/>
              <a:t>Training</a:t>
            </a:r>
            <a:r>
              <a:rPr lang="en-US" dirty="0" smtClean="0"/>
              <a:t>: Must complete the Monitoring Manager training courses and be approved by a rostering process before being able to take duty.  Must complete annual Monitoring Manager training.  </a:t>
            </a:r>
            <a:endParaRPr lang="en-US" dirty="0"/>
          </a:p>
        </p:txBody>
      </p:sp>
    </p:spTree>
    <p:extLst>
      <p:ext uri="{BB962C8B-B14F-4D97-AF65-F5344CB8AC3E}">
        <p14:creationId xmlns:p14="http://schemas.microsoft.com/office/powerpoint/2010/main" val="3760267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Responsibilities Pre Deployment</a:t>
            </a:r>
            <a:endParaRPr lang="en-US" dirty="0"/>
          </a:p>
        </p:txBody>
      </p:sp>
      <p:sp>
        <p:nvSpPr>
          <p:cNvPr id="3" name="Content Placeholder 2"/>
          <p:cNvSpPr>
            <a:spLocks noGrp="1"/>
          </p:cNvSpPr>
          <p:nvPr>
            <p:ph idx="1"/>
          </p:nvPr>
        </p:nvSpPr>
        <p:spPr>
          <a:xfrm>
            <a:off x="457200" y="1417638"/>
            <a:ext cx="8229600" cy="4754562"/>
          </a:xfrm>
        </p:spPr>
        <p:txBody>
          <a:bodyPr>
            <a:noAutofit/>
          </a:bodyPr>
          <a:lstStyle/>
          <a:p>
            <a:r>
              <a:rPr lang="en-US" sz="2400" dirty="0" smtClean="0"/>
              <a:t>Work with CMHT staff to gather all initial information on incident*</a:t>
            </a:r>
          </a:p>
          <a:p>
            <a:pPr lvl="1"/>
            <a:r>
              <a:rPr lang="en-US" sz="2000" dirty="0" smtClean="0"/>
              <a:t>Type of incident, source term, metrology, current status and contact info for state, local responders performing monitoring activities</a:t>
            </a:r>
          </a:p>
          <a:p>
            <a:r>
              <a:rPr lang="en-US" sz="2400" dirty="0" smtClean="0"/>
              <a:t>Confer with FRMAC Management Team (FMT) to discuss response priorities</a:t>
            </a:r>
          </a:p>
          <a:p>
            <a:r>
              <a:rPr lang="en-US" sz="2400" dirty="0" smtClean="0"/>
              <a:t>Obtain all available NARAC plots or monitoring data from First Responders/RAP</a:t>
            </a:r>
          </a:p>
          <a:p>
            <a:r>
              <a:rPr lang="en-US" sz="2400" dirty="0" smtClean="0"/>
              <a:t>Brief the Field Team Supervisor to begin selecting equipment to palletize and then organize teams</a:t>
            </a:r>
          </a:p>
          <a:p>
            <a:r>
              <a:rPr lang="en-US" sz="2400" dirty="0" smtClean="0"/>
              <a:t>Work with </a:t>
            </a:r>
            <a:r>
              <a:rPr lang="en-US" sz="2400" dirty="0"/>
              <a:t>the Health and Safety Manager to </a:t>
            </a:r>
            <a:r>
              <a:rPr lang="en-US" sz="2400" dirty="0" smtClean="0"/>
              <a:t>share  information</a:t>
            </a:r>
            <a:r>
              <a:rPr lang="en-US" sz="2400" dirty="0"/>
              <a:t>, personnel, and resources. </a:t>
            </a:r>
          </a:p>
          <a:p>
            <a:endParaRPr lang="en-US" sz="2400" dirty="0"/>
          </a:p>
        </p:txBody>
      </p:sp>
      <p:sp>
        <p:nvSpPr>
          <p:cNvPr id="4" name="TextBox 3"/>
          <p:cNvSpPr txBox="1"/>
          <p:nvPr/>
        </p:nvSpPr>
        <p:spPr>
          <a:xfrm>
            <a:off x="3657600" y="6324600"/>
            <a:ext cx="4648200" cy="369332"/>
          </a:xfrm>
          <a:prstGeom prst="rect">
            <a:avLst/>
          </a:prstGeom>
          <a:noFill/>
        </p:spPr>
        <p:txBody>
          <a:bodyPr wrap="square" rtlCol="0">
            <a:spAutoFit/>
          </a:bodyPr>
          <a:lstStyle/>
          <a:p>
            <a:r>
              <a:rPr lang="en-US" dirty="0" smtClean="0"/>
              <a:t>*Appendix A – Monitoring Manual Volume 1</a:t>
            </a:r>
            <a:endParaRPr lang="en-US" dirty="0"/>
          </a:p>
        </p:txBody>
      </p:sp>
    </p:spTree>
    <p:extLst>
      <p:ext uri="{BB962C8B-B14F-4D97-AF65-F5344CB8AC3E}">
        <p14:creationId xmlns:p14="http://schemas.microsoft.com/office/powerpoint/2010/main" val="51553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Responsibilities – IN the Field</a:t>
            </a:r>
            <a:endParaRPr lang="en-US" dirty="0"/>
          </a:p>
        </p:txBody>
      </p:sp>
      <p:sp>
        <p:nvSpPr>
          <p:cNvPr id="3" name="Content Placeholder 2"/>
          <p:cNvSpPr>
            <a:spLocks noGrp="1"/>
          </p:cNvSpPr>
          <p:nvPr>
            <p:ph idx="1"/>
          </p:nvPr>
        </p:nvSpPr>
        <p:spPr>
          <a:xfrm>
            <a:off x="457200" y="1371600"/>
            <a:ext cx="7924800" cy="4846320"/>
          </a:xfrm>
        </p:spPr>
        <p:txBody>
          <a:bodyPr>
            <a:normAutofit fontScale="92500"/>
          </a:bodyPr>
          <a:lstStyle/>
          <a:p>
            <a:r>
              <a:rPr lang="en-US" dirty="0" smtClean="0"/>
              <a:t>Develop the execution plan. Work with FRMAC Management to: </a:t>
            </a:r>
          </a:p>
          <a:p>
            <a:pPr lvl="1"/>
            <a:r>
              <a:rPr lang="en-US" dirty="0" smtClean="0"/>
              <a:t>Get enough info to complete field team instructions</a:t>
            </a:r>
          </a:p>
          <a:p>
            <a:pPr lvl="1"/>
            <a:r>
              <a:rPr lang="en-US" dirty="0" smtClean="0"/>
              <a:t>Support Health &amp; Safety with staffing and resources</a:t>
            </a:r>
          </a:p>
          <a:p>
            <a:pPr lvl="1"/>
            <a:r>
              <a:rPr lang="en-US" dirty="0" smtClean="0"/>
              <a:t>Prioritize action requests and conflicting task</a:t>
            </a:r>
          </a:p>
          <a:p>
            <a:r>
              <a:rPr lang="en-US" dirty="0" smtClean="0"/>
              <a:t>Work with the AMS Mission Manager to determine aerial survey missions</a:t>
            </a:r>
          </a:p>
          <a:p>
            <a:r>
              <a:rPr lang="en-US" dirty="0" smtClean="0"/>
              <a:t>Develop and brief assignments for field teams</a:t>
            </a:r>
          </a:p>
          <a:p>
            <a:endParaRPr lang="en-US" dirty="0" smtClean="0"/>
          </a:p>
        </p:txBody>
      </p:sp>
      <p:sp>
        <p:nvSpPr>
          <p:cNvPr id="4" name="TextBox 3"/>
          <p:cNvSpPr txBox="1"/>
          <p:nvPr/>
        </p:nvSpPr>
        <p:spPr>
          <a:xfrm>
            <a:off x="-381000" y="67056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54913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Responsibilities Within the ICS/UC Structure</a:t>
            </a:r>
            <a:endParaRPr lang="en-US" dirty="0"/>
          </a:p>
        </p:txBody>
      </p:sp>
      <p:sp>
        <p:nvSpPr>
          <p:cNvPr id="3" name="Content Placeholder 2"/>
          <p:cNvSpPr>
            <a:spLocks noGrp="1"/>
          </p:cNvSpPr>
          <p:nvPr>
            <p:ph idx="1"/>
          </p:nvPr>
        </p:nvSpPr>
        <p:spPr/>
        <p:txBody>
          <a:bodyPr>
            <a:normAutofit fontScale="62500" lnSpcReduction="20000"/>
          </a:bodyPr>
          <a:lstStyle/>
          <a:p>
            <a:r>
              <a:rPr lang="en-US" sz="4500" dirty="0"/>
              <a:t>Request resources from Command to support monitoring teams in field when </a:t>
            </a:r>
            <a:r>
              <a:rPr lang="en-US" sz="4500" dirty="0" smtClean="0"/>
              <a:t>required</a:t>
            </a:r>
            <a:endParaRPr lang="en-US" sz="4500" dirty="0"/>
          </a:p>
          <a:p>
            <a:r>
              <a:rPr lang="en-US" sz="4500" dirty="0"/>
              <a:t>Coordinate activities with the Operations Section for </a:t>
            </a:r>
            <a:r>
              <a:rPr lang="en-US" sz="4500" dirty="0" smtClean="0"/>
              <a:t>FRMAC field </a:t>
            </a:r>
            <a:r>
              <a:rPr lang="en-US" sz="4500" dirty="0"/>
              <a:t>teams and </a:t>
            </a:r>
            <a:r>
              <a:rPr lang="en-US" sz="4500" dirty="0" smtClean="0"/>
              <a:t>FRMAC aerial </a:t>
            </a:r>
            <a:r>
              <a:rPr lang="en-US" sz="4500" dirty="0"/>
              <a:t>assets</a:t>
            </a:r>
          </a:p>
          <a:p>
            <a:pPr marL="0" indent="0">
              <a:buNone/>
            </a:pPr>
            <a:endParaRPr lang="en-US" sz="4500" dirty="0" smtClean="0"/>
          </a:p>
          <a:p>
            <a:pPr marL="0" indent="0">
              <a:buNone/>
            </a:pPr>
            <a:r>
              <a:rPr lang="en-US" sz="4500" dirty="0" smtClean="0"/>
              <a:t>If Requested: </a:t>
            </a:r>
          </a:p>
          <a:p>
            <a:r>
              <a:rPr lang="en-US" sz="4500" dirty="0" smtClean="0"/>
              <a:t>Attend Planning Meetings to brief Command on the resources and capabilities</a:t>
            </a:r>
          </a:p>
          <a:p>
            <a:r>
              <a:rPr lang="en-US" sz="4500" dirty="0" smtClean="0"/>
              <a:t>Participate in regular tactics and planning meeting to support development of the IAP</a:t>
            </a:r>
          </a:p>
          <a:p>
            <a:endParaRPr lang="en-US" dirty="0" smtClean="0"/>
          </a:p>
        </p:txBody>
      </p:sp>
    </p:spTree>
    <p:extLst>
      <p:ext uri="{BB962C8B-B14F-4D97-AF65-F5344CB8AC3E}">
        <p14:creationId xmlns:p14="http://schemas.microsoft.com/office/powerpoint/2010/main" val="4040991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Really Works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Monitoring Manager attends a lot of meetings.  </a:t>
            </a:r>
          </a:p>
          <a:p>
            <a:pPr lvl="1"/>
            <a:r>
              <a:rPr lang="en-US" dirty="0" smtClean="0"/>
              <a:t>There is not enough time for the manager to attend to meetings and operations.  </a:t>
            </a:r>
          </a:p>
          <a:p>
            <a:r>
              <a:rPr lang="en-US" dirty="0" smtClean="0"/>
              <a:t>The Deputy Monitoring Manager is typically the operational manager.  </a:t>
            </a:r>
          </a:p>
          <a:p>
            <a:pPr lvl="1"/>
            <a:r>
              <a:rPr lang="en-US" dirty="0" smtClean="0"/>
              <a:t>Works with the FTS </a:t>
            </a:r>
          </a:p>
          <a:p>
            <a:pPr lvl="1"/>
            <a:r>
              <a:rPr lang="en-US" dirty="0" smtClean="0"/>
              <a:t>Creates field team instructions</a:t>
            </a:r>
          </a:p>
          <a:p>
            <a:pPr lvl="1"/>
            <a:r>
              <a:rPr lang="en-US" dirty="0" smtClean="0"/>
              <a:t>Reviews data </a:t>
            </a:r>
          </a:p>
          <a:p>
            <a:pPr lvl="1"/>
            <a:r>
              <a:rPr lang="en-US" dirty="0" smtClean="0"/>
              <a:t>Reports to the monitoring manager on field activities   </a:t>
            </a:r>
            <a:endParaRPr lang="en-US" dirty="0"/>
          </a:p>
        </p:txBody>
      </p:sp>
      <p:sp>
        <p:nvSpPr>
          <p:cNvPr id="4" name="TextBox 3"/>
          <p:cNvSpPr txBox="1"/>
          <p:nvPr/>
        </p:nvSpPr>
        <p:spPr>
          <a:xfrm rot="19536020">
            <a:off x="457200" y="685800"/>
            <a:ext cx="1600200" cy="369332"/>
          </a:xfrm>
          <a:prstGeom prst="rect">
            <a:avLst/>
          </a:prstGeom>
          <a:noFill/>
        </p:spPr>
        <p:txBody>
          <a:bodyPr wrap="square" rtlCol="0">
            <a:spAutoFit/>
          </a:bodyPr>
          <a:lstStyle/>
          <a:p>
            <a:r>
              <a:rPr lang="en-US" b="1" dirty="0" smtClean="0">
                <a:solidFill>
                  <a:srgbClr val="FF0000"/>
                </a:solidFill>
              </a:rPr>
              <a:t>IN REAL LIFE…</a:t>
            </a:r>
            <a:endParaRPr lang="en-US" b="1" dirty="0">
              <a:solidFill>
                <a:srgbClr val="FF0000"/>
              </a:solidFill>
            </a:endParaRPr>
          </a:p>
        </p:txBody>
      </p:sp>
    </p:spTree>
    <p:extLst>
      <p:ext uri="{BB962C8B-B14F-4D97-AF65-F5344CB8AC3E}">
        <p14:creationId xmlns:p14="http://schemas.microsoft.com/office/powerpoint/2010/main" val="410304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Field Team Supervisor Roles</a:t>
            </a:r>
            <a:endParaRPr lang="en-US" dirty="0"/>
          </a:p>
        </p:txBody>
      </p:sp>
      <p:sp>
        <p:nvSpPr>
          <p:cNvPr id="3" name="Content Placeholder 2"/>
          <p:cNvSpPr>
            <a:spLocks noGrp="1"/>
          </p:cNvSpPr>
          <p:nvPr>
            <p:ph idx="1"/>
          </p:nvPr>
        </p:nvSpPr>
        <p:spPr>
          <a:xfrm>
            <a:off x="457200" y="1417638"/>
            <a:ext cx="8001000" cy="5211762"/>
          </a:xfrm>
        </p:spPr>
        <p:txBody>
          <a:bodyPr>
            <a:normAutofit fontScale="77500" lnSpcReduction="20000"/>
          </a:bodyPr>
          <a:lstStyle/>
          <a:p>
            <a:pPr marL="0" lvl="0" indent="0">
              <a:buNone/>
            </a:pPr>
            <a:r>
              <a:rPr lang="en-US" b="1" dirty="0" smtClean="0"/>
              <a:t>Before Team Deployment</a:t>
            </a:r>
          </a:p>
          <a:p>
            <a:pPr lvl="1"/>
            <a:r>
              <a:rPr lang="en-US" dirty="0" smtClean="0"/>
              <a:t>Assist in deployment activities</a:t>
            </a:r>
          </a:p>
          <a:p>
            <a:pPr lvl="2"/>
            <a:r>
              <a:rPr lang="en-US" dirty="0" smtClean="0"/>
              <a:t>Assist with palletizing deployment equipment</a:t>
            </a:r>
          </a:p>
          <a:p>
            <a:pPr lvl="2"/>
            <a:r>
              <a:rPr lang="en-US" dirty="0" smtClean="0"/>
              <a:t>Field team composition </a:t>
            </a:r>
          </a:p>
          <a:p>
            <a:pPr lvl="2"/>
            <a:r>
              <a:rPr lang="en-US" dirty="0" smtClean="0"/>
              <a:t>Establish communications with field teams</a:t>
            </a:r>
          </a:p>
          <a:p>
            <a:pPr lvl="1"/>
            <a:r>
              <a:rPr lang="en-US" dirty="0"/>
              <a:t>Ensure necessary equipment </a:t>
            </a:r>
            <a:r>
              <a:rPr lang="en-US" dirty="0" smtClean="0"/>
              <a:t>available and ready </a:t>
            </a:r>
            <a:endParaRPr lang="en-US" dirty="0"/>
          </a:p>
          <a:p>
            <a:pPr lvl="1"/>
            <a:r>
              <a:rPr lang="en-US" dirty="0"/>
              <a:t>Brief the ICS-204FRMAC </a:t>
            </a:r>
            <a:endParaRPr lang="en-US" dirty="0" smtClean="0"/>
          </a:p>
          <a:p>
            <a:pPr marL="0" lvl="0" indent="0">
              <a:buNone/>
            </a:pPr>
            <a:r>
              <a:rPr lang="en-US" b="1" dirty="0"/>
              <a:t>During Field Deployment </a:t>
            </a:r>
            <a:endParaRPr lang="en-US" dirty="0"/>
          </a:p>
          <a:p>
            <a:pPr lvl="1"/>
            <a:r>
              <a:rPr lang="en-US" dirty="0" smtClean="0"/>
              <a:t>Establish communications with field teams</a:t>
            </a:r>
            <a:endParaRPr lang="en-US" dirty="0"/>
          </a:p>
          <a:p>
            <a:pPr lvl="1"/>
            <a:r>
              <a:rPr lang="en-US" dirty="0"/>
              <a:t>Reroute or change task</a:t>
            </a:r>
          </a:p>
          <a:p>
            <a:pPr lvl="1"/>
            <a:r>
              <a:rPr lang="en-US" dirty="0"/>
              <a:t>Approve data</a:t>
            </a:r>
          </a:p>
          <a:p>
            <a:pPr marL="0" lvl="0" indent="0">
              <a:buNone/>
            </a:pPr>
            <a:r>
              <a:rPr lang="en-US" b="1" dirty="0"/>
              <a:t>After Field Deployment</a:t>
            </a:r>
            <a:endParaRPr lang="en-US" dirty="0"/>
          </a:p>
          <a:p>
            <a:pPr lvl="1"/>
            <a:r>
              <a:rPr lang="en-US" dirty="0"/>
              <a:t>Take report from field team</a:t>
            </a:r>
          </a:p>
          <a:p>
            <a:pPr lvl="1"/>
            <a:r>
              <a:rPr lang="en-US" dirty="0"/>
              <a:t>Return to Monitoring Manager (or Deputy) and Report Status </a:t>
            </a:r>
          </a:p>
        </p:txBody>
      </p:sp>
    </p:spTree>
    <p:extLst>
      <p:ext uri="{BB962C8B-B14F-4D97-AF65-F5344CB8AC3E}">
        <p14:creationId xmlns:p14="http://schemas.microsoft.com/office/powerpoint/2010/main" val="3078014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AMS Mission Manager/Scientist</a:t>
            </a:r>
            <a:endParaRPr lang="en-US" dirty="0"/>
          </a:p>
        </p:txBody>
      </p:sp>
      <p:sp>
        <p:nvSpPr>
          <p:cNvPr id="3" name="Content Placeholder 2"/>
          <p:cNvSpPr>
            <a:spLocks noGrp="1"/>
          </p:cNvSpPr>
          <p:nvPr>
            <p:ph idx="1"/>
          </p:nvPr>
        </p:nvSpPr>
        <p:spPr>
          <a:xfrm>
            <a:off x="457200" y="1600201"/>
            <a:ext cx="8229600" cy="3733799"/>
          </a:xfrm>
        </p:spPr>
        <p:txBody>
          <a:bodyPr>
            <a:normAutofit fontScale="92500" lnSpcReduction="20000"/>
          </a:bodyPr>
          <a:lstStyle/>
          <a:p>
            <a:r>
              <a:rPr lang="en-US" dirty="0" smtClean="0"/>
              <a:t>Coordinate flights/ ensure safety of assigned personnel</a:t>
            </a:r>
          </a:p>
          <a:p>
            <a:r>
              <a:rPr lang="en-US" dirty="0" smtClean="0"/>
              <a:t>Brief AMS staff on objectives</a:t>
            </a:r>
          </a:p>
          <a:p>
            <a:r>
              <a:rPr lang="en-US" dirty="0" smtClean="0"/>
              <a:t>Communicate flight details and situational awareness to the Monitoring Manager </a:t>
            </a:r>
          </a:p>
          <a:p>
            <a:r>
              <a:rPr lang="en-US" dirty="0" smtClean="0"/>
              <a:t>Assist the Monitoring Manager with mission planning</a:t>
            </a:r>
          </a:p>
          <a:p>
            <a:r>
              <a:rPr lang="en-US" dirty="0" smtClean="0"/>
              <a:t>AMS data product creation/review</a:t>
            </a:r>
          </a:p>
          <a:p>
            <a:endParaRPr lang="en-US" dirty="0" smtClean="0"/>
          </a:p>
          <a:p>
            <a:endParaRPr lang="en-US" dirty="0" smtClean="0"/>
          </a:p>
        </p:txBody>
      </p:sp>
    </p:spTree>
    <p:extLst>
      <p:ext uri="{BB962C8B-B14F-4D97-AF65-F5344CB8AC3E}">
        <p14:creationId xmlns:p14="http://schemas.microsoft.com/office/powerpoint/2010/main" val="1576825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Field Monitoring Specialist Roles</a:t>
            </a:r>
            <a:endParaRPr lang="en-US" dirty="0"/>
          </a:p>
        </p:txBody>
      </p:sp>
      <p:sp>
        <p:nvSpPr>
          <p:cNvPr id="3" name="Content Placeholder 2"/>
          <p:cNvSpPr>
            <a:spLocks noGrp="1"/>
          </p:cNvSpPr>
          <p:nvPr>
            <p:ph idx="1"/>
          </p:nvPr>
        </p:nvSpPr>
        <p:spPr/>
        <p:txBody>
          <a:bodyPr/>
          <a:lstStyle/>
          <a:p>
            <a:r>
              <a:rPr lang="en-US" dirty="0" smtClean="0"/>
              <a:t>Instrument QA/QC before deployment</a:t>
            </a:r>
          </a:p>
          <a:p>
            <a:r>
              <a:rPr lang="en-US" dirty="0" smtClean="0"/>
              <a:t>Ensure tablets and </a:t>
            </a:r>
            <a:r>
              <a:rPr lang="en-US" dirty="0" err="1" smtClean="0"/>
              <a:t>MPCDs</a:t>
            </a:r>
            <a:r>
              <a:rPr lang="en-US" dirty="0" smtClean="0"/>
              <a:t> are ready</a:t>
            </a:r>
          </a:p>
          <a:p>
            <a:r>
              <a:rPr lang="en-US" dirty="0" smtClean="0"/>
              <a:t>Follow ICS-204FRMAC instructions</a:t>
            </a:r>
          </a:p>
          <a:p>
            <a:r>
              <a:rPr lang="en-US" dirty="0" smtClean="0"/>
              <a:t>Communicate status to Field Team Supervisor</a:t>
            </a:r>
          </a:p>
          <a:p>
            <a:r>
              <a:rPr lang="en-US" dirty="0" smtClean="0"/>
              <a:t>Help less experienced field team members and/or specialty field teams</a:t>
            </a:r>
          </a:p>
          <a:p>
            <a:pPr marL="0" indent="0">
              <a:buNone/>
            </a:pPr>
            <a:endParaRPr lang="en-US" dirty="0"/>
          </a:p>
        </p:txBody>
      </p:sp>
    </p:spTree>
    <p:extLst>
      <p:ext uri="{BB962C8B-B14F-4D97-AF65-F5344CB8AC3E}">
        <p14:creationId xmlns:p14="http://schemas.microsoft.com/office/powerpoint/2010/main" val="3742225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lvl="0"/>
            <a:r>
              <a:rPr lang="en-US" b="1" dirty="0"/>
              <a:t>Command Structure in Monitoring </a:t>
            </a:r>
            <a:r>
              <a:rPr lang="en-US" b="1" dirty="0" smtClean="0"/>
              <a:t>Division</a:t>
            </a:r>
          </a:p>
          <a:p>
            <a:pPr lvl="0"/>
            <a:r>
              <a:rPr lang="en-US" b="1" dirty="0" smtClean="0"/>
              <a:t>Roles and Responsibilities</a:t>
            </a:r>
          </a:p>
          <a:p>
            <a:pPr lvl="0"/>
            <a:r>
              <a:rPr lang="en-US" b="1" dirty="0" smtClean="0"/>
              <a:t>Assets</a:t>
            </a:r>
            <a:endParaRPr lang="en-US" dirty="0"/>
          </a:p>
          <a:p>
            <a:pPr lvl="0"/>
            <a:r>
              <a:rPr lang="en-US" b="1" dirty="0" smtClean="0"/>
              <a:t>Workflow</a:t>
            </a:r>
          </a:p>
          <a:p>
            <a:pPr lvl="0"/>
            <a:r>
              <a:rPr lang="en-US" b="1" dirty="0" smtClean="0"/>
              <a:t>Deployment Interactions</a:t>
            </a:r>
            <a:endParaRPr lang="en-US" dirty="0"/>
          </a:p>
          <a:p>
            <a:pPr lvl="0"/>
            <a:r>
              <a:rPr lang="en-US" b="1" dirty="0"/>
              <a:t>Software </a:t>
            </a:r>
            <a:r>
              <a:rPr lang="en-US" b="1" dirty="0" smtClean="0"/>
              <a:t>Tools</a:t>
            </a:r>
          </a:p>
          <a:p>
            <a:pPr lvl="0"/>
            <a:r>
              <a:rPr lang="en-US" b="1" dirty="0" smtClean="0"/>
              <a:t>Operational Topics</a:t>
            </a:r>
            <a:endParaRPr lang="en-US" dirty="0"/>
          </a:p>
          <a:p>
            <a:pPr marL="0" indent="0">
              <a:buNone/>
            </a:pPr>
            <a:endParaRPr lang="en-US" b="1" dirty="0" smtClean="0"/>
          </a:p>
        </p:txBody>
      </p:sp>
    </p:spTree>
    <p:extLst>
      <p:ext uri="{BB962C8B-B14F-4D97-AF65-F5344CB8AC3E}">
        <p14:creationId xmlns:p14="http://schemas.microsoft.com/office/powerpoint/2010/main" val="3922434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Specialty Field Team Roles</a:t>
            </a:r>
            <a:endParaRPr lang="en-US" dirty="0"/>
          </a:p>
        </p:txBody>
      </p:sp>
      <p:sp>
        <p:nvSpPr>
          <p:cNvPr id="3" name="Content Placeholder 2"/>
          <p:cNvSpPr>
            <a:spLocks noGrp="1"/>
          </p:cNvSpPr>
          <p:nvPr>
            <p:ph idx="1"/>
          </p:nvPr>
        </p:nvSpPr>
        <p:spPr/>
        <p:txBody>
          <a:bodyPr/>
          <a:lstStyle/>
          <a:p>
            <a:r>
              <a:rPr lang="en-US" dirty="0" smtClean="0"/>
              <a:t>ECAMs</a:t>
            </a:r>
          </a:p>
          <a:p>
            <a:pPr lvl="1"/>
            <a:r>
              <a:rPr lang="en-US" dirty="0" smtClean="0"/>
              <a:t>This may include a eFRMAC specialist on the team</a:t>
            </a:r>
          </a:p>
          <a:p>
            <a:pPr lvl="1"/>
            <a:r>
              <a:rPr lang="en-US" dirty="0" smtClean="0"/>
              <a:t>Test system prior to deployment</a:t>
            </a:r>
          </a:p>
          <a:p>
            <a:pPr lvl="1"/>
            <a:r>
              <a:rPr lang="en-US" dirty="0" smtClean="0"/>
              <a:t>Set up at designated location</a:t>
            </a:r>
          </a:p>
          <a:p>
            <a:pPr lvl="1"/>
            <a:r>
              <a:rPr lang="en-US" dirty="0" smtClean="0"/>
              <a:t>Ensure system works at location</a:t>
            </a:r>
          </a:p>
        </p:txBody>
      </p:sp>
    </p:spTree>
    <p:extLst>
      <p:ext uri="{BB962C8B-B14F-4D97-AF65-F5344CB8AC3E}">
        <p14:creationId xmlns:p14="http://schemas.microsoft.com/office/powerpoint/2010/main" val="2096765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8229600" cy="1143000"/>
          </a:xfrm>
          <a:solidFill>
            <a:schemeClr val="tx2"/>
          </a:solidFill>
        </p:spPr>
        <p:txBody>
          <a:bodyPr>
            <a:normAutofit/>
          </a:bodyPr>
          <a:lstStyle/>
          <a:p>
            <a:r>
              <a:rPr lang="en-US" dirty="0" smtClean="0">
                <a:solidFill>
                  <a:schemeClr val="bg1"/>
                </a:solidFill>
              </a:rPr>
              <a:t>Assets</a:t>
            </a:r>
            <a:endParaRPr lang="en-US" dirty="0">
              <a:solidFill>
                <a:schemeClr val="bg1"/>
              </a:solidFill>
            </a:endParaRPr>
          </a:p>
        </p:txBody>
      </p:sp>
    </p:spTree>
    <p:extLst>
      <p:ext uri="{BB962C8B-B14F-4D97-AF65-F5344CB8AC3E}">
        <p14:creationId xmlns:p14="http://schemas.microsoft.com/office/powerpoint/2010/main" val="3062445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US" dirty="0" smtClean="0"/>
              <a:t>Assets</a:t>
            </a:r>
            <a:endParaRPr lang="en-US" dirty="0"/>
          </a:p>
        </p:txBody>
      </p:sp>
      <p:sp>
        <p:nvSpPr>
          <p:cNvPr id="4" name="Content Placeholder 2"/>
          <p:cNvSpPr>
            <a:spLocks noGrp="1"/>
          </p:cNvSpPr>
          <p:nvPr>
            <p:ph idx="1"/>
          </p:nvPr>
        </p:nvSpPr>
        <p:spPr/>
        <p:txBody>
          <a:bodyPr>
            <a:normAutofit/>
          </a:bodyPr>
          <a:lstStyle/>
          <a:p>
            <a:r>
              <a:rPr lang="en-US" dirty="0"/>
              <a:t>Consequence Management </a:t>
            </a:r>
            <a:r>
              <a:rPr lang="en-US" dirty="0" smtClean="0"/>
              <a:t>Advance Command (CMAC) </a:t>
            </a:r>
          </a:p>
          <a:p>
            <a:r>
              <a:rPr lang="en-US" dirty="0" smtClean="0"/>
              <a:t>Consequence Management Response Team (CMRT)</a:t>
            </a:r>
          </a:p>
          <a:p>
            <a:r>
              <a:rPr lang="en-US" dirty="0" smtClean="0"/>
              <a:t>Aerial Measuring System (AMS)</a:t>
            </a:r>
          </a:p>
          <a:p>
            <a:r>
              <a:rPr lang="en-US" dirty="0"/>
              <a:t>Consequence Management Home </a:t>
            </a:r>
            <a:r>
              <a:rPr lang="en-US" dirty="0" smtClean="0"/>
              <a:t>Team (CMHT)</a:t>
            </a:r>
          </a:p>
        </p:txBody>
      </p:sp>
    </p:spTree>
    <p:extLst>
      <p:ext uri="{BB962C8B-B14F-4D97-AF65-F5344CB8AC3E}">
        <p14:creationId xmlns:p14="http://schemas.microsoft.com/office/powerpoint/2010/main" val="860965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CMAC</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CMAC consists of some the FRMAC Division Managers (Assessment, H&amp;S, Monitoring), Liaison, Operations Specialist, and a Federal Official. </a:t>
            </a:r>
          </a:p>
          <a:p>
            <a:r>
              <a:rPr lang="en-US" dirty="0" smtClean="0"/>
              <a:t>CMAC may deploy before CMRT. </a:t>
            </a:r>
          </a:p>
          <a:p>
            <a:r>
              <a:rPr lang="en-US" dirty="0"/>
              <a:t>Main goals are to: </a:t>
            </a:r>
          </a:p>
          <a:p>
            <a:pPr lvl="1"/>
            <a:r>
              <a:rPr lang="en-US" dirty="0"/>
              <a:t>Facilitate the transfer of command and operations from RAP to CMRT </a:t>
            </a:r>
          </a:p>
          <a:p>
            <a:pPr lvl="1"/>
            <a:r>
              <a:rPr lang="en-US" dirty="0"/>
              <a:t>Prepare for the arrival and operations of CMRT  </a:t>
            </a:r>
            <a:endParaRPr lang="en-US" dirty="0" smtClean="0"/>
          </a:p>
          <a:p>
            <a:r>
              <a:rPr lang="en-US" dirty="0" smtClean="0"/>
              <a:t>Guidance: CMAC Arrival Checklist and FRMAC Advance Party checklist</a:t>
            </a:r>
            <a:endParaRPr lang="en-US" dirty="0"/>
          </a:p>
        </p:txBody>
      </p:sp>
    </p:spTree>
    <p:extLst>
      <p:ext uri="{BB962C8B-B14F-4D97-AF65-F5344CB8AC3E}">
        <p14:creationId xmlns:p14="http://schemas.microsoft.com/office/powerpoint/2010/main" val="3883185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CMRT</a:t>
            </a:r>
            <a:endParaRPr lang="en-US" dirty="0"/>
          </a:p>
        </p:txBody>
      </p:sp>
      <p:sp>
        <p:nvSpPr>
          <p:cNvPr id="3" name="Content Placeholder 2"/>
          <p:cNvSpPr>
            <a:spLocks noGrp="1"/>
          </p:cNvSpPr>
          <p:nvPr>
            <p:ph idx="1"/>
          </p:nvPr>
        </p:nvSpPr>
        <p:spPr/>
        <p:txBody>
          <a:bodyPr>
            <a:normAutofit lnSpcReduction="10000"/>
          </a:bodyPr>
          <a:lstStyle/>
          <a:p>
            <a:r>
              <a:rPr lang="en-US" dirty="0" smtClean="0"/>
              <a:t>Response team that originates from RSL. </a:t>
            </a:r>
          </a:p>
          <a:p>
            <a:r>
              <a:rPr lang="en-US" dirty="0" smtClean="0"/>
              <a:t>Ability to deploy within 4-12 hours after notification. </a:t>
            </a:r>
          </a:p>
          <a:p>
            <a:r>
              <a:rPr lang="en-US" dirty="0" smtClean="0"/>
              <a:t>DOE operated and the majority of the team is comprised of NNSS employees. </a:t>
            </a:r>
          </a:p>
          <a:p>
            <a:pPr lvl="1"/>
            <a:r>
              <a:rPr lang="en-US" dirty="0" smtClean="0"/>
              <a:t>The Lab Analysis and Assessment divisions have a strong Sandia and Livermore component.  </a:t>
            </a:r>
          </a:p>
          <a:p>
            <a:r>
              <a:rPr lang="en-US" dirty="0" smtClean="0"/>
              <a:t>Not all the CMRT equipment fits in the aircraft with the team.  </a:t>
            </a:r>
          </a:p>
          <a:p>
            <a:endParaRPr lang="en-US" dirty="0"/>
          </a:p>
        </p:txBody>
      </p:sp>
    </p:spTree>
    <p:extLst>
      <p:ext uri="{BB962C8B-B14F-4D97-AF65-F5344CB8AC3E}">
        <p14:creationId xmlns:p14="http://schemas.microsoft.com/office/powerpoint/2010/main" val="1267274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AMS</a:t>
            </a:r>
            <a:endParaRPr lang="en-US" dirty="0"/>
          </a:p>
        </p:txBody>
      </p:sp>
      <p:sp>
        <p:nvSpPr>
          <p:cNvPr id="3" name="Content Placeholder 2"/>
          <p:cNvSpPr>
            <a:spLocks noGrp="1"/>
          </p:cNvSpPr>
          <p:nvPr>
            <p:ph idx="1"/>
          </p:nvPr>
        </p:nvSpPr>
        <p:spPr>
          <a:xfrm>
            <a:off x="457200" y="2362200"/>
            <a:ext cx="8229600" cy="3763963"/>
          </a:xfrm>
        </p:spPr>
        <p:txBody>
          <a:bodyPr>
            <a:normAutofit fontScale="92500" lnSpcReduction="20000"/>
          </a:bodyPr>
          <a:lstStyle/>
          <a:p>
            <a:r>
              <a:rPr lang="en-US" dirty="0" smtClean="0"/>
              <a:t>AMS is a separate asset from CMRT.  They perform search missions as well as radiological characterizations of large areas. </a:t>
            </a:r>
          </a:p>
          <a:p>
            <a:r>
              <a:rPr lang="en-US" dirty="0"/>
              <a:t>AMS has 2 locations: Nellis Air Force (Las Vegas, NV) and Joint Base Andrews (Washington D.C.) Bases. </a:t>
            </a:r>
          </a:p>
          <a:p>
            <a:r>
              <a:rPr lang="en-US" dirty="0" smtClean="0"/>
              <a:t>AMS </a:t>
            </a:r>
            <a:r>
              <a:rPr lang="en-US" dirty="0"/>
              <a:t>can deploy earlier than CMRT.  </a:t>
            </a:r>
          </a:p>
          <a:p>
            <a:r>
              <a:rPr lang="en-US" dirty="0" smtClean="0"/>
              <a:t>When a CMRT/FRMAC is activated, AMS reports under the Monitoring Division. </a:t>
            </a:r>
          </a:p>
          <a:p>
            <a:endParaRPr lang="en-US" dirty="0"/>
          </a:p>
        </p:txBody>
      </p:sp>
      <p:pic>
        <p:nvPicPr>
          <p:cNvPr id="4" name="Picture 3"/>
          <p:cNvPicPr>
            <a:picLocks noChangeAspect="1"/>
          </p:cNvPicPr>
          <p:nvPr/>
        </p:nvPicPr>
        <p:blipFill>
          <a:blip r:embed="rId3"/>
          <a:stretch>
            <a:fillRect/>
          </a:stretch>
        </p:blipFill>
        <p:spPr>
          <a:xfrm>
            <a:off x="2819400" y="1014867"/>
            <a:ext cx="4480948" cy="1347333"/>
          </a:xfrm>
          <a:prstGeom prst="rect">
            <a:avLst/>
          </a:prstGeom>
        </p:spPr>
      </p:pic>
    </p:spTree>
    <p:extLst>
      <p:ext uri="{BB962C8B-B14F-4D97-AF65-F5344CB8AC3E}">
        <p14:creationId xmlns:p14="http://schemas.microsoft.com/office/powerpoint/2010/main" val="458019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AMS (cont.)</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AMS uses sodium iodide based radiation detection system (manufactured by RSI) in their fixed wing or helicopter to characterize large areas. </a:t>
            </a:r>
          </a:p>
          <a:p>
            <a:pPr lvl="0"/>
            <a:r>
              <a:rPr lang="en-US" dirty="0"/>
              <a:t>The AMS Mission Manager is in charge of the mission. The mission crew consists of the following personnel:</a:t>
            </a:r>
          </a:p>
          <a:p>
            <a:pPr lvl="1"/>
            <a:r>
              <a:rPr lang="en-US" dirty="0"/>
              <a:t>Pilot</a:t>
            </a:r>
          </a:p>
          <a:p>
            <a:pPr lvl="1"/>
            <a:r>
              <a:rPr lang="en-US" dirty="0"/>
              <a:t>Co-pilot</a:t>
            </a:r>
          </a:p>
          <a:p>
            <a:pPr lvl="1"/>
            <a:r>
              <a:rPr lang="en-US" dirty="0"/>
              <a:t>AMS Mission Manager</a:t>
            </a:r>
          </a:p>
          <a:p>
            <a:pPr lvl="1"/>
            <a:r>
              <a:rPr lang="en-US" dirty="0"/>
              <a:t>AMS Equipment Specialist</a:t>
            </a:r>
          </a:p>
          <a:p>
            <a:r>
              <a:rPr lang="en-US" dirty="0"/>
              <a:t>Other necessary AMS personnel include: mechanics, data scientists, </a:t>
            </a:r>
            <a:r>
              <a:rPr lang="en-US" dirty="0" smtClean="0"/>
              <a:t>and data </a:t>
            </a:r>
            <a:r>
              <a:rPr lang="en-US" dirty="0"/>
              <a:t>analysts </a:t>
            </a:r>
            <a:r>
              <a:rPr lang="en-US" dirty="0" smtClean="0"/>
              <a:t>as part </a:t>
            </a:r>
            <a:r>
              <a:rPr lang="en-US" dirty="0"/>
              <a:t>of the AMS home team. </a:t>
            </a:r>
          </a:p>
        </p:txBody>
      </p:sp>
      <p:pic>
        <p:nvPicPr>
          <p:cNvPr id="4" name="Picture 3"/>
          <p:cNvPicPr>
            <a:picLocks noChangeAspect="1"/>
          </p:cNvPicPr>
          <p:nvPr/>
        </p:nvPicPr>
        <p:blipFill>
          <a:blip r:embed="rId3"/>
          <a:stretch>
            <a:fillRect/>
          </a:stretch>
        </p:blipFill>
        <p:spPr>
          <a:xfrm>
            <a:off x="4953000" y="3581400"/>
            <a:ext cx="3354795" cy="1219292"/>
          </a:xfrm>
          <a:prstGeom prst="rect">
            <a:avLst/>
          </a:prstGeom>
        </p:spPr>
      </p:pic>
    </p:spTree>
    <p:extLst>
      <p:ext uri="{BB962C8B-B14F-4D97-AF65-F5344CB8AC3E}">
        <p14:creationId xmlns:p14="http://schemas.microsoft.com/office/powerpoint/2010/main" val="1992962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09600" y="457200"/>
            <a:ext cx="5867400" cy="606425"/>
          </a:xfrm>
          <a:prstGeom prst="rect">
            <a:avLst/>
          </a:prstGeom>
          <a:ln>
            <a:solidFill>
              <a:schemeClr val="bg1"/>
            </a:solidFill>
          </a:ln>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3600" i="0" u="none" strike="noStrike" kern="0" cap="none" spc="0" normalizeH="0" baseline="0" noProof="0" dirty="0" smtClean="0">
                <a:ln>
                  <a:noFill/>
                </a:ln>
                <a:effectLst/>
                <a:uLnTx/>
                <a:uFillTx/>
                <a:latin typeface="+mj-lt"/>
                <a:ea typeface="+mj-ea"/>
                <a:cs typeface="+mj-cs"/>
              </a:rPr>
              <a:t>AMS Mission Parameters</a:t>
            </a:r>
          </a:p>
        </p:txBody>
      </p:sp>
      <p:sp>
        <p:nvSpPr>
          <p:cNvPr id="3" name="Rectangle 4"/>
          <p:cNvSpPr txBox="1">
            <a:spLocks noChangeArrowheads="1"/>
          </p:cNvSpPr>
          <p:nvPr/>
        </p:nvSpPr>
        <p:spPr>
          <a:xfrm>
            <a:off x="542925" y="1128713"/>
            <a:ext cx="3441700" cy="1768475"/>
          </a:xfrm>
          <a:prstGeom prst="rect">
            <a:avLst/>
          </a:prstGeom>
        </p:spPr>
        <p:txBody>
          <a:bodyPr/>
          <a:lstStyle/>
          <a:p>
            <a:pPr marL="0" marR="0" lvl="0" indent="0" algn="l" defTabSz="914400" rtl="0" eaLnBrk="0" fontAlgn="base" latinLnBrk="0" hangingPunct="0">
              <a:lnSpc>
                <a:spcPct val="80000"/>
              </a:lnSpc>
              <a:spcBef>
                <a:spcPct val="20000"/>
              </a:spcBef>
              <a:spcAft>
                <a:spcPct val="0"/>
              </a:spcAft>
              <a:buClrTx/>
              <a:buSzTx/>
              <a:buFontTx/>
              <a:buNone/>
              <a:tabLst>
                <a:tab pos="228600" algn="l"/>
              </a:tabLst>
              <a:defRPr/>
            </a:pPr>
            <a:r>
              <a:rPr kumimoji="0" lang="en-US" sz="1800" b="1" i="0" u="none" strike="noStrike" kern="0" cap="none" spc="0" normalizeH="0" baseline="0" noProof="0" smtClean="0">
                <a:ln>
                  <a:noFill/>
                </a:ln>
                <a:solidFill>
                  <a:schemeClr val="tx1"/>
                </a:solidFill>
                <a:effectLst/>
                <a:uLnTx/>
                <a:uFillTx/>
                <a:latin typeface="+mn-lt"/>
                <a:ea typeface="+mn-ea"/>
                <a:cs typeface="+mn-cs"/>
              </a:rPr>
              <a:t>On-Call Response Phase</a:t>
            </a:r>
          </a:p>
          <a:p>
            <a:pPr marL="0" marR="0" lvl="0" indent="0" algn="l" defTabSz="914400" rtl="0" eaLnBrk="0" fontAlgn="base" latinLnBrk="0" hangingPunct="0">
              <a:lnSpc>
                <a:spcPct val="80000"/>
              </a:lnSpc>
              <a:spcBef>
                <a:spcPct val="20000"/>
              </a:spcBef>
              <a:spcAft>
                <a:spcPct val="0"/>
              </a:spcAft>
              <a:buClr>
                <a:srgbClr val="0033CC"/>
              </a:buClr>
              <a:buSzTx/>
              <a:buFont typeface="Wingdings" pitchFamily="2" charset="2"/>
              <a:buChar char="ü"/>
              <a:tabLst>
                <a:tab pos="228600" algn="l"/>
              </a:tabLst>
              <a:defRPr/>
            </a:pPr>
            <a:r>
              <a:rPr kumimoji="0" lang="en-US" sz="1600" b="0" i="1" u="none" strike="noStrike" kern="0" cap="none" spc="0" normalizeH="0" baseline="0" noProof="0" smtClean="0">
                <a:ln>
                  <a:noFill/>
                </a:ln>
                <a:solidFill>
                  <a:schemeClr val="tx1"/>
                </a:solidFill>
                <a:effectLst/>
                <a:uLnTx/>
                <a:uFillTx/>
                <a:latin typeface="+mn-lt"/>
                <a:ea typeface="+mn-ea"/>
                <a:cs typeface="+mn-cs"/>
              </a:rPr>
              <a:t>	Large Area (&gt;25 mi</a:t>
            </a:r>
            <a:r>
              <a:rPr kumimoji="0" lang="en-US" sz="1600" b="0" i="1" u="none" strike="noStrike" kern="0" cap="none" spc="0" normalizeH="0" baseline="30000" noProof="0" smtClean="0">
                <a:ln>
                  <a:noFill/>
                </a:ln>
                <a:solidFill>
                  <a:schemeClr val="tx1"/>
                </a:solidFill>
                <a:effectLst/>
                <a:uLnTx/>
                <a:uFillTx/>
                <a:latin typeface="+mn-lt"/>
                <a:ea typeface="+mn-ea"/>
                <a:cs typeface="+mn-cs"/>
              </a:rPr>
              <a:t>2</a:t>
            </a:r>
            <a:r>
              <a:rPr kumimoji="0" lang="en-US" sz="1600" b="0" i="1" u="none" strike="noStrike" kern="0" cap="none" spc="0" normalizeH="0" baseline="0" noProof="0" smtClean="0">
                <a:ln>
                  <a:noFill/>
                </a:ln>
                <a:solidFill>
                  <a:schemeClr val="tx1"/>
                </a:solidFill>
                <a:effectLst/>
                <a:uLnTx/>
                <a:uFillTx/>
                <a:latin typeface="+mn-lt"/>
                <a:ea typeface="+mn-ea"/>
                <a:cs typeface="+mn-cs"/>
              </a:rPr>
              <a:t>)</a:t>
            </a:r>
          </a:p>
          <a:p>
            <a:pPr marL="685800" marR="0" lvl="1" indent="-228600" algn="l" defTabSz="914400" rtl="0" eaLnBrk="0" fontAlgn="base" latinLnBrk="0" hangingPunct="0">
              <a:lnSpc>
                <a:spcPct val="80000"/>
              </a:lnSpc>
              <a:spcBef>
                <a:spcPct val="20000"/>
              </a:spcBef>
              <a:spcAft>
                <a:spcPct val="0"/>
              </a:spcAft>
              <a:buClr>
                <a:srgbClr val="0033CC"/>
              </a:buClr>
              <a:buSzTx/>
              <a:buFontTx/>
              <a:buChar char="•"/>
              <a:tabLst>
                <a:tab pos="228600" algn="l"/>
              </a:tabLst>
              <a:defRPr/>
            </a:pPr>
            <a:r>
              <a:rPr kumimoji="0" lang="en-US" sz="1400" b="0" i="0" u="none" strike="noStrike" kern="0" cap="none" spc="0" normalizeH="0" baseline="0" noProof="0" smtClean="0">
                <a:ln>
                  <a:noFill/>
                </a:ln>
                <a:solidFill>
                  <a:schemeClr val="tx1"/>
                </a:solidFill>
                <a:effectLst/>
                <a:uLnTx/>
                <a:uFillTx/>
                <a:latin typeface="+mn-lt"/>
              </a:rPr>
              <a:t>Altitude: 500-1,000 feet</a:t>
            </a:r>
          </a:p>
          <a:p>
            <a:pPr marL="685800" marR="0" lvl="1" indent="-228600" algn="l" defTabSz="914400" rtl="0" eaLnBrk="0" fontAlgn="base" latinLnBrk="0" hangingPunct="0">
              <a:lnSpc>
                <a:spcPct val="80000"/>
              </a:lnSpc>
              <a:spcBef>
                <a:spcPct val="20000"/>
              </a:spcBef>
              <a:spcAft>
                <a:spcPct val="0"/>
              </a:spcAft>
              <a:buClr>
                <a:srgbClr val="0033CC"/>
              </a:buClr>
              <a:buSzTx/>
              <a:buFontTx/>
              <a:buChar char="•"/>
              <a:tabLst>
                <a:tab pos="228600" algn="l"/>
              </a:tabLst>
              <a:defRPr/>
            </a:pPr>
            <a:r>
              <a:rPr kumimoji="0" lang="en-US" sz="1400" b="0" i="0" u="none" strike="noStrike" kern="0" cap="none" spc="0" normalizeH="0" baseline="0" noProof="0" smtClean="0">
                <a:ln>
                  <a:noFill/>
                </a:ln>
                <a:solidFill>
                  <a:schemeClr val="tx1"/>
                </a:solidFill>
                <a:effectLst/>
                <a:uLnTx/>
                <a:uFillTx/>
                <a:latin typeface="+mn-lt"/>
              </a:rPr>
              <a:t>Spacing: 1-5 miles</a:t>
            </a:r>
          </a:p>
          <a:p>
            <a:pPr marL="685800" marR="0" lvl="1" indent="-228600" algn="l" defTabSz="914400" rtl="0" eaLnBrk="0" fontAlgn="base" latinLnBrk="0" hangingPunct="0">
              <a:lnSpc>
                <a:spcPct val="80000"/>
              </a:lnSpc>
              <a:spcBef>
                <a:spcPct val="20000"/>
              </a:spcBef>
              <a:spcAft>
                <a:spcPct val="0"/>
              </a:spcAft>
              <a:buClr>
                <a:srgbClr val="0033CC"/>
              </a:buClr>
              <a:buSzTx/>
              <a:buFontTx/>
              <a:buChar char="•"/>
              <a:tabLst>
                <a:tab pos="228600" algn="l"/>
              </a:tabLst>
              <a:defRPr/>
            </a:pPr>
            <a:r>
              <a:rPr kumimoji="0" lang="en-US" sz="1400" b="0" i="0" u="none" strike="noStrike" kern="0" cap="none" spc="0" normalizeH="0" baseline="0" noProof="0" smtClean="0">
                <a:ln>
                  <a:noFill/>
                </a:ln>
                <a:solidFill>
                  <a:schemeClr val="tx1"/>
                </a:solidFill>
                <a:effectLst/>
                <a:uLnTx/>
                <a:uFillTx/>
                <a:latin typeface="+mn-lt"/>
              </a:rPr>
              <a:t>Speed: 140 knots</a:t>
            </a:r>
          </a:p>
          <a:p>
            <a:pPr marL="685800" marR="0" lvl="1" indent="-228600" algn="l" defTabSz="914400" rtl="0" eaLnBrk="0" fontAlgn="base" latinLnBrk="0" hangingPunct="0">
              <a:lnSpc>
                <a:spcPct val="80000"/>
              </a:lnSpc>
              <a:spcBef>
                <a:spcPct val="20000"/>
              </a:spcBef>
              <a:spcAft>
                <a:spcPct val="0"/>
              </a:spcAft>
              <a:buClr>
                <a:srgbClr val="0033CC"/>
              </a:buClr>
              <a:buSzTx/>
              <a:buFontTx/>
              <a:buChar char="•"/>
              <a:tabLst>
                <a:tab pos="228600" algn="l"/>
              </a:tabLst>
              <a:defRPr/>
            </a:pPr>
            <a:r>
              <a:rPr kumimoji="0" lang="en-US" sz="1400" b="0" i="0" u="none" strike="noStrike" kern="0" cap="none" spc="0" normalizeH="0" baseline="0" noProof="0" smtClean="0">
                <a:ln>
                  <a:noFill/>
                </a:ln>
                <a:solidFill>
                  <a:schemeClr val="tx1"/>
                </a:solidFill>
                <a:effectLst/>
                <a:uLnTx/>
                <a:uFillTx/>
                <a:latin typeface="+mn-lt"/>
              </a:rPr>
              <a:t>Fixed-wing Aircraft</a:t>
            </a:r>
          </a:p>
        </p:txBody>
      </p:sp>
      <p:sp>
        <p:nvSpPr>
          <p:cNvPr id="4" name="Rectangle 6"/>
          <p:cNvSpPr>
            <a:spLocks noChangeArrowheads="1"/>
          </p:cNvSpPr>
          <p:nvPr/>
        </p:nvSpPr>
        <p:spPr bwMode="auto">
          <a:xfrm>
            <a:off x="4554538" y="968375"/>
            <a:ext cx="3695700" cy="2779713"/>
          </a:xfrm>
          <a:prstGeom prst="rect">
            <a:avLst/>
          </a:prstGeom>
          <a:noFill/>
          <a:ln w="9525">
            <a:noFill/>
            <a:miter lim="800000"/>
            <a:headEnd/>
            <a:tailEnd/>
          </a:ln>
        </p:spPr>
        <p:txBody>
          <a:bodyPr/>
          <a:lstStyle/>
          <a:p>
            <a:pPr marL="685800" lvl="1" indent="-228600" algn="l" eaLnBrk="1" hangingPunct="1">
              <a:lnSpc>
                <a:spcPct val="80000"/>
              </a:lnSpc>
              <a:spcBef>
                <a:spcPct val="20000"/>
              </a:spcBef>
              <a:tabLst>
                <a:tab pos="228600" algn="l"/>
              </a:tabLst>
            </a:pPr>
            <a:endParaRPr lang="en-US" sz="1000" dirty="0"/>
          </a:p>
          <a:p>
            <a:pPr algn="l" eaLnBrk="1" hangingPunct="1">
              <a:lnSpc>
                <a:spcPct val="80000"/>
              </a:lnSpc>
              <a:spcBef>
                <a:spcPct val="20000"/>
              </a:spcBef>
              <a:tabLst>
                <a:tab pos="228600" algn="l"/>
              </a:tabLst>
            </a:pPr>
            <a:r>
              <a:rPr lang="en-US" sz="1800" b="1" dirty="0"/>
              <a:t>Radiological Mapping Phase</a:t>
            </a:r>
          </a:p>
          <a:p>
            <a:pPr marL="171450" indent="-171450" algn="l" eaLnBrk="1" hangingPunct="1">
              <a:lnSpc>
                <a:spcPct val="80000"/>
              </a:lnSpc>
              <a:spcBef>
                <a:spcPct val="20000"/>
              </a:spcBef>
              <a:buClr>
                <a:srgbClr val="0033CC"/>
              </a:buClr>
              <a:buFont typeface="Wingdings" pitchFamily="2" charset="2"/>
              <a:buChar char="ü"/>
              <a:tabLst>
                <a:tab pos="228600" algn="l"/>
              </a:tabLst>
            </a:pPr>
            <a:r>
              <a:rPr lang="en-US" sz="1600" i="1" dirty="0"/>
              <a:t>Rapid Overview – Emergency Response</a:t>
            </a:r>
          </a:p>
          <a:p>
            <a:pPr marL="685800" lvl="1" indent="-228600" algn="l" eaLnBrk="1" hangingPunct="1">
              <a:lnSpc>
                <a:spcPct val="80000"/>
              </a:lnSpc>
              <a:spcBef>
                <a:spcPct val="20000"/>
              </a:spcBef>
              <a:buClr>
                <a:srgbClr val="0033CC"/>
              </a:buClr>
              <a:buFontTx/>
              <a:buChar char="•"/>
              <a:tabLst>
                <a:tab pos="228600" algn="l"/>
              </a:tabLst>
            </a:pPr>
            <a:r>
              <a:rPr lang="en-US" sz="1400" dirty="0"/>
              <a:t>Altitude: 500 feet</a:t>
            </a:r>
          </a:p>
          <a:p>
            <a:pPr marL="685800" lvl="1" indent="-228600" algn="l" eaLnBrk="1" hangingPunct="1">
              <a:lnSpc>
                <a:spcPct val="80000"/>
              </a:lnSpc>
              <a:spcBef>
                <a:spcPct val="20000"/>
              </a:spcBef>
              <a:buClr>
                <a:srgbClr val="0033CC"/>
              </a:buClr>
              <a:buFontTx/>
              <a:buChar char="•"/>
              <a:tabLst>
                <a:tab pos="228600" algn="l"/>
              </a:tabLst>
            </a:pPr>
            <a:r>
              <a:rPr lang="en-US" sz="1400" dirty="0"/>
              <a:t>Spacing: 0.5 mile</a:t>
            </a:r>
          </a:p>
          <a:p>
            <a:pPr marL="685800" lvl="1" indent="-228600" algn="l" eaLnBrk="1" hangingPunct="1">
              <a:lnSpc>
                <a:spcPct val="80000"/>
              </a:lnSpc>
              <a:spcBef>
                <a:spcPct val="20000"/>
              </a:spcBef>
              <a:buClr>
                <a:srgbClr val="0033CC"/>
              </a:buClr>
              <a:buFontTx/>
              <a:buChar char="•"/>
              <a:tabLst>
                <a:tab pos="228600" algn="l"/>
              </a:tabLst>
            </a:pPr>
            <a:r>
              <a:rPr lang="en-US" sz="1400" dirty="0"/>
              <a:t>Speed: </a:t>
            </a:r>
            <a:r>
              <a:rPr lang="en-US" sz="1400" dirty="0" smtClean="0"/>
              <a:t>80 </a:t>
            </a:r>
            <a:r>
              <a:rPr lang="en-US" sz="1400" dirty="0"/>
              <a:t>knots</a:t>
            </a:r>
          </a:p>
          <a:p>
            <a:pPr marL="685800" lvl="1" indent="-228600" algn="l" eaLnBrk="1" hangingPunct="1">
              <a:lnSpc>
                <a:spcPct val="80000"/>
              </a:lnSpc>
              <a:spcBef>
                <a:spcPct val="20000"/>
              </a:spcBef>
              <a:buClr>
                <a:srgbClr val="0033CC"/>
              </a:buClr>
              <a:buFontTx/>
              <a:buChar char="•"/>
              <a:tabLst>
                <a:tab pos="228600" algn="l"/>
              </a:tabLst>
            </a:pPr>
            <a:r>
              <a:rPr lang="en-US" sz="1400" dirty="0"/>
              <a:t>Helicopter</a:t>
            </a:r>
          </a:p>
          <a:p>
            <a:pPr marL="228600" indent="-228600" algn="l" eaLnBrk="1" hangingPunct="1">
              <a:lnSpc>
                <a:spcPct val="80000"/>
              </a:lnSpc>
              <a:spcBef>
                <a:spcPct val="20000"/>
              </a:spcBef>
              <a:buClr>
                <a:srgbClr val="0033CC"/>
              </a:buClr>
              <a:buFont typeface="Wingdings" pitchFamily="2" charset="2"/>
              <a:buChar char="ü"/>
              <a:tabLst>
                <a:tab pos="228600" algn="l"/>
              </a:tabLst>
            </a:pPr>
            <a:r>
              <a:rPr lang="en-US" sz="1600" i="1" dirty="0"/>
              <a:t>Small Area (&lt;25 mi</a:t>
            </a:r>
            <a:r>
              <a:rPr lang="en-US" sz="1600" i="1" baseline="30000" dirty="0"/>
              <a:t>2</a:t>
            </a:r>
            <a:r>
              <a:rPr lang="en-US" sz="1600" i="1" dirty="0"/>
              <a:t>) – Detailed Survey</a:t>
            </a:r>
          </a:p>
          <a:p>
            <a:pPr marL="685800" lvl="1" indent="-228600" algn="l" eaLnBrk="1" hangingPunct="1">
              <a:lnSpc>
                <a:spcPct val="80000"/>
              </a:lnSpc>
              <a:spcBef>
                <a:spcPct val="20000"/>
              </a:spcBef>
              <a:buClr>
                <a:srgbClr val="0033CC"/>
              </a:buClr>
              <a:buFontTx/>
              <a:buChar char="•"/>
              <a:tabLst>
                <a:tab pos="228600" algn="l"/>
              </a:tabLst>
            </a:pPr>
            <a:r>
              <a:rPr lang="en-US" sz="1400" dirty="0"/>
              <a:t>Altitude: 50-300 feet</a:t>
            </a:r>
          </a:p>
          <a:p>
            <a:pPr marL="685800" lvl="1" indent="-228600" algn="l" eaLnBrk="1" hangingPunct="1">
              <a:lnSpc>
                <a:spcPct val="80000"/>
              </a:lnSpc>
              <a:spcBef>
                <a:spcPct val="20000"/>
              </a:spcBef>
              <a:buClr>
                <a:srgbClr val="0033CC"/>
              </a:buClr>
              <a:buFontTx/>
              <a:buChar char="•"/>
              <a:tabLst>
                <a:tab pos="228600" algn="l"/>
              </a:tabLst>
            </a:pPr>
            <a:r>
              <a:rPr lang="en-US" sz="1400" dirty="0"/>
              <a:t>Line Spacing: 100-500 feet</a:t>
            </a:r>
          </a:p>
          <a:p>
            <a:pPr marL="685800" lvl="1" indent="-228600" algn="l" eaLnBrk="1" hangingPunct="1">
              <a:lnSpc>
                <a:spcPct val="80000"/>
              </a:lnSpc>
              <a:spcBef>
                <a:spcPct val="20000"/>
              </a:spcBef>
              <a:buClr>
                <a:srgbClr val="0033CC"/>
              </a:buClr>
              <a:buFontTx/>
              <a:buChar char="•"/>
              <a:tabLst>
                <a:tab pos="228600" algn="l"/>
              </a:tabLst>
            </a:pPr>
            <a:r>
              <a:rPr lang="en-US" sz="1400" dirty="0"/>
              <a:t>Speed: 70 knots</a:t>
            </a:r>
            <a:endParaRPr lang="en-US" sz="1400" b="1" dirty="0"/>
          </a:p>
        </p:txBody>
      </p:sp>
      <p:pic>
        <p:nvPicPr>
          <p:cNvPr id="5" name="Picture 7" descr="AMS_B200_040309_1132-1218_Asize"/>
          <p:cNvPicPr>
            <a:picLocks noChangeAspect="1" noChangeArrowheads="1"/>
          </p:cNvPicPr>
          <p:nvPr/>
        </p:nvPicPr>
        <p:blipFill>
          <a:blip r:embed="rId3" cstate="print"/>
          <a:srcRect/>
          <a:stretch>
            <a:fillRect/>
          </a:stretch>
        </p:blipFill>
        <p:spPr bwMode="auto">
          <a:xfrm>
            <a:off x="406400" y="2895600"/>
            <a:ext cx="3651250" cy="2819400"/>
          </a:xfrm>
          <a:prstGeom prst="rect">
            <a:avLst/>
          </a:prstGeom>
          <a:ln>
            <a:noFill/>
          </a:ln>
          <a:effectLst>
            <a:outerShdw blurRad="292100" dist="139700" dir="2700000" algn="tl" rotWithShape="0">
              <a:srgbClr val="333333">
                <a:alpha val="65000"/>
              </a:srgbClr>
            </a:outerShdw>
          </a:effectLst>
        </p:spPr>
      </p:pic>
      <p:pic>
        <p:nvPicPr>
          <p:cNvPr id="6" name="Picture 4"/>
          <p:cNvPicPr>
            <a:picLocks noChangeAspect="1" noChangeArrowheads="1"/>
          </p:cNvPicPr>
          <p:nvPr/>
        </p:nvPicPr>
        <p:blipFill>
          <a:blip r:embed="rId4" cstate="print"/>
          <a:srcRect/>
          <a:stretch>
            <a:fillRect/>
          </a:stretch>
        </p:blipFill>
        <p:spPr bwMode="auto">
          <a:xfrm>
            <a:off x="4646613" y="3859213"/>
            <a:ext cx="1911350" cy="2478087"/>
          </a:xfrm>
          <a:prstGeom prst="rect">
            <a:avLst/>
          </a:prstGeom>
          <a:ln>
            <a:noFill/>
          </a:ln>
          <a:effectLst>
            <a:outerShdw blurRad="292100" dist="139700" dir="2700000" algn="tl" rotWithShape="0">
              <a:srgbClr val="333333">
                <a:alpha val="65000"/>
              </a:srgbClr>
            </a:outerShdw>
          </a:effectLst>
        </p:spPr>
      </p:pic>
      <p:pic>
        <p:nvPicPr>
          <p:cNvPr id="7" name="Picture 5" descr="Portsmouth-MM"/>
          <p:cNvPicPr>
            <a:picLocks noChangeAspect="1" noChangeArrowheads="1"/>
          </p:cNvPicPr>
          <p:nvPr/>
        </p:nvPicPr>
        <p:blipFill>
          <a:blip r:embed="rId5" cstate="print"/>
          <a:srcRect/>
          <a:stretch>
            <a:fillRect/>
          </a:stretch>
        </p:blipFill>
        <p:spPr bwMode="auto">
          <a:xfrm>
            <a:off x="6635750" y="3846513"/>
            <a:ext cx="1917700" cy="2487612"/>
          </a:xfrm>
          <a:prstGeom prst="rect">
            <a:avLst/>
          </a:prstGeom>
          <a:ln>
            <a:noFill/>
          </a:ln>
          <a:effectLst>
            <a:outerShdw blurRad="292100" dist="139700" dir="2700000" algn="tl" rotWithShape="0">
              <a:srgbClr val="333333">
                <a:alpha val="65000"/>
              </a:srgbClr>
            </a:outerShdw>
          </a:effectLst>
        </p:spPr>
      </p:pic>
      <p:sp>
        <p:nvSpPr>
          <p:cNvPr id="8" name="Slide Number Placeholder 3"/>
          <p:cNvSpPr txBox="1">
            <a:spLocks/>
          </p:cNvSpPr>
          <p:nvPr/>
        </p:nvSpPr>
        <p:spPr>
          <a:xfrm>
            <a:off x="3044151" y="6315075"/>
            <a:ext cx="2809875" cy="3651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mn-ea"/>
                <a:cs typeface="+mn-cs"/>
              </a:rPr>
              <a:t>-</a:t>
            </a:r>
            <a:fld id="{2EA29723-9B85-490B-9C5A-B6F795BBF218}" type="slidenum">
              <a:rPr kumimoji="0" lang="en-US" sz="1200" b="0"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27</a:t>
            </a:fld>
            <a:r>
              <a:rPr kumimoji="0" lang="en-US" sz="1200" b="0" i="0" u="none" strike="noStrike" kern="1200" cap="none" spc="0" normalizeH="0" baseline="0" noProof="0" dirty="0" smtClean="0">
                <a:ln>
                  <a:noFill/>
                </a:ln>
                <a:solidFill>
                  <a:schemeClr val="tx1"/>
                </a:solidFill>
                <a:effectLst/>
                <a:uLnTx/>
                <a:uFillTx/>
                <a:latin typeface="Arial" charset="0"/>
                <a:ea typeface="+mn-ea"/>
                <a:cs typeface="+mn-cs"/>
              </a:rPr>
              <a:t>-</a:t>
            </a:r>
            <a:endParaRPr kumimoji="0" lang="en-US" sz="1200" b="0" i="0" u="none" strike="noStrike" kern="120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1823540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CMHT</a:t>
            </a:r>
            <a:endParaRPr lang="en-US" dirty="0"/>
          </a:p>
        </p:txBody>
      </p:sp>
      <p:sp>
        <p:nvSpPr>
          <p:cNvPr id="3" name="Content Placeholder 2"/>
          <p:cNvSpPr>
            <a:spLocks noGrp="1"/>
          </p:cNvSpPr>
          <p:nvPr>
            <p:ph idx="1"/>
          </p:nvPr>
        </p:nvSpPr>
        <p:spPr/>
        <p:txBody>
          <a:bodyPr>
            <a:normAutofit/>
          </a:bodyPr>
          <a:lstStyle/>
          <a:p>
            <a:r>
              <a:rPr lang="en-US" dirty="0" smtClean="0"/>
              <a:t>The majority of the responders are from RSL-Nellis, Sandia, and Livermore (NARAC).  </a:t>
            </a:r>
          </a:p>
          <a:p>
            <a:r>
              <a:rPr lang="en-US" dirty="0" smtClean="0"/>
              <a:t>After notification, CMHT needs to be stood up within 2 hours. </a:t>
            </a:r>
          </a:p>
          <a:p>
            <a:r>
              <a:rPr lang="en-US" dirty="0" smtClean="0"/>
              <a:t>CMHT is scalable and can pull in other responders or scientists from the different DOE/NNSA laboratories or sites.  </a:t>
            </a:r>
          </a:p>
          <a:p>
            <a:r>
              <a:rPr lang="en-US" dirty="0" smtClean="0"/>
              <a:t>CMHT exists to provide assistance to the field.     </a:t>
            </a:r>
            <a:endParaRPr lang="en-US" dirty="0"/>
          </a:p>
        </p:txBody>
      </p:sp>
    </p:spTree>
    <p:extLst>
      <p:ext uri="{BB962C8B-B14F-4D97-AF65-F5344CB8AC3E}">
        <p14:creationId xmlns:p14="http://schemas.microsoft.com/office/powerpoint/2010/main" val="2245529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CMHT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Monitoring is one division in the FRMAC</a:t>
            </a:r>
          </a:p>
          <a:p>
            <a:pPr lvl="1"/>
            <a:r>
              <a:rPr lang="en-US" dirty="0" smtClean="0"/>
              <a:t>Other FRMAC divisions can help answer questions</a:t>
            </a:r>
          </a:p>
          <a:p>
            <a:pPr lvl="1"/>
            <a:r>
              <a:rPr lang="en-US" dirty="0" smtClean="0"/>
              <a:t>CMHT could also help  </a:t>
            </a:r>
          </a:p>
          <a:p>
            <a:r>
              <a:rPr lang="en-US" dirty="0" smtClean="0"/>
              <a:t>CMHT could be tasked with: </a:t>
            </a:r>
          </a:p>
          <a:p>
            <a:pPr lvl="1"/>
            <a:r>
              <a:rPr lang="en-US" dirty="0" smtClean="0"/>
              <a:t>Generating equipment/instrument lists</a:t>
            </a:r>
          </a:p>
          <a:p>
            <a:pPr lvl="1"/>
            <a:r>
              <a:rPr lang="en-US" dirty="0" smtClean="0"/>
              <a:t>Estimating doses to the responder of public</a:t>
            </a:r>
          </a:p>
          <a:p>
            <a:pPr lvl="1"/>
            <a:r>
              <a:rPr lang="en-US" dirty="0" smtClean="0"/>
              <a:t>Providing maps (situational awareness, public protection areas, or worker protection areas)</a:t>
            </a:r>
          </a:p>
          <a:p>
            <a:pPr lvl="1"/>
            <a:r>
              <a:rPr lang="en-US" dirty="0" smtClean="0"/>
              <a:t>Data review</a:t>
            </a:r>
          </a:p>
          <a:p>
            <a:pPr lvl="1"/>
            <a:r>
              <a:rPr lang="en-US" dirty="0" smtClean="0"/>
              <a:t>Random tasks</a:t>
            </a:r>
          </a:p>
          <a:p>
            <a:pPr lvl="1"/>
            <a:endParaRPr lang="en-US" dirty="0"/>
          </a:p>
        </p:txBody>
      </p:sp>
    </p:spTree>
    <p:extLst>
      <p:ext uri="{BB962C8B-B14F-4D97-AF65-F5344CB8AC3E}">
        <p14:creationId xmlns:p14="http://schemas.microsoft.com/office/powerpoint/2010/main" val="3904626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8229600" cy="1143000"/>
          </a:xfrm>
          <a:solidFill>
            <a:schemeClr val="tx2"/>
          </a:solidFill>
        </p:spPr>
        <p:txBody>
          <a:bodyPr>
            <a:normAutofit/>
          </a:bodyPr>
          <a:lstStyle/>
          <a:p>
            <a:r>
              <a:rPr lang="en-US" dirty="0" smtClean="0">
                <a:solidFill>
                  <a:schemeClr val="bg1"/>
                </a:solidFill>
              </a:rPr>
              <a:t>Command Structure</a:t>
            </a:r>
            <a:endParaRPr lang="en-US" dirty="0">
              <a:solidFill>
                <a:schemeClr val="bg1"/>
              </a:solidFill>
            </a:endParaRPr>
          </a:p>
        </p:txBody>
      </p:sp>
    </p:spTree>
    <p:extLst>
      <p:ext uri="{BB962C8B-B14F-4D97-AF65-F5344CB8AC3E}">
        <p14:creationId xmlns:p14="http://schemas.microsoft.com/office/powerpoint/2010/main" val="2579347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8229600" cy="1143000"/>
          </a:xfrm>
          <a:solidFill>
            <a:schemeClr val="tx2"/>
          </a:solidFill>
        </p:spPr>
        <p:txBody>
          <a:bodyPr>
            <a:normAutofit/>
          </a:bodyPr>
          <a:lstStyle/>
          <a:p>
            <a:r>
              <a:rPr lang="en-US" dirty="0" smtClean="0">
                <a:solidFill>
                  <a:schemeClr val="bg1"/>
                </a:solidFill>
              </a:rPr>
              <a:t>Equipment and Instruments</a:t>
            </a:r>
            <a:endParaRPr lang="en-US" dirty="0">
              <a:solidFill>
                <a:schemeClr val="bg1"/>
              </a:solidFill>
            </a:endParaRPr>
          </a:p>
        </p:txBody>
      </p:sp>
    </p:spTree>
    <p:extLst>
      <p:ext uri="{BB962C8B-B14F-4D97-AF65-F5344CB8AC3E}">
        <p14:creationId xmlns:p14="http://schemas.microsoft.com/office/powerpoint/2010/main" val="3773279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US" dirty="0" smtClean="0"/>
              <a:t>Equipment and Instruments</a:t>
            </a:r>
            <a:endParaRPr lang="en-US" dirty="0"/>
          </a:p>
        </p:txBody>
      </p:sp>
      <p:sp>
        <p:nvSpPr>
          <p:cNvPr id="4" name="Content Placeholder 2"/>
          <p:cNvSpPr>
            <a:spLocks noGrp="1"/>
          </p:cNvSpPr>
          <p:nvPr>
            <p:ph idx="1"/>
          </p:nvPr>
        </p:nvSpPr>
        <p:spPr/>
        <p:txBody>
          <a:bodyPr/>
          <a:lstStyle/>
          <a:p>
            <a:r>
              <a:rPr lang="en-US" dirty="0" smtClean="0"/>
              <a:t>CMRT/FRMAC may have instruments that are different from what your site uses.  </a:t>
            </a:r>
          </a:p>
          <a:p>
            <a:pPr fontAlgn="ctr"/>
            <a:r>
              <a:rPr lang="en-US" dirty="0" smtClean="0"/>
              <a:t>MS-200 “Field </a:t>
            </a:r>
            <a:r>
              <a:rPr lang="en-US" dirty="0"/>
              <a:t>Monitoring Specialist Training </a:t>
            </a:r>
            <a:r>
              <a:rPr lang="en-US" dirty="0" smtClean="0"/>
              <a:t>– Introduction” covers instrumentation and sampling techniques in more detail and with a hands on practicum. </a:t>
            </a:r>
          </a:p>
          <a:p>
            <a:pPr fontAlgn="ctr"/>
            <a:r>
              <a:rPr lang="en-US" dirty="0" smtClean="0"/>
              <a:t>Operator aids exist in the field for all instruments and main sampling techniques.  </a:t>
            </a:r>
          </a:p>
          <a:p>
            <a:endParaRPr lang="en-US" dirty="0" smtClean="0"/>
          </a:p>
        </p:txBody>
      </p:sp>
    </p:spTree>
    <p:extLst>
      <p:ext uri="{BB962C8B-B14F-4D97-AF65-F5344CB8AC3E}">
        <p14:creationId xmlns:p14="http://schemas.microsoft.com/office/powerpoint/2010/main" val="2350160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Equipment</a:t>
            </a:r>
            <a:endParaRPr lang="en-US" dirty="0"/>
          </a:p>
        </p:txBody>
      </p:sp>
      <p:sp>
        <p:nvSpPr>
          <p:cNvPr id="3" name="Content Placeholder 2"/>
          <p:cNvSpPr>
            <a:spLocks noGrp="1"/>
          </p:cNvSpPr>
          <p:nvPr>
            <p:ph idx="1"/>
          </p:nvPr>
        </p:nvSpPr>
        <p:spPr>
          <a:xfrm>
            <a:off x="457200" y="1417638"/>
            <a:ext cx="8229600" cy="4708525"/>
          </a:xfrm>
        </p:spPr>
        <p:txBody>
          <a:bodyPr>
            <a:normAutofit fontScale="85000" lnSpcReduction="10000"/>
          </a:bodyPr>
          <a:lstStyle/>
          <a:p>
            <a:r>
              <a:rPr lang="en-US" b="1" dirty="0" smtClean="0"/>
              <a:t>MPCDs</a:t>
            </a:r>
            <a:r>
              <a:rPr lang="en-US" dirty="0" smtClean="0"/>
              <a:t> – These devices ensure communication between the field team tablet and the database via cellular or satellite connections </a:t>
            </a:r>
          </a:p>
          <a:p>
            <a:r>
              <a:rPr lang="en-US" b="1" dirty="0" smtClean="0"/>
              <a:t>Tablets</a:t>
            </a:r>
            <a:r>
              <a:rPr lang="en-US" dirty="0" smtClean="0"/>
              <a:t> – Each field team will have a tablet with the Digital Field Monitoring software to enter samples and measurements directly into the database </a:t>
            </a:r>
          </a:p>
          <a:p>
            <a:r>
              <a:rPr lang="en-US" b="1" dirty="0" smtClean="0"/>
              <a:t>Sample collection kits </a:t>
            </a:r>
            <a:r>
              <a:rPr lang="en-US" dirty="0" smtClean="0"/>
              <a:t>– Each field team will have a sampling kit to perform environmental sampling of soil, vegetation, or liquids </a:t>
            </a:r>
          </a:p>
          <a:p>
            <a:r>
              <a:rPr lang="en-US" b="1" dirty="0" smtClean="0"/>
              <a:t>Generators</a:t>
            </a:r>
            <a:r>
              <a:rPr lang="en-US" dirty="0" smtClean="0"/>
              <a:t> – generators may be used to power air samplers or other monitors</a:t>
            </a:r>
            <a:endParaRPr lang="en-US" dirty="0"/>
          </a:p>
        </p:txBody>
      </p:sp>
    </p:spTree>
    <p:extLst>
      <p:ext uri="{BB962C8B-B14F-4D97-AF65-F5344CB8AC3E}">
        <p14:creationId xmlns:p14="http://schemas.microsoft.com/office/powerpoint/2010/main" val="923746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Instruments</a:t>
            </a:r>
            <a:endParaRPr lang="en-US" dirty="0"/>
          </a:p>
        </p:txBody>
      </p:sp>
      <p:sp>
        <p:nvSpPr>
          <p:cNvPr id="3" name="Content Placeholder 2"/>
          <p:cNvSpPr>
            <a:spLocks noGrp="1"/>
          </p:cNvSpPr>
          <p:nvPr>
            <p:ph idx="1"/>
          </p:nvPr>
        </p:nvSpPr>
        <p:spPr>
          <a:xfrm>
            <a:off x="487180" y="1248088"/>
            <a:ext cx="8229600" cy="748619"/>
          </a:xfrm>
        </p:spPr>
        <p:txBody>
          <a:bodyPr>
            <a:normAutofit/>
          </a:bodyPr>
          <a:lstStyle/>
          <a:p>
            <a:r>
              <a:rPr lang="en-US" sz="3600" b="1" dirty="0" smtClean="0"/>
              <a:t>Health Physics Kits</a:t>
            </a:r>
          </a:p>
          <a:p>
            <a:pPr marL="457200" lvl="1" indent="0">
              <a:buNone/>
            </a:pPr>
            <a:endParaRPr lang="en-US" dirty="0" smtClean="0"/>
          </a:p>
          <a:p>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581400"/>
            <a:ext cx="2170430" cy="2527935"/>
          </a:xfrm>
          <a:prstGeom prst="rect">
            <a:avLst/>
          </a:prstGeom>
          <a:noFill/>
        </p:spPr>
      </p:pic>
      <p:sp>
        <p:nvSpPr>
          <p:cNvPr id="6" name="Rectangle 5"/>
          <p:cNvSpPr/>
          <p:nvPr/>
        </p:nvSpPr>
        <p:spPr>
          <a:xfrm>
            <a:off x="5842416" y="2540666"/>
            <a:ext cx="2945228" cy="923330"/>
          </a:xfrm>
          <a:prstGeom prst="rect">
            <a:avLst/>
          </a:prstGeom>
        </p:spPr>
        <p:txBody>
          <a:bodyPr wrap="square">
            <a:spAutoFit/>
          </a:bodyPr>
          <a:lstStyle/>
          <a:p>
            <a:r>
              <a:rPr lang="en-US" b="1" dirty="0"/>
              <a:t>9DP-1 Ion </a:t>
            </a:r>
            <a:r>
              <a:rPr lang="en-US" b="1" dirty="0" smtClean="0"/>
              <a:t>Chamber</a:t>
            </a:r>
            <a:r>
              <a:rPr lang="en-US" dirty="0" smtClean="0"/>
              <a:t/>
            </a:r>
            <a:br>
              <a:rPr lang="en-US" dirty="0" smtClean="0"/>
            </a:br>
            <a:r>
              <a:rPr lang="en-US" dirty="0" smtClean="0"/>
              <a:t>-Handheld ion chamber for dose rate measurements</a:t>
            </a:r>
            <a:endParaRPr lang="en-US" dirty="0"/>
          </a:p>
        </p:txBody>
      </p:sp>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731" y="2956744"/>
            <a:ext cx="1768475" cy="2357120"/>
          </a:xfrm>
          <a:prstGeom prst="rect">
            <a:avLst/>
          </a:prstGeom>
          <a:noFill/>
        </p:spPr>
      </p:pic>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2559206" y="2956744"/>
            <a:ext cx="1977390" cy="1648460"/>
          </a:xfrm>
          <a:prstGeom prst="rect">
            <a:avLst/>
          </a:prstGeom>
          <a:noFill/>
        </p:spPr>
      </p:pic>
      <p:sp>
        <p:nvSpPr>
          <p:cNvPr id="11" name="Rectangle 10"/>
          <p:cNvSpPr/>
          <p:nvPr/>
        </p:nvSpPr>
        <p:spPr>
          <a:xfrm>
            <a:off x="762000" y="1996707"/>
            <a:ext cx="3962400" cy="923330"/>
          </a:xfrm>
          <a:prstGeom prst="rect">
            <a:avLst/>
          </a:prstGeom>
        </p:spPr>
        <p:txBody>
          <a:bodyPr wrap="square">
            <a:spAutoFit/>
          </a:bodyPr>
          <a:lstStyle/>
          <a:p>
            <a:r>
              <a:rPr lang="en-US" b="1" dirty="0"/>
              <a:t>3002 with 44-93 </a:t>
            </a:r>
            <a:r>
              <a:rPr lang="en-US" b="1" dirty="0" smtClean="0"/>
              <a:t>Alpha/Beta scintillator -</a:t>
            </a:r>
            <a:r>
              <a:rPr lang="en-US" dirty="0" smtClean="0"/>
              <a:t>For alpha/beta contamination measurements</a:t>
            </a:r>
            <a:endParaRPr lang="en-US" dirty="0"/>
          </a:p>
        </p:txBody>
      </p:sp>
    </p:spTree>
    <p:extLst>
      <p:ext uri="{BB962C8B-B14F-4D97-AF65-F5344CB8AC3E}">
        <p14:creationId xmlns:p14="http://schemas.microsoft.com/office/powerpoint/2010/main" val="42624668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Instruments (cont.)</a:t>
            </a:r>
            <a:endParaRPr lang="en-US" dirty="0"/>
          </a:p>
        </p:txBody>
      </p:sp>
      <p:sp>
        <p:nvSpPr>
          <p:cNvPr id="3" name="Content Placeholder 2"/>
          <p:cNvSpPr>
            <a:spLocks noGrp="1"/>
          </p:cNvSpPr>
          <p:nvPr>
            <p:ph idx="1"/>
          </p:nvPr>
        </p:nvSpPr>
        <p:spPr>
          <a:xfrm>
            <a:off x="468086" y="1255599"/>
            <a:ext cx="8229600" cy="748619"/>
          </a:xfrm>
        </p:spPr>
        <p:txBody>
          <a:bodyPr>
            <a:normAutofit/>
          </a:bodyPr>
          <a:lstStyle/>
          <a:p>
            <a:r>
              <a:rPr lang="en-US" sz="3600" b="1" dirty="0" smtClean="0"/>
              <a:t>Health Physics Kits</a:t>
            </a:r>
          </a:p>
          <a:p>
            <a:pPr marL="457200" lvl="1" indent="0">
              <a:buNone/>
            </a:pPr>
            <a:endParaRPr lang="en-US" dirty="0" smtClean="0"/>
          </a:p>
          <a:p>
            <a:endParaRPr lang="en-US" dirty="0"/>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959" y="3200400"/>
            <a:ext cx="1991360" cy="2646045"/>
          </a:xfrm>
          <a:prstGeom prst="rect">
            <a:avLst/>
          </a:prstGeom>
          <a:noFill/>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200400"/>
            <a:ext cx="2026920" cy="1689735"/>
          </a:xfrm>
          <a:prstGeom prst="rect">
            <a:avLst/>
          </a:prstGeom>
          <a:noFill/>
        </p:spPr>
      </p:pic>
      <p:sp>
        <p:nvSpPr>
          <p:cNvPr id="4" name="Rectangle 3"/>
          <p:cNvSpPr/>
          <p:nvPr/>
        </p:nvSpPr>
        <p:spPr>
          <a:xfrm>
            <a:off x="606959" y="2234097"/>
            <a:ext cx="4343399" cy="923330"/>
          </a:xfrm>
          <a:prstGeom prst="rect">
            <a:avLst/>
          </a:prstGeom>
        </p:spPr>
        <p:txBody>
          <a:bodyPr wrap="square">
            <a:spAutoFit/>
          </a:bodyPr>
          <a:lstStyle/>
          <a:p>
            <a:r>
              <a:rPr lang="en-US" b="1" dirty="0" smtClean="0"/>
              <a:t>Model 3001 </a:t>
            </a:r>
            <a:r>
              <a:rPr lang="en-US" b="1" dirty="0"/>
              <a:t>with Model 44-2 NaI </a:t>
            </a:r>
            <a:r>
              <a:rPr lang="en-US" b="1" dirty="0" smtClean="0"/>
              <a:t>Detector</a:t>
            </a:r>
          </a:p>
          <a:p>
            <a:r>
              <a:rPr lang="en-US" dirty="0" smtClean="0"/>
              <a:t>-For detecting gamma emitting sources or contamination </a:t>
            </a:r>
            <a:endParaRPr lang="en-US" dirty="0"/>
          </a:p>
        </p:txBody>
      </p:sp>
      <p:pic>
        <p:nvPicPr>
          <p:cNvPr id="14" name="Picture 1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3656846"/>
            <a:ext cx="2708275" cy="2618740"/>
          </a:xfrm>
          <a:prstGeom prst="rect">
            <a:avLst/>
          </a:prstGeom>
          <a:noFill/>
        </p:spPr>
      </p:pic>
      <p:sp>
        <p:nvSpPr>
          <p:cNvPr id="15" name="Rectangle 14"/>
          <p:cNvSpPr/>
          <p:nvPr/>
        </p:nvSpPr>
        <p:spPr>
          <a:xfrm>
            <a:off x="6019800" y="2600235"/>
            <a:ext cx="2562962" cy="1200329"/>
          </a:xfrm>
          <a:prstGeom prst="rect">
            <a:avLst/>
          </a:prstGeom>
        </p:spPr>
        <p:txBody>
          <a:bodyPr wrap="square">
            <a:spAutoFit/>
          </a:bodyPr>
          <a:lstStyle/>
          <a:p>
            <a:r>
              <a:rPr lang="en-US" b="1" dirty="0"/>
              <a:t>26-1 Frisker with Dose </a:t>
            </a:r>
            <a:r>
              <a:rPr lang="en-US" b="1" dirty="0" smtClean="0"/>
              <a:t>Equivalent Filter</a:t>
            </a:r>
          </a:p>
          <a:p>
            <a:r>
              <a:rPr lang="en-US" dirty="0" smtClean="0"/>
              <a:t>-For performing quick contamination surveys</a:t>
            </a:r>
            <a:endParaRPr lang="en-US" dirty="0"/>
          </a:p>
        </p:txBody>
      </p:sp>
    </p:spTree>
    <p:extLst>
      <p:ext uri="{BB962C8B-B14F-4D97-AF65-F5344CB8AC3E}">
        <p14:creationId xmlns:p14="http://schemas.microsoft.com/office/powerpoint/2010/main" val="17317668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Instruments (cont.)</a:t>
            </a:r>
            <a:endParaRPr lang="en-US" dirty="0"/>
          </a:p>
        </p:txBody>
      </p:sp>
      <p:sp>
        <p:nvSpPr>
          <p:cNvPr id="3" name="Content Placeholder 2"/>
          <p:cNvSpPr>
            <a:spLocks noGrp="1"/>
          </p:cNvSpPr>
          <p:nvPr>
            <p:ph idx="1"/>
          </p:nvPr>
        </p:nvSpPr>
        <p:spPr>
          <a:xfrm>
            <a:off x="468086" y="1384981"/>
            <a:ext cx="8229600" cy="2383744"/>
          </a:xfrm>
        </p:spPr>
        <p:txBody>
          <a:bodyPr>
            <a:normAutofit fontScale="70000" lnSpcReduction="20000"/>
          </a:bodyPr>
          <a:lstStyle/>
          <a:p>
            <a:pPr marL="0" indent="0">
              <a:buNone/>
            </a:pPr>
            <a:r>
              <a:rPr lang="en-US" b="1" dirty="0" smtClean="0"/>
              <a:t>High Purity Germanium (HPGe)</a:t>
            </a:r>
          </a:p>
          <a:p>
            <a:r>
              <a:rPr lang="en-US" dirty="0" smtClean="0"/>
              <a:t>ORTEC Detective (electronically cooled)</a:t>
            </a:r>
          </a:p>
          <a:p>
            <a:r>
              <a:rPr lang="en-US" dirty="0" smtClean="0"/>
              <a:t>Canberra Inspector 2000 (liquid nitrogen cooled and will be phased out)</a:t>
            </a:r>
          </a:p>
          <a:p>
            <a:r>
              <a:rPr lang="en-US" dirty="0" smtClean="0"/>
              <a:t>HPGe measurements are used for:</a:t>
            </a:r>
            <a:endParaRPr lang="en-US" dirty="0"/>
          </a:p>
          <a:p>
            <a:pPr lvl="1"/>
            <a:r>
              <a:rPr lang="en-US" dirty="0"/>
              <a:t>Radionuclide ID</a:t>
            </a:r>
            <a:endParaRPr lang="en-US" sz="3600" b="1" dirty="0"/>
          </a:p>
          <a:p>
            <a:pPr lvl="1"/>
            <a:r>
              <a:rPr lang="en-US" dirty="0" smtClean="0"/>
              <a:t>Determining radionuclide concentrations deposited on the ground</a:t>
            </a:r>
            <a:endParaRPr lang="en-US" dirty="0"/>
          </a:p>
          <a:p>
            <a:pPr marL="457200" lvl="1" indent="0">
              <a:buNone/>
            </a:pPr>
            <a:endParaRPr lang="en-US" dirty="0" smtClean="0"/>
          </a:p>
        </p:txBody>
      </p:sp>
      <p:pic>
        <p:nvPicPr>
          <p:cNvPr id="2051" name="Picture 1" descr="DSC032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004976"/>
            <a:ext cx="25908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L1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998626"/>
            <a:ext cx="25844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5031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Instruments (cont.)</a:t>
            </a:r>
            <a:endParaRPr lang="en-US" dirty="0"/>
          </a:p>
        </p:txBody>
      </p:sp>
      <p:sp>
        <p:nvSpPr>
          <p:cNvPr id="3" name="Content Placeholder 2"/>
          <p:cNvSpPr>
            <a:spLocks noGrp="1"/>
          </p:cNvSpPr>
          <p:nvPr>
            <p:ph idx="1"/>
          </p:nvPr>
        </p:nvSpPr>
        <p:spPr>
          <a:xfrm>
            <a:off x="468086" y="1384981"/>
            <a:ext cx="8229600" cy="1663019"/>
          </a:xfrm>
        </p:spPr>
        <p:txBody>
          <a:bodyPr>
            <a:normAutofit/>
          </a:bodyPr>
          <a:lstStyle/>
          <a:p>
            <a:r>
              <a:rPr lang="en-US" sz="3600" b="1" dirty="0" smtClean="0"/>
              <a:t>Air Samplers</a:t>
            </a:r>
          </a:p>
          <a:p>
            <a:pPr marL="457200" lvl="1" indent="0">
              <a:buNone/>
            </a:pPr>
            <a:endParaRPr lang="en-US" dirty="0" smtClean="0"/>
          </a:p>
          <a:p>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4323" t="16204" r="16667" b="9723"/>
          <a:stretch/>
        </p:blipFill>
        <p:spPr>
          <a:xfrm>
            <a:off x="574623" y="2527981"/>
            <a:ext cx="4038600" cy="24384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4323" t="13890" r="15365" b="5092"/>
          <a:stretch/>
        </p:blipFill>
        <p:spPr>
          <a:xfrm>
            <a:off x="5029200" y="3355377"/>
            <a:ext cx="3770383" cy="2443767"/>
          </a:xfrm>
          <a:prstGeom prst="rect">
            <a:avLst/>
          </a:prstGeom>
        </p:spPr>
      </p:pic>
      <p:sp>
        <p:nvSpPr>
          <p:cNvPr id="7" name="Rectangle 6"/>
          <p:cNvSpPr/>
          <p:nvPr/>
        </p:nvSpPr>
        <p:spPr>
          <a:xfrm>
            <a:off x="5307778" y="2755612"/>
            <a:ext cx="2695353" cy="584775"/>
          </a:xfrm>
          <a:prstGeom prst="rect">
            <a:avLst/>
          </a:prstGeom>
        </p:spPr>
        <p:txBody>
          <a:bodyPr wrap="none">
            <a:spAutoFit/>
          </a:bodyPr>
          <a:lstStyle/>
          <a:p>
            <a:pPr lvl="1"/>
            <a:r>
              <a:rPr lang="en-US" sz="3200" dirty="0"/>
              <a:t>Low Volume</a:t>
            </a:r>
          </a:p>
        </p:txBody>
      </p:sp>
      <p:sp>
        <p:nvSpPr>
          <p:cNvPr id="8" name="Rectangle 7"/>
          <p:cNvSpPr/>
          <p:nvPr/>
        </p:nvSpPr>
        <p:spPr>
          <a:xfrm>
            <a:off x="574623" y="1943206"/>
            <a:ext cx="2775503" cy="584775"/>
          </a:xfrm>
          <a:prstGeom prst="rect">
            <a:avLst/>
          </a:prstGeom>
        </p:spPr>
        <p:txBody>
          <a:bodyPr wrap="none">
            <a:spAutoFit/>
          </a:bodyPr>
          <a:lstStyle/>
          <a:p>
            <a:pPr lvl="1"/>
            <a:r>
              <a:rPr lang="en-US" sz="3200" dirty="0"/>
              <a:t>High Volume</a:t>
            </a:r>
          </a:p>
        </p:txBody>
      </p:sp>
    </p:spTree>
    <p:extLst>
      <p:ext uri="{BB962C8B-B14F-4D97-AF65-F5344CB8AC3E}">
        <p14:creationId xmlns:p14="http://schemas.microsoft.com/office/powerpoint/2010/main" val="20396126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Instruments (cont.)</a:t>
            </a:r>
            <a:endParaRPr lang="en-US" dirty="0"/>
          </a:p>
        </p:txBody>
      </p:sp>
      <p:sp>
        <p:nvSpPr>
          <p:cNvPr id="3" name="Content Placeholder 2"/>
          <p:cNvSpPr>
            <a:spLocks noGrp="1"/>
          </p:cNvSpPr>
          <p:nvPr>
            <p:ph idx="1"/>
          </p:nvPr>
        </p:nvSpPr>
        <p:spPr>
          <a:xfrm>
            <a:off x="457200" y="1600201"/>
            <a:ext cx="8229600" cy="685799"/>
          </a:xfrm>
        </p:spPr>
        <p:txBody>
          <a:bodyPr>
            <a:normAutofit/>
          </a:bodyPr>
          <a:lstStyle/>
          <a:p>
            <a:r>
              <a:rPr lang="en-US" b="1" dirty="0" smtClean="0"/>
              <a:t>Proportional Counters</a:t>
            </a:r>
          </a:p>
          <a:p>
            <a:pPr lvl="1"/>
            <a:endParaRPr lang="en-US" dirty="0" smtClean="0"/>
          </a:p>
          <a:p>
            <a:pPr marL="457200" lvl="1"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23" y="3429000"/>
            <a:ext cx="2968695" cy="2695575"/>
          </a:xfrm>
          <a:prstGeom prst="rect">
            <a:avLst/>
          </a:prstGeom>
        </p:spPr>
      </p:pic>
      <p:sp>
        <p:nvSpPr>
          <p:cNvPr id="5" name="Rectangle 4"/>
          <p:cNvSpPr/>
          <p:nvPr/>
        </p:nvSpPr>
        <p:spPr>
          <a:xfrm>
            <a:off x="5334000" y="2767495"/>
            <a:ext cx="3048000" cy="923330"/>
          </a:xfrm>
          <a:prstGeom prst="rect">
            <a:avLst/>
          </a:prstGeom>
        </p:spPr>
        <p:txBody>
          <a:bodyPr wrap="square">
            <a:spAutoFit/>
          </a:bodyPr>
          <a:lstStyle/>
          <a:p>
            <a:r>
              <a:rPr lang="en-US" b="1" dirty="0" err="1" smtClean="0"/>
              <a:t>Mirion</a:t>
            </a:r>
            <a:r>
              <a:rPr lang="en-US" b="1" dirty="0" smtClean="0"/>
              <a:t> </a:t>
            </a:r>
            <a:r>
              <a:rPr lang="en-US" b="1" dirty="0" err="1" smtClean="0"/>
              <a:t>iSOLO</a:t>
            </a:r>
            <a:r>
              <a:rPr lang="en-US" dirty="0" smtClean="0"/>
              <a:t> </a:t>
            </a:r>
            <a:r>
              <a:rPr lang="en-US" dirty="0"/>
              <a:t>(Fly Away Lab) </a:t>
            </a:r>
            <a:r>
              <a:rPr lang="en-US" dirty="0" smtClean="0"/>
              <a:t/>
            </a:r>
            <a:br>
              <a:rPr lang="en-US" dirty="0" smtClean="0"/>
            </a:br>
            <a:r>
              <a:rPr lang="en-US" dirty="0" smtClean="0"/>
              <a:t>-for </a:t>
            </a:r>
            <a:r>
              <a:rPr lang="en-US" dirty="0"/>
              <a:t>counting swipes or air filters with radon subtraction </a:t>
            </a:r>
          </a:p>
        </p:txBody>
      </p:sp>
      <p:sp>
        <p:nvSpPr>
          <p:cNvPr id="6" name="Rectangle 5"/>
          <p:cNvSpPr/>
          <p:nvPr/>
        </p:nvSpPr>
        <p:spPr>
          <a:xfrm>
            <a:off x="841948" y="2567839"/>
            <a:ext cx="3272852" cy="646331"/>
          </a:xfrm>
          <a:prstGeom prst="rect">
            <a:avLst/>
          </a:prstGeom>
        </p:spPr>
        <p:txBody>
          <a:bodyPr wrap="square">
            <a:spAutoFit/>
          </a:bodyPr>
          <a:lstStyle/>
          <a:p>
            <a:r>
              <a:rPr lang="en-US" b="1" dirty="0"/>
              <a:t>Ludlum 3030P </a:t>
            </a:r>
            <a:r>
              <a:rPr lang="en-US" b="1" dirty="0" smtClean="0"/>
              <a:t/>
            </a:r>
            <a:br>
              <a:rPr lang="en-US" b="1" dirty="0" smtClean="0"/>
            </a:br>
            <a:r>
              <a:rPr lang="en-US" b="1" dirty="0" smtClean="0"/>
              <a:t>-</a:t>
            </a:r>
            <a:r>
              <a:rPr lang="en-US" dirty="0" smtClean="0"/>
              <a:t>for operational swipe </a:t>
            </a:r>
            <a:r>
              <a:rPr lang="en-US" dirty="0"/>
              <a:t>counting</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3810000"/>
            <a:ext cx="2947047" cy="2514600"/>
          </a:xfrm>
          <a:prstGeom prst="rect">
            <a:avLst/>
          </a:prstGeom>
        </p:spPr>
      </p:pic>
    </p:spTree>
    <p:extLst>
      <p:ext uri="{BB962C8B-B14F-4D97-AF65-F5344CB8AC3E}">
        <p14:creationId xmlns:p14="http://schemas.microsoft.com/office/powerpoint/2010/main" val="6575070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Instruments (cont.)</a:t>
            </a:r>
            <a:endParaRPr lang="en-US" dirty="0"/>
          </a:p>
        </p:txBody>
      </p:sp>
      <p:sp>
        <p:nvSpPr>
          <p:cNvPr id="3" name="Content Placeholder 2"/>
          <p:cNvSpPr>
            <a:spLocks noGrp="1"/>
          </p:cNvSpPr>
          <p:nvPr>
            <p:ph idx="1"/>
          </p:nvPr>
        </p:nvSpPr>
        <p:spPr>
          <a:xfrm>
            <a:off x="465944" y="1409077"/>
            <a:ext cx="8229600" cy="1676399"/>
          </a:xfrm>
        </p:spPr>
        <p:txBody>
          <a:bodyPr>
            <a:normAutofit fontScale="92500"/>
          </a:bodyPr>
          <a:lstStyle/>
          <a:p>
            <a:r>
              <a:rPr lang="en-US" b="1" dirty="0" smtClean="0"/>
              <a:t>Environmental Continuous Air Monitor (ECAM)</a:t>
            </a:r>
          </a:p>
          <a:p>
            <a:pPr lvl="1"/>
            <a:r>
              <a:rPr lang="en-US" dirty="0" smtClean="0"/>
              <a:t>Alpha and beta air concentrations (spectral)</a:t>
            </a:r>
          </a:p>
          <a:p>
            <a:pPr lvl="1"/>
            <a:r>
              <a:rPr lang="en-US" dirty="0" smtClean="0"/>
              <a:t>EcoGamma attachment reports exposure rates</a:t>
            </a:r>
          </a:p>
        </p:txBody>
      </p:sp>
      <p:sp>
        <p:nvSpPr>
          <p:cNvPr id="5" name="Title 1"/>
          <p:cNvSpPr txBox="1">
            <a:spLocks/>
          </p:cNvSpPr>
          <p:nvPr/>
        </p:nvSpPr>
        <p:spPr>
          <a:xfrm>
            <a:off x="769261" y="2943476"/>
            <a:ext cx="2190341" cy="5783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ECAM</a:t>
            </a:r>
            <a:endParaRPr lang="en-US" sz="2400" dirty="0"/>
          </a:p>
        </p:txBody>
      </p:sp>
      <p:pic>
        <p:nvPicPr>
          <p:cNvPr id="6" name="Picture 2" descr="S:\RSLN\SHARE\CM\eCAM Picture\HPIM177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708" t="2654" r="32303"/>
          <a:stretch/>
        </p:blipFill>
        <p:spPr bwMode="auto">
          <a:xfrm>
            <a:off x="1012630" y="3541427"/>
            <a:ext cx="1637482" cy="295557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355626" y="2923917"/>
            <a:ext cx="1815831" cy="7157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EcoGamma</a:t>
            </a:r>
            <a:endParaRPr lang="en-US" sz="2400" dirty="0"/>
          </a:p>
        </p:txBody>
      </p:sp>
      <p:pic>
        <p:nvPicPr>
          <p:cNvPr id="8" name="Picture 3" descr="S:\RSLN\SHARE\CM\eCAM Picture\HPIM178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563" t="5222" r="19291"/>
          <a:stretch/>
        </p:blipFill>
        <p:spPr bwMode="auto">
          <a:xfrm>
            <a:off x="3505200" y="3581400"/>
            <a:ext cx="1516685" cy="22691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RSLN\SHARE\CM\eCAM Picture\HPIM177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722" t="4023" r="30352"/>
          <a:stretch/>
        </p:blipFill>
        <p:spPr bwMode="auto">
          <a:xfrm>
            <a:off x="6075943" y="3719587"/>
            <a:ext cx="1939486" cy="289148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5943600" y="3003801"/>
            <a:ext cx="2286000" cy="7157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ATS </a:t>
            </a:r>
            <a:br>
              <a:rPr lang="en-US" sz="2400" dirty="0" smtClean="0"/>
            </a:br>
            <a:r>
              <a:rPr lang="en-US" sz="2400" dirty="0" smtClean="0"/>
              <a:t>(for telemetry)</a:t>
            </a:r>
            <a:endParaRPr lang="en-US" sz="2400" dirty="0"/>
          </a:p>
        </p:txBody>
      </p:sp>
    </p:spTree>
    <p:extLst>
      <p:ext uri="{BB962C8B-B14F-4D97-AF65-F5344CB8AC3E}">
        <p14:creationId xmlns:p14="http://schemas.microsoft.com/office/powerpoint/2010/main" val="40510261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Instruments (cont.)</a:t>
            </a:r>
            <a:endParaRPr lang="en-US" dirty="0"/>
          </a:p>
        </p:txBody>
      </p:sp>
      <p:sp>
        <p:nvSpPr>
          <p:cNvPr id="3" name="Content Placeholder 2"/>
          <p:cNvSpPr>
            <a:spLocks noGrp="1"/>
          </p:cNvSpPr>
          <p:nvPr>
            <p:ph idx="1"/>
          </p:nvPr>
        </p:nvSpPr>
        <p:spPr>
          <a:xfrm>
            <a:off x="457200" y="1600200"/>
            <a:ext cx="5334000" cy="4800599"/>
          </a:xfrm>
        </p:spPr>
        <p:txBody>
          <a:bodyPr>
            <a:normAutofit/>
          </a:bodyPr>
          <a:lstStyle/>
          <a:p>
            <a:r>
              <a:rPr lang="en-US" sz="2800" b="1" dirty="0" smtClean="0"/>
              <a:t>Ion Chamber: GE </a:t>
            </a:r>
            <a:r>
              <a:rPr lang="en-US" sz="2800" b="1" dirty="0" err="1" smtClean="0"/>
              <a:t>RSDetection</a:t>
            </a:r>
            <a:endParaRPr lang="en-US" sz="2800" b="1" dirty="0"/>
          </a:p>
          <a:p>
            <a:pPr lvl="1"/>
            <a:r>
              <a:rPr lang="en-US" sz="2400" dirty="0"/>
              <a:t>Detector mounted to a tripod for accurate dose </a:t>
            </a:r>
            <a:r>
              <a:rPr lang="en-US" sz="2400" dirty="0" smtClean="0"/>
              <a:t>rates. </a:t>
            </a:r>
            <a:endParaRPr lang="en-US" sz="2400" dirty="0"/>
          </a:p>
          <a:p>
            <a:r>
              <a:rPr lang="en-US" sz="2800" b="1" dirty="0" err="1" smtClean="0"/>
              <a:t>SpecFIDLERs</a:t>
            </a:r>
            <a:endParaRPr lang="en-US" sz="2800" b="1" dirty="0"/>
          </a:p>
          <a:p>
            <a:pPr lvl="1"/>
            <a:r>
              <a:rPr lang="en-US" sz="2400" dirty="0"/>
              <a:t>Alpha contamination via gamma detection </a:t>
            </a:r>
          </a:p>
          <a:p>
            <a:r>
              <a:rPr lang="en-US" sz="2800" b="1" dirty="0"/>
              <a:t>Portal Monitors</a:t>
            </a:r>
          </a:p>
          <a:p>
            <a:pPr lvl="1"/>
            <a:r>
              <a:rPr lang="en-US" sz="2400" dirty="0"/>
              <a:t>Detect contamination on people or </a:t>
            </a:r>
            <a:r>
              <a:rPr lang="en-US" sz="2400" dirty="0" smtClean="0"/>
              <a:t>vehicles (multiple models) </a:t>
            </a:r>
            <a:endParaRPr lang="en-US" sz="2400" dirty="0"/>
          </a:p>
          <a:p>
            <a:pPr marL="457200" lvl="1" indent="0">
              <a:buNone/>
            </a:pPr>
            <a:endParaRPr lang="en-US" dirty="0" smtClean="0"/>
          </a:p>
        </p:txBody>
      </p:sp>
      <p:pic>
        <p:nvPicPr>
          <p:cNvPr id="1026" name="Picture 2" descr="SpecFID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733800"/>
            <a:ext cx="1919514" cy="263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4"/>
          <a:srcRect l="8443" t="10056" r="17348" b="11304"/>
          <a:stretch/>
        </p:blipFill>
        <p:spPr>
          <a:xfrm>
            <a:off x="6248400" y="1219200"/>
            <a:ext cx="1828800" cy="2304288"/>
          </a:xfrm>
          <a:prstGeom prst="rect">
            <a:avLst/>
          </a:prstGeom>
        </p:spPr>
      </p:pic>
      <p:sp>
        <p:nvSpPr>
          <p:cNvPr id="5" name="Right Arrow 4"/>
          <p:cNvSpPr/>
          <p:nvPr/>
        </p:nvSpPr>
        <p:spPr>
          <a:xfrm>
            <a:off x="5372100" y="1905000"/>
            <a:ext cx="838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507875">
            <a:off x="4797625" y="4214656"/>
            <a:ext cx="1661009" cy="978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887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Command Structure in Monitoring Division</a:t>
            </a:r>
            <a:endParaRPr lang="en-US" dirty="0"/>
          </a:p>
        </p:txBody>
      </p:sp>
      <p:sp>
        <p:nvSpPr>
          <p:cNvPr id="3" name="Content Placeholder 2"/>
          <p:cNvSpPr>
            <a:spLocks noGrp="1"/>
          </p:cNvSpPr>
          <p:nvPr>
            <p:ph idx="1"/>
          </p:nvPr>
        </p:nvSpPr>
        <p:spPr>
          <a:xfrm>
            <a:off x="990600" y="4114800"/>
            <a:ext cx="7162800" cy="1524000"/>
          </a:xfrm>
        </p:spPr>
        <p:txBody>
          <a:bodyPr>
            <a:normAutofit/>
          </a:bodyPr>
          <a:lstStyle/>
          <a:p>
            <a:pPr lvl="0"/>
            <a:r>
              <a:rPr lang="en-US" dirty="0" smtClean="0"/>
              <a:t>Brief </a:t>
            </a:r>
            <a:r>
              <a:rPr lang="en-US" dirty="0"/>
              <a:t>ICS </a:t>
            </a:r>
            <a:r>
              <a:rPr lang="en-US" dirty="0" smtClean="0"/>
              <a:t>Structure </a:t>
            </a:r>
          </a:p>
          <a:p>
            <a:pPr lvl="0"/>
            <a:r>
              <a:rPr lang="en-US" dirty="0" smtClean="0"/>
              <a:t>Brief FRMAC/CMRT structure</a:t>
            </a:r>
            <a:endParaRPr lang="en-US" dirty="0"/>
          </a:p>
          <a:p>
            <a:pPr lvl="0"/>
            <a:endParaRPr lang="en-US" dirty="0"/>
          </a:p>
        </p:txBody>
      </p:sp>
      <p:pic>
        <p:nvPicPr>
          <p:cNvPr id="4" name="Picture 2" descr="C:\Users\gwinjs\AppData\Local\Microsoft\Windows\Temporary Internet Files\Content.IE5\BN0T64OT\Anarchist Org Chart[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905000"/>
            <a:ext cx="5715000"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780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8229600" cy="1143000"/>
          </a:xfrm>
          <a:solidFill>
            <a:schemeClr val="tx2"/>
          </a:solidFill>
        </p:spPr>
        <p:txBody>
          <a:bodyPr>
            <a:normAutofit/>
          </a:bodyPr>
          <a:lstStyle/>
          <a:p>
            <a:r>
              <a:rPr lang="en-US" dirty="0" smtClean="0">
                <a:solidFill>
                  <a:schemeClr val="bg1"/>
                </a:solidFill>
              </a:rPr>
              <a:t>Workflow</a:t>
            </a:r>
            <a:endParaRPr lang="en-US" dirty="0">
              <a:solidFill>
                <a:schemeClr val="bg1"/>
              </a:solidFill>
            </a:endParaRPr>
          </a:p>
        </p:txBody>
      </p:sp>
    </p:spTree>
    <p:extLst>
      <p:ext uri="{BB962C8B-B14F-4D97-AF65-F5344CB8AC3E}">
        <p14:creationId xmlns:p14="http://schemas.microsoft.com/office/powerpoint/2010/main" val="3525113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Default Guidance</a:t>
            </a:r>
            <a:endParaRPr lang="en-US" dirty="0"/>
          </a:p>
        </p:txBody>
      </p:sp>
      <p:sp>
        <p:nvSpPr>
          <p:cNvPr id="3" name="Content Placeholder 2"/>
          <p:cNvSpPr>
            <a:spLocks noGrp="1"/>
          </p:cNvSpPr>
          <p:nvPr>
            <p:ph idx="1"/>
          </p:nvPr>
        </p:nvSpPr>
        <p:spPr>
          <a:xfrm>
            <a:off x="457200" y="1600200"/>
            <a:ext cx="8229600" cy="4038600"/>
          </a:xfrm>
        </p:spPr>
        <p:txBody>
          <a:bodyPr>
            <a:normAutofit fontScale="85000" lnSpcReduction="10000"/>
          </a:bodyPr>
          <a:lstStyle/>
          <a:p>
            <a:r>
              <a:rPr lang="en-US" dirty="0" smtClean="0"/>
              <a:t>Data is required/expected from the Monitoring Division even before official objectives are set by command.</a:t>
            </a:r>
          </a:p>
          <a:p>
            <a:r>
              <a:rPr lang="en-US" dirty="0" smtClean="0"/>
              <a:t>Initially, the Monitoring Division does not need to wait for state/local objectives to collect data.  </a:t>
            </a:r>
          </a:p>
          <a:p>
            <a:pPr lvl="1"/>
            <a:r>
              <a:rPr lang="en-US" dirty="0" smtClean="0"/>
              <a:t>Default ICS-234 and ICS-204FRMACs have been created with default objectives and field team instructions.   </a:t>
            </a:r>
          </a:p>
          <a:p>
            <a:pPr lvl="1"/>
            <a:r>
              <a:rPr lang="en-US" dirty="0" smtClean="0"/>
              <a:t>See Monitoring and Sampling Manual, Volume I (2019), Appendix E-F for the approved guidance.   </a:t>
            </a:r>
          </a:p>
          <a:p>
            <a:pPr marL="0" indent="0">
              <a:buNone/>
            </a:pPr>
            <a:r>
              <a:rPr lang="en-US" dirty="0" smtClean="0"/>
              <a:t>   </a:t>
            </a:r>
            <a:endParaRPr lang="en-US" dirty="0"/>
          </a:p>
        </p:txBody>
      </p:sp>
      <p:sp>
        <p:nvSpPr>
          <p:cNvPr id="4" name="TextBox 3"/>
          <p:cNvSpPr txBox="1"/>
          <p:nvPr/>
        </p:nvSpPr>
        <p:spPr>
          <a:xfrm>
            <a:off x="609600" y="5334000"/>
            <a:ext cx="7924800" cy="369332"/>
          </a:xfrm>
          <a:prstGeom prst="rect">
            <a:avLst/>
          </a:prstGeom>
          <a:noFill/>
        </p:spPr>
        <p:txBody>
          <a:bodyPr wrap="square" rtlCol="0">
            <a:spAutoFit/>
          </a:bodyPr>
          <a:lstStyle/>
          <a:p>
            <a:r>
              <a:rPr lang="en-US" dirty="0">
                <a:hlinkClick r:id="rId3"/>
              </a:rPr>
              <a:t>https://www.nnss.gov/pages/programs/FRMAC/FRMAC_DocumentsManuals.html</a:t>
            </a:r>
            <a:endParaRPr lang="en-US" dirty="0"/>
          </a:p>
        </p:txBody>
      </p:sp>
    </p:spTree>
    <p:extLst>
      <p:ext uri="{BB962C8B-B14F-4D97-AF65-F5344CB8AC3E}">
        <p14:creationId xmlns:p14="http://schemas.microsoft.com/office/powerpoint/2010/main" val="3264069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Ideal Workflow</a:t>
            </a:r>
            <a:endParaRPr lang="en-US" dirty="0"/>
          </a:p>
        </p:txBody>
      </p:sp>
      <p:sp>
        <p:nvSpPr>
          <p:cNvPr id="3" name="Content Placeholder 2"/>
          <p:cNvSpPr>
            <a:spLocks noGrp="1"/>
          </p:cNvSpPr>
          <p:nvPr>
            <p:ph idx="1"/>
          </p:nvPr>
        </p:nvSpPr>
        <p:spPr>
          <a:xfrm>
            <a:off x="457200" y="1600200"/>
            <a:ext cx="5867400" cy="4525963"/>
          </a:xfrm>
        </p:spPr>
        <p:txBody>
          <a:bodyPr>
            <a:normAutofit fontScale="92500" lnSpcReduction="20000"/>
          </a:bodyPr>
          <a:lstStyle/>
          <a:p>
            <a:pPr lvl="0"/>
            <a:r>
              <a:rPr lang="en-US" dirty="0" smtClean="0"/>
              <a:t>Incident Action Plan (IAP)</a:t>
            </a:r>
          </a:p>
          <a:p>
            <a:pPr lvl="1"/>
            <a:r>
              <a:rPr lang="en-US" dirty="0" smtClean="0"/>
              <a:t>From Incident Command</a:t>
            </a:r>
          </a:p>
          <a:p>
            <a:pPr lvl="1"/>
            <a:r>
              <a:rPr lang="en-US" dirty="0" smtClean="0"/>
              <a:t>Provides overall objectives</a:t>
            </a:r>
          </a:p>
          <a:p>
            <a:pPr lvl="0"/>
            <a:r>
              <a:rPr lang="en-US" dirty="0" smtClean="0"/>
              <a:t>Execution </a:t>
            </a:r>
            <a:r>
              <a:rPr lang="en-US" dirty="0"/>
              <a:t>Plan </a:t>
            </a:r>
            <a:endParaRPr lang="en-US" dirty="0" smtClean="0"/>
          </a:p>
          <a:p>
            <a:pPr lvl="1"/>
            <a:r>
              <a:rPr lang="en-US" dirty="0" smtClean="0"/>
              <a:t>From FRMAC Division Managers </a:t>
            </a:r>
          </a:p>
          <a:p>
            <a:pPr lvl="1"/>
            <a:r>
              <a:rPr lang="en-US" dirty="0" smtClean="0"/>
              <a:t>Determines how to accomplish command objectives</a:t>
            </a:r>
            <a:endParaRPr lang="en-US" dirty="0"/>
          </a:p>
          <a:p>
            <a:pPr lvl="0"/>
            <a:r>
              <a:rPr lang="en-US" dirty="0" smtClean="0"/>
              <a:t>ICS-204FRMAC</a:t>
            </a:r>
          </a:p>
          <a:p>
            <a:pPr lvl="1"/>
            <a:r>
              <a:rPr lang="en-US" dirty="0" smtClean="0"/>
              <a:t>From Monitoring Manager/Deputy</a:t>
            </a:r>
          </a:p>
          <a:p>
            <a:pPr lvl="1"/>
            <a:r>
              <a:rPr lang="en-US" dirty="0" smtClean="0"/>
              <a:t>Instructions for field team to get applicable data to satisfy objectives</a:t>
            </a:r>
            <a:endParaRPr lang="en-US" dirty="0"/>
          </a:p>
          <a:p>
            <a:pPr marL="0" lvl="0" indent="0">
              <a:buNone/>
            </a:pPr>
            <a:endParaRPr lang="en-US" dirty="0" smtClean="0"/>
          </a:p>
          <a:p>
            <a:endParaRPr lang="en-US" dirty="0"/>
          </a:p>
        </p:txBody>
      </p:sp>
      <p:sp>
        <p:nvSpPr>
          <p:cNvPr id="4" name="TextBox 3"/>
          <p:cNvSpPr txBox="1"/>
          <p:nvPr/>
        </p:nvSpPr>
        <p:spPr>
          <a:xfrm>
            <a:off x="6781800" y="1828800"/>
            <a:ext cx="1066800" cy="381000"/>
          </a:xfrm>
          <a:prstGeom prst="rect">
            <a:avLst/>
          </a:prstGeom>
          <a:noFill/>
          <a:ln>
            <a:solidFill>
              <a:schemeClr val="tx1"/>
            </a:solidFill>
          </a:ln>
        </p:spPr>
        <p:txBody>
          <a:bodyPr wrap="square" rtlCol="0">
            <a:spAutoFit/>
          </a:bodyPr>
          <a:lstStyle/>
          <a:p>
            <a:pPr algn="ctr"/>
            <a:r>
              <a:rPr lang="en-US" b="1" dirty="0" smtClean="0"/>
              <a:t>IAP</a:t>
            </a:r>
            <a:endParaRPr lang="en-US" b="1" dirty="0"/>
          </a:p>
        </p:txBody>
      </p:sp>
      <p:sp>
        <p:nvSpPr>
          <p:cNvPr id="5" name="TextBox 4"/>
          <p:cNvSpPr txBox="1"/>
          <p:nvPr/>
        </p:nvSpPr>
        <p:spPr>
          <a:xfrm>
            <a:off x="6724650" y="3214790"/>
            <a:ext cx="1181100" cy="646331"/>
          </a:xfrm>
          <a:prstGeom prst="rect">
            <a:avLst/>
          </a:prstGeom>
          <a:noFill/>
          <a:ln>
            <a:solidFill>
              <a:schemeClr val="tx1"/>
            </a:solidFill>
          </a:ln>
        </p:spPr>
        <p:txBody>
          <a:bodyPr wrap="square" rtlCol="0">
            <a:spAutoFit/>
          </a:bodyPr>
          <a:lstStyle/>
          <a:p>
            <a:pPr algn="ctr"/>
            <a:r>
              <a:rPr lang="en-US" b="1" dirty="0" smtClean="0"/>
              <a:t>Execution Plan</a:t>
            </a:r>
            <a:endParaRPr lang="en-US" b="1" dirty="0"/>
          </a:p>
        </p:txBody>
      </p:sp>
      <p:sp>
        <p:nvSpPr>
          <p:cNvPr id="6" name="TextBox 5"/>
          <p:cNvSpPr txBox="1"/>
          <p:nvPr/>
        </p:nvSpPr>
        <p:spPr>
          <a:xfrm>
            <a:off x="6517247" y="4894515"/>
            <a:ext cx="1600200" cy="369332"/>
          </a:xfrm>
          <a:prstGeom prst="rect">
            <a:avLst/>
          </a:prstGeom>
          <a:noFill/>
          <a:ln>
            <a:solidFill>
              <a:schemeClr val="tx1"/>
            </a:solidFill>
          </a:ln>
        </p:spPr>
        <p:txBody>
          <a:bodyPr wrap="square" rtlCol="0">
            <a:spAutoFit/>
          </a:bodyPr>
          <a:lstStyle/>
          <a:p>
            <a:r>
              <a:rPr lang="en-US" b="1" dirty="0" smtClean="0"/>
              <a:t>ICS-204FRMAC</a:t>
            </a:r>
            <a:endParaRPr lang="en-US" b="1" dirty="0"/>
          </a:p>
        </p:txBody>
      </p:sp>
      <p:sp>
        <p:nvSpPr>
          <p:cNvPr id="7" name="Down Arrow 6"/>
          <p:cNvSpPr/>
          <p:nvPr/>
        </p:nvSpPr>
        <p:spPr>
          <a:xfrm>
            <a:off x="7203047" y="2376167"/>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7203047" y="4039760"/>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6490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 Plan</a:t>
            </a:r>
            <a:endParaRPr lang="en-US" dirty="0"/>
          </a:p>
        </p:txBody>
      </p:sp>
      <p:sp>
        <p:nvSpPr>
          <p:cNvPr id="3" name="Content Placeholder 2"/>
          <p:cNvSpPr>
            <a:spLocks noGrp="1"/>
          </p:cNvSpPr>
          <p:nvPr>
            <p:ph idx="1"/>
          </p:nvPr>
        </p:nvSpPr>
        <p:spPr/>
        <p:txBody>
          <a:bodyPr/>
          <a:lstStyle/>
          <a:p>
            <a:pPr lvl="0"/>
            <a:r>
              <a:rPr lang="en-US" dirty="0" smtClean="0"/>
              <a:t>Execution </a:t>
            </a:r>
            <a:r>
              <a:rPr lang="en-US" dirty="0"/>
              <a:t>Plan can be developed from the details of the </a:t>
            </a:r>
            <a:r>
              <a:rPr lang="en-US" dirty="0" smtClean="0"/>
              <a:t>IAP or implementation plan</a:t>
            </a:r>
          </a:p>
          <a:p>
            <a:r>
              <a:rPr lang="en-US" dirty="0" smtClean="0"/>
              <a:t>This is done by collaboration of all FRMAC Managers (Assessment, Lab, H&amp;S, Monitoring)</a:t>
            </a:r>
          </a:p>
          <a:p>
            <a:r>
              <a:rPr lang="en-US" dirty="0" smtClean="0"/>
              <a:t>The Execution Plan should have enough detail to provide the Monitoring Manager enough information to create field team instructions. </a:t>
            </a:r>
            <a:endParaRPr lang="en-US" dirty="0"/>
          </a:p>
        </p:txBody>
      </p:sp>
    </p:spTree>
    <p:extLst>
      <p:ext uri="{BB962C8B-B14F-4D97-AF65-F5344CB8AC3E}">
        <p14:creationId xmlns:p14="http://schemas.microsoft.com/office/powerpoint/2010/main" val="2242771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ICS-204FRMAC Field Team Instructions</a:t>
            </a:r>
            <a:endParaRPr lang="en-US" dirty="0"/>
          </a:p>
        </p:txBody>
      </p:sp>
      <p:sp>
        <p:nvSpPr>
          <p:cNvPr id="3" name="Content Placeholder 2"/>
          <p:cNvSpPr>
            <a:spLocks noGrp="1"/>
          </p:cNvSpPr>
          <p:nvPr>
            <p:ph idx="1"/>
          </p:nvPr>
        </p:nvSpPr>
        <p:spPr/>
        <p:txBody>
          <a:bodyPr>
            <a:normAutofit lnSpcReduction="10000"/>
          </a:bodyPr>
          <a:lstStyle/>
          <a:p>
            <a:r>
              <a:rPr lang="en-US" dirty="0" smtClean="0"/>
              <a:t>The execution plan has the generic who, what, where, how, and when.  Document tasks on an ICS-234 form. </a:t>
            </a:r>
          </a:p>
          <a:p>
            <a:r>
              <a:rPr lang="en-US" dirty="0" smtClean="0"/>
              <a:t>The ICS-204FRMAC has specific details for each field team.</a:t>
            </a:r>
          </a:p>
          <a:p>
            <a:r>
              <a:rPr lang="en-US" dirty="0" smtClean="0"/>
              <a:t>Field teams are expected to follow the instructions on the ICS-204FRMAC.  Deviations should be communicated to the Field Team Supervisor. </a:t>
            </a:r>
            <a:endParaRPr lang="en-US" dirty="0"/>
          </a:p>
        </p:txBody>
      </p:sp>
    </p:spTree>
    <p:extLst>
      <p:ext uri="{BB962C8B-B14F-4D97-AF65-F5344CB8AC3E}">
        <p14:creationId xmlns:p14="http://schemas.microsoft.com/office/powerpoint/2010/main" val="20782560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AMS Instructions</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r>
              <a:rPr lang="en-US" dirty="0" smtClean="0"/>
              <a:t>The Monitoring Manager plans all field operations to meet objectives and provides status reports to command. </a:t>
            </a:r>
          </a:p>
          <a:p>
            <a:r>
              <a:rPr lang="en-US" dirty="0" smtClean="0"/>
              <a:t>The AMS Mission Manager will assist the Monitoring Manager in planning and coordinating flights for the operational period. </a:t>
            </a:r>
          </a:p>
          <a:p>
            <a:r>
              <a:rPr lang="en-US" dirty="0" smtClean="0"/>
              <a:t>If there is an Air Operations Branch in the ICS structure, AMS will coordinate with the Air Ops Branch and the Monitoring Manager.  May use the </a:t>
            </a:r>
            <a:r>
              <a:rPr lang="en-US" dirty="0"/>
              <a:t>ICS-220 </a:t>
            </a:r>
            <a:r>
              <a:rPr lang="en-US" dirty="0" smtClean="0"/>
              <a:t>“Air </a:t>
            </a:r>
            <a:r>
              <a:rPr lang="en-US" dirty="0"/>
              <a:t>Operations </a:t>
            </a:r>
            <a:r>
              <a:rPr lang="en-US" dirty="0" smtClean="0"/>
              <a:t>Worksheet” for documentation. </a:t>
            </a:r>
            <a:endParaRPr lang="en-US" dirty="0"/>
          </a:p>
        </p:txBody>
      </p:sp>
    </p:spTree>
    <p:extLst>
      <p:ext uri="{BB962C8B-B14F-4D97-AF65-F5344CB8AC3E}">
        <p14:creationId xmlns:p14="http://schemas.microsoft.com/office/powerpoint/2010/main" val="3583179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ICS Forms for the </a:t>
            </a:r>
            <a:br>
              <a:rPr lang="en-US" dirty="0" smtClean="0"/>
            </a:br>
            <a:r>
              <a:rPr lang="en-US" dirty="0" smtClean="0"/>
              <a:t>Monitoring Division</a:t>
            </a:r>
            <a:endParaRPr lang="en-US" dirty="0"/>
          </a:p>
        </p:txBody>
      </p:sp>
      <p:sp>
        <p:nvSpPr>
          <p:cNvPr id="5" name="Content Placeholder 4"/>
          <p:cNvSpPr>
            <a:spLocks noGrp="1"/>
          </p:cNvSpPr>
          <p:nvPr>
            <p:ph idx="1"/>
          </p:nvPr>
        </p:nvSpPr>
        <p:spPr>
          <a:xfrm>
            <a:off x="457200" y="1600200"/>
            <a:ext cx="8229600" cy="4648200"/>
          </a:xfrm>
        </p:spPr>
        <p:txBody>
          <a:bodyPr>
            <a:normAutofit fontScale="62500" lnSpcReduction="20000"/>
          </a:bodyPr>
          <a:lstStyle/>
          <a:p>
            <a:r>
              <a:rPr lang="en-US" sz="3500" dirty="0" smtClean="0"/>
              <a:t>ICS-234 “Work Analysis Matrix” </a:t>
            </a:r>
          </a:p>
          <a:p>
            <a:pPr lvl="1"/>
            <a:r>
              <a:rPr lang="en-US" sz="3200" dirty="0" smtClean="0"/>
              <a:t>Work Analysis Matrix is derived from the Execution Plan objectives (State/Local Agency priorities)</a:t>
            </a:r>
          </a:p>
          <a:p>
            <a:r>
              <a:rPr lang="en-US" sz="3500" dirty="0" smtClean="0"/>
              <a:t>ICS-215 “Operational Planning Worksheet” </a:t>
            </a:r>
          </a:p>
          <a:p>
            <a:pPr lvl="1"/>
            <a:r>
              <a:rPr lang="en-US" sz="3200" dirty="0" smtClean="0"/>
              <a:t>Operational Planning Worksheet is derived from Work Analysis Matrix</a:t>
            </a:r>
          </a:p>
          <a:p>
            <a:r>
              <a:rPr lang="en-US" sz="3500" dirty="0" smtClean="0"/>
              <a:t>ICS-204 “Assignment List” </a:t>
            </a:r>
          </a:p>
          <a:p>
            <a:pPr lvl="1"/>
            <a:r>
              <a:rPr lang="en-US" sz="3200" dirty="0" smtClean="0"/>
              <a:t>Team Assignment List is derived from the Work Analysis Matrix</a:t>
            </a:r>
          </a:p>
          <a:p>
            <a:r>
              <a:rPr lang="en-US" sz="3500" dirty="0" smtClean="0"/>
              <a:t>ICS-220 Air Operations Worksheet</a:t>
            </a:r>
          </a:p>
          <a:p>
            <a:pPr lvl="1"/>
            <a:r>
              <a:rPr lang="en-US" sz="3200" dirty="0" smtClean="0"/>
              <a:t>Air Operations Worksheet is derived from the Team Assignment List</a:t>
            </a:r>
          </a:p>
          <a:p>
            <a:r>
              <a:rPr lang="en-US" sz="3500" dirty="0"/>
              <a:t>ICS-204FRMAC </a:t>
            </a:r>
            <a:r>
              <a:rPr lang="en-US" sz="3500" dirty="0" smtClean="0"/>
              <a:t>“Assignment </a:t>
            </a:r>
            <a:r>
              <a:rPr lang="en-US" sz="3500" dirty="0"/>
              <a:t>List, Adapted for FRMAC Field Monitoring </a:t>
            </a:r>
            <a:r>
              <a:rPr lang="en-US" sz="3500" dirty="0" smtClean="0"/>
              <a:t>Teams”</a:t>
            </a:r>
          </a:p>
          <a:p>
            <a:pPr lvl="1"/>
            <a:r>
              <a:rPr lang="en-US" sz="3200" dirty="0" smtClean="0"/>
              <a:t>Field team assignments with specific instructions </a:t>
            </a:r>
          </a:p>
          <a:p>
            <a:r>
              <a:rPr lang="en-US" sz="3500" dirty="0" smtClean="0"/>
              <a:t>ICS-214 “Activity Log”</a:t>
            </a:r>
            <a:endParaRPr lang="en-US" sz="3500" dirty="0"/>
          </a:p>
          <a:p>
            <a:pPr lvl="1"/>
            <a:r>
              <a:rPr lang="en-US" sz="3200" dirty="0" smtClean="0"/>
              <a:t>A simple form to report on daily activities </a:t>
            </a:r>
            <a:endParaRPr lang="en-US" sz="3200" dirty="0"/>
          </a:p>
        </p:txBody>
      </p:sp>
      <p:sp>
        <p:nvSpPr>
          <p:cNvPr id="3" name="Rectangle 2"/>
          <p:cNvSpPr/>
          <p:nvPr/>
        </p:nvSpPr>
        <p:spPr>
          <a:xfrm>
            <a:off x="1371600" y="6019800"/>
            <a:ext cx="6019800" cy="369332"/>
          </a:xfrm>
          <a:prstGeom prst="rect">
            <a:avLst/>
          </a:prstGeom>
        </p:spPr>
        <p:txBody>
          <a:bodyPr wrap="square">
            <a:spAutoFit/>
          </a:bodyPr>
          <a:lstStyle/>
          <a:p>
            <a:r>
              <a:rPr lang="en-US" dirty="0">
                <a:hlinkClick r:id="rId3"/>
              </a:rPr>
              <a:t>https://training.fema.gov/icsresource/icsforms.aspx</a:t>
            </a:r>
            <a:endParaRPr lang="en-US" dirty="0"/>
          </a:p>
        </p:txBody>
      </p:sp>
    </p:spTree>
    <p:extLst>
      <p:ext uri="{BB962C8B-B14F-4D97-AF65-F5344CB8AC3E}">
        <p14:creationId xmlns:p14="http://schemas.microsoft.com/office/powerpoint/2010/main" val="2955582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Resources</a:t>
            </a:r>
            <a:br>
              <a:rPr lang="en-US" dirty="0" smtClean="0"/>
            </a:br>
            <a:endParaRPr lang="en-US" dirty="0"/>
          </a:p>
        </p:txBody>
      </p:sp>
      <p:sp>
        <p:nvSpPr>
          <p:cNvPr id="3" name="Content Placeholder 2"/>
          <p:cNvSpPr>
            <a:spLocks noGrp="1"/>
          </p:cNvSpPr>
          <p:nvPr>
            <p:ph idx="1"/>
          </p:nvPr>
        </p:nvSpPr>
        <p:spPr>
          <a:xfrm>
            <a:off x="381000" y="1066800"/>
            <a:ext cx="7772400" cy="5410200"/>
          </a:xfrm>
        </p:spPr>
        <p:txBody>
          <a:bodyPr>
            <a:normAutofit/>
          </a:bodyPr>
          <a:lstStyle/>
          <a:p>
            <a:pPr marL="0" indent="0">
              <a:buNone/>
            </a:pPr>
            <a:r>
              <a:rPr lang="en-US" sz="2800" dirty="0" smtClean="0"/>
              <a:t>Main Guidance for Monitoring Activities: </a:t>
            </a:r>
            <a:endParaRPr lang="en-US" sz="2800" dirty="0"/>
          </a:p>
          <a:p>
            <a:r>
              <a:rPr lang="en-US" sz="2800" i="1" dirty="0" smtClean="0"/>
              <a:t>Monitoring and Sampling Manual Volume 1, Revision 3 – Monitoring Division Operations</a:t>
            </a:r>
          </a:p>
          <a:p>
            <a:pPr lvl="1"/>
            <a:r>
              <a:rPr lang="en-US" sz="2400" dirty="0" smtClean="0"/>
              <a:t>Revised in 2019 to document operations within the Monitoring Division </a:t>
            </a:r>
          </a:p>
          <a:p>
            <a:pPr lvl="1"/>
            <a:r>
              <a:rPr lang="en-US" sz="2400" dirty="0" smtClean="0"/>
              <a:t>Contains the default field team instructions</a:t>
            </a:r>
            <a:endParaRPr lang="en-US" dirty="0" smtClean="0"/>
          </a:p>
          <a:p>
            <a:r>
              <a:rPr lang="en-US" sz="2800" i="1" dirty="0"/>
              <a:t>Monitoring and Sampling Manual Volume </a:t>
            </a:r>
            <a:r>
              <a:rPr lang="en-US" sz="2800" i="1" dirty="0" smtClean="0"/>
              <a:t>2, Revision 3– Radiation Monitoring and Sampling</a:t>
            </a:r>
          </a:p>
          <a:p>
            <a:pPr lvl="1"/>
            <a:r>
              <a:rPr lang="en-US" sz="2400" dirty="0" smtClean="0"/>
              <a:t>Prepare for a revision in 2020-2021.</a:t>
            </a:r>
          </a:p>
          <a:p>
            <a:pPr lvl="1"/>
            <a:endParaRPr lang="en-US" sz="2400" dirty="0"/>
          </a:p>
          <a:p>
            <a:pPr marL="457200" lvl="1" indent="0">
              <a:buNone/>
            </a:pPr>
            <a:r>
              <a:rPr lang="en-US" sz="1600" dirty="0">
                <a:hlinkClick r:id="rId3"/>
              </a:rPr>
              <a:t>https://www.nnss.gov/pages/programs/FRMAC/FRMAC_DocumentsManuals.html</a:t>
            </a:r>
            <a:endParaRPr lang="en-US" sz="1600" dirty="0"/>
          </a:p>
        </p:txBody>
      </p:sp>
    </p:spTree>
    <p:extLst>
      <p:ext uri="{BB962C8B-B14F-4D97-AF65-F5344CB8AC3E}">
        <p14:creationId xmlns:p14="http://schemas.microsoft.com/office/powerpoint/2010/main" val="1774454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Section Takeaway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Monitoring Manager needs to have default guidance documentation ready </a:t>
            </a:r>
          </a:p>
          <a:p>
            <a:pPr lvl="1"/>
            <a:r>
              <a:rPr lang="en-US" dirty="0" smtClean="0"/>
              <a:t>(Should be in the FRMAC Deploy Files on the laptops)</a:t>
            </a:r>
          </a:p>
          <a:p>
            <a:r>
              <a:rPr lang="en-US" dirty="0" smtClean="0"/>
              <a:t>The execution plan meeting is crucial.  You need every division manager (or designee) there</a:t>
            </a:r>
          </a:p>
          <a:p>
            <a:pPr lvl="1"/>
            <a:r>
              <a:rPr lang="en-US" dirty="0" smtClean="0"/>
              <a:t> With input from all the divisions, the field team instructions will have a high probability of meeting the data needs.   </a:t>
            </a:r>
          </a:p>
          <a:p>
            <a:r>
              <a:rPr lang="en-US" dirty="0" smtClean="0"/>
              <a:t>Document instructions and tasks on ICS forms. It will save you time. </a:t>
            </a:r>
            <a:endParaRPr lang="en-US" dirty="0"/>
          </a:p>
        </p:txBody>
      </p:sp>
      <p:sp>
        <p:nvSpPr>
          <p:cNvPr id="4" name="TextBox 3"/>
          <p:cNvSpPr txBox="1"/>
          <p:nvPr/>
        </p:nvSpPr>
        <p:spPr>
          <a:xfrm rot="19536020">
            <a:off x="116806" y="593406"/>
            <a:ext cx="1600200" cy="369332"/>
          </a:xfrm>
          <a:prstGeom prst="rect">
            <a:avLst/>
          </a:prstGeom>
          <a:noFill/>
        </p:spPr>
        <p:txBody>
          <a:bodyPr wrap="square" rtlCol="0">
            <a:spAutoFit/>
          </a:bodyPr>
          <a:lstStyle/>
          <a:p>
            <a:r>
              <a:rPr lang="en-US" b="1" dirty="0" smtClean="0">
                <a:solidFill>
                  <a:srgbClr val="FF0000"/>
                </a:solidFill>
              </a:rPr>
              <a:t>IN REAL LIFE…</a:t>
            </a:r>
            <a:endParaRPr lang="en-US" b="1" dirty="0">
              <a:solidFill>
                <a:srgbClr val="FF0000"/>
              </a:solidFill>
            </a:endParaRPr>
          </a:p>
        </p:txBody>
      </p:sp>
    </p:spTree>
    <p:extLst>
      <p:ext uri="{BB962C8B-B14F-4D97-AF65-F5344CB8AC3E}">
        <p14:creationId xmlns:p14="http://schemas.microsoft.com/office/powerpoint/2010/main" val="7668986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8229600" cy="1143000"/>
          </a:xfrm>
          <a:solidFill>
            <a:schemeClr val="tx2"/>
          </a:solidFill>
        </p:spPr>
        <p:txBody>
          <a:bodyPr>
            <a:normAutofit/>
          </a:bodyPr>
          <a:lstStyle/>
          <a:p>
            <a:r>
              <a:rPr lang="en-US" dirty="0" smtClean="0">
                <a:solidFill>
                  <a:schemeClr val="bg1"/>
                </a:solidFill>
              </a:rPr>
              <a:t>Deployment Interactions</a:t>
            </a:r>
            <a:endParaRPr lang="en-US" dirty="0">
              <a:solidFill>
                <a:schemeClr val="bg1"/>
              </a:solidFill>
            </a:endParaRPr>
          </a:p>
        </p:txBody>
      </p:sp>
    </p:spTree>
    <p:extLst>
      <p:ext uri="{BB962C8B-B14F-4D97-AF65-F5344CB8AC3E}">
        <p14:creationId xmlns:p14="http://schemas.microsoft.com/office/powerpoint/2010/main" val="3553124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413" y="381000"/>
            <a:ext cx="9143999" cy="5770422"/>
          </a:xfrm>
        </p:spPr>
      </p:pic>
    </p:spTree>
    <p:extLst>
      <p:ext uri="{BB962C8B-B14F-4D97-AF65-F5344CB8AC3E}">
        <p14:creationId xmlns:p14="http://schemas.microsoft.com/office/powerpoint/2010/main" val="11733926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455"/>
            <a:ext cx="8229600" cy="1143000"/>
          </a:xfrm>
        </p:spPr>
        <p:txBody>
          <a:bodyPr>
            <a:normAutofit fontScale="90000"/>
          </a:bodyPr>
          <a:lstStyle/>
          <a:p>
            <a:r>
              <a:rPr lang="en-US" dirty="0" smtClean="0"/>
              <a:t>Deployment Interactions for the Monitoring Manager</a:t>
            </a:r>
            <a:endParaRPr lang="en-US" dirty="0"/>
          </a:p>
        </p:txBody>
      </p:sp>
      <p:sp>
        <p:nvSpPr>
          <p:cNvPr id="5" name="TextBox 4"/>
          <p:cNvSpPr txBox="1"/>
          <p:nvPr/>
        </p:nvSpPr>
        <p:spPr>
          <a:xfrm>
            <a:off x="0" y="1587647"/>
            <a:ext cx="8686800" cy="5262979"/>
          </a:xfrm>
          <a:prstGeom prst="rect">
            <a:avLst/>
          </a:prstGeom>
          <a:noFill/>
        </p:spPr>
        <p:txBody>
          <a:bodyPr wrap="square" rtlCol="0">
            <a:spAutoFit/>
          </a:bodyPr>
          <a:lstStyle/>
          <a:p>
            <a:pPr marL="800100" lvl="1" indent="-342900">
              <a:buFont typeface="Arial" panose="020B0604020202020204" pitchFamily="34" charset="0"/>
              <a:buChar char="•"/>
            </a:pPr>
            <a:r>
              <a:rPr lang="en-US" sz="2400" dirty="0" smtClean="0"/>
              <a:t>Is part of the Consequence  </a:t>
            </a:r>
            <a:r>
              <a:rPr lang="en-US" sz="2400" dirty="0"/>
              <a:t>Management Advance Command (CMAC</a:t>
            </a:r>
            <a:r>
              <a:rPr lang="en-US" sz="2400" dirty="0" smtClean="0"/>
              <a:t>) and may interact with states and locals. </a:t>
            </a:r>
          </a:p>
          <a:p>
            <a:pPr marL="800100" lvl="1" indent="-342900">
              <a:buFont typeface="Arial" panose="020B0604020202020204" pitchFamily="34" charset="0"/>
              <a:buChar char="•"/>
            </a:pPr>
            <a:r>
              <a:rPr lang="en-US" sz="2400" dirty="0"/>
              <a:t>Interacts with other FRMAC Division Managers, the Technical Team Leader, and FRMAC Director for planning FRMAC operations. </a:t>
            </a:r>
            <a:endParaRPr lang="en-US" sz="2400" dirty="0" smtClean="0"/>
          </a:p>
          <a:p>
            <a:pPr marL="800100" lvl="1" indent="-342900">
              <a:buFont typeface="Arial" panose="020B0604020202020204" pitchFamily="34" charset="0"/>
              <a:buChar char="•"/>
            </a:pPr>
            <a:r>
              <a:rPr lang="en-US" sz="2400" dirty="0" smtClean="0"/>
              <a:t>May receive instruction and provide advice to the ICS Operations Chief, or designee.   </a:t>
            </a:r>
          </a:p>
          <a:p>
            <a:pPr marL="800100" lvl="1" indent="-342900">
              <a:buFont typeface="Arial" panose="020B0604020202020204" pitchFamily="34" charset="0"/>
              <a:buChar char="•"/>
            </a:pPr>
            <a:r>
              <a:rPr lang="en-US" sz="2400" dirty="0" smtClean="0"/>
              <a:t>Coordinates with the Deputy Monitoring Manager to ensure operations will meet FRMAC’s objectives. </a:t>
            </a:r>
          </a:p>
          <a:p>
            <a:pPr marL="800100" lvl="1" indent="-342900">
              <a:buFont typeface="Arial" panose="020B0604020202020204" pitchFamily="34" charset="0"/>
              <a:buChar char="•"/>
            </a:pPr>
            <a:r>
              <a:rPr lang="en-US" sz="2400" dirty="0" smtClean="0"/>
              <a:t>Coordinates with AMS Mission Manager to plan aerial operations.   </a:t>
            </a:r>
          </a:p>
          <a:p>
            <a:pPr marL="800100" lvl="1" indent="-342900">
              <a:buFont typeface="Arial" panose="020B0604020202020204" pitchFamily="34" charset="0"/>
              <a:buChar char="•"/>
            </a:pPr>
            <a:r>
              <a:rPr lang="en-US" sz="2400" dirty="0" smtClean="0"/>
              <a:t>Coordinates with Field Team Supervisors to ensure that field team instructions are reasonable.  Receives situational updates from the field.   </a:t>
            </a:r>
            <a:endParaRPr lang="en-US" sz="2400" dirty="0"/>
          </a:p>
        </p:txBody>
      </p:sp>
    </p:spTree>
    <p:extLst>
      <p:ext uri="{BB962C8B-B14F-4D97-AF65-F5344CB8AC3E}">
        <p14:creationId xmlns:p14="http://schemas.microsoft.com/office/powerpoint/2010/main" val="24689258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Deployment Interactions (cont.)</a:t>
            </a:r>
            <a:endParaRPr lang="en-US" dirty="0"/>
          </a:p>
        </p:txBody>
      </p:sp>
      <p:sp>
        <p:nvSpPr>
          <p:cNvPr id="3" name="Content Placeholder 2"/>
          <p:cNvSpPr>
            <a:spLocks noGrp="1"/>
          </p:cNvSpPr>
          <p:nvPr>
            <p:ph idx="1"/>
          </p:nvPr>
        </p:nvSpPr>
        <p:spPr>
          <a:xfrm>
            <a:off x="457200" y="1447800"/>
            <a:ext cx="7239000" cy="4846320"/>
          </a:xfrm>
        </p:spPr>
        <p:txBody>
          <a:bodyPr>
            <a:normAutofit/>
          </a:bodyPr>
          <a:lstStyle/>
          <a:p>
            <a:r>
              <a:rPr lang="en-US" b="1" dirty="0" smtClean="0"/>
              <a:t>Work with the FRMAC Management Team to develop the Execution Plan!</a:t>
            </a:r>
          </a:p>
          <a:p>
            <a:pPr lvl="1"/>
            <a:r>
              <a:rPr lang="en-US" dirty="0" smtClean="0"/>
              <a:t>Assessment: to find out the questions</a:t>
            </a:r>
          </a:p>
          <a:p>
            <a:pPr lvl="1"/>
            <a:r>
              <a:rPr lang="en-US" dirty="0" smtClean="0"/>
              <a:t>Laboratory: to find out what to collect</a:t>
            </a:r>
          </a:p>
          <a:p>
            <a:pPr lvl="1"/>
            <a:r>
              <a:rPr lang="en-US" dirty="0" smtClean="0"/>
              <a:t>H&amp;S: to find the safe way to do it</a:t>
            </a:r>
          </a:p>
          <a:p>
            <a:pPr lvl="1"/>
            <a:r>
              <a:rPr lang="en-US" dirty="0" smtClean="0"/>
              <a:t>TTL: to de-conflict taskings</a:t>
            </a:r>
          </a:p>
        </p:txBody>
      </p:sp>
      <p:sp>
        <p:nvSpPr>
          <p:cNvPr id="4" name="TextBox 3"/>
          <p:cNvSpPr txBox="1"/>
          <p:nvPr/>
        </p:nvSpPr>
        <p:spPr>
          <a:xfrm rot="19536020">
            <a:off x="-35594" y="434479"/>
            <a:ext cx="1600200" cy="369332"/>
          </a:xfrm>
          <a:prstGeom prst="rect">
            <a:avLst/>
          </a:prstGeom>
          <a:noFill/>
        </p:spPr>
        <p:txBody>
          <a:bodyPr wrap="square" rtlCol="0">
            <a:spAutoFit/>
          </a:bodyPr>
          <a:lstStyle/>
          <a:p>
            <a:r>
              <a:rPr lang="en-US" b="1" dirty="0" smtClean="0">
                <a:solidFill>
                  <a:srgbClr val="FF0000"/>
                </a:solidFill>
              </a:rPr>
              <a:t>IN REAL LIFE…</a:t>
            </a:r>
            <a:endParaRPr lang="en-US" b="1" dirty="0">
              <a:solidFill>
                <a:srgbClr val="FF0000"/>
              </a:solidFill>
            </a:endParaRPr>
          </a:p>
        </p:txBody>
      </p:sp>
    </p:spTree>
    <p:extLst>
      <p:ext uri="{BB962C8B-B14F-4D97-AF65-F5344CB8AC3E}">
        <p14:creationId xmlns:p14="http://schemas.microsoft.com/office/powerpoint/2010/main" val="244624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Deployment Interactions (cont.)</a:t>
            </a:r>
            <a:endParaRPr lang="en-US" dirty="0"/>
          </a:p>
        </p:txBody>
      </p:sp>
      <p:sp>
        <p:nvSpPr>
          <p:cNvPr id="3" name="Content Placeholder 2"/>
          <p:cNvSpPr>
            <a:spLocks noGrp="1"/>
          </p:cNvSpPr>
          <p:nvPr>
            <p:ph idx="1"/>
          </p:nvPr>
        </p:nvSpPr>
        <p:spPr>
          <a:xfrm>
            <a:off x="457200" y="1219200"/>
            <a:ext cx="7239000" cy="5334000"/>
          </a:xfrm>
        </p:spPr>
        <p:txBody>
          <a:bodyPr>
            <a:normAutofit/>
          </a:bodyPr>
          <a:lstStyle/>
          <a:p>
            <a:r>
              <a:rPr lang="en-US" sz="2800" dirty="0" smtClean="0"/>
              <a:t>Brief AMS mission manager on aerial requirements to meet response objectives</a:t>
            </a:r>
          </a:p>
          <a:p>
            <a:pPr lvl="1"/>
            <a:r>
              <a:rPr lang="en-US" dirty="0" smtClean="0"/>
              <a:t>What questions are we trying to answer?</a:t>
            </a:r>
          </a:p>
          <a:p>
            <a:pPr lvl="2"/>
            <a:r>
              <a:rPr lang="en-US" dirty="0" smtClean="0"/>
              <a:t>Isotopic mix?</a:t>
            </a:r>
          </a:p>
          <a:p>
            <a:pPr lvl="2"/>
            <a:r>
              <a:rPr lang="en-US" dirty="0" smtClean="0"/>
              <a:t>Extent of deposition?</a:t>
            </a:r>
          </a:p>
          <a:p>
            <a:r>
              <a:rPr lang="en-US" sz="2800" dirty="0" smtClean="0"/>
              <a:t>The AMS Mission Manager can assist in planning the flights considering: </a:t>
            </a:r>
          </a:p>
          <a:p>
            <a:pPr lvl="2"/>
            <a:r>
              <a:rPr lang="en-US" dirty="0" smtClean="0"/>
              <a:t>Meteorology constraints</a:t>
            </a:r>
          </a:p>
          <a:p>
            <a:pPr lvl="2"/>
            <a:r>
              <a:rPr lang="en-US" dirty="0" smtClean="0"/>
              <a:t>Aircraft availability and constraints (including no-fly zones or other unsafe areas)</a:t>
            </a:r>
          </a:p>
          <a:p>
            <a:pPr lvl="2"/>
            <a:r>
              <a:rPr lang="en-US" dirty="0" smtClean="0"/>
              <a:t>Radionuclide detectability</a:t>
            </a:r>
          </a:p>
          <a:p>
            <a:pPr lvl="2"/>
            <a:endParaRPr lang="en-US" dirty="0"/>
          </a:p>
        </p:txBody>
      </p:sp>
    </p:spTree>
    <p:extLst>
      <p:ext uri="{BB962C8B-B14F-4D97-AF65-F5344CB8AC3E}">
        <p14:creationId xmlns:p14="http://schemas.microsoft.com/office/powerpoint/2010/main" val="19047355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Select staff to </a:t>
            </a:r>
            <a:r>
              <a:rPr lang="en-US" dirty="0" smtClean="0"/>
              <a:t>assist Health </a:t>
            </a:r>
            <a:r>
              <a:rPr lang="en-US" dirty="0"/>
              <a:t>&amp; Safety to:</a:t>
            </a:r>
          </a:p>
          <a:p>
            <a:pPr lvl="1"/>
            <a:r>
              <a:rPr lang="en-US" dirty="0"/>
              <a:t>Staff and operate a hotline</a:t>
            </a:r>
          </a:p>
          <a:p>
            <a:pPr lvl="1"/>
            <a:r>
              <a:rPr lang="en-US" dirty="0"/>
              <a:t>Provide and track dosimetry provided to responders</a:t>
            </a:r>
          </a:p>
          <a:p>
            <a:pPr lvl="1"/>
            <a:r>
              <a:rPr lang="en-US" dirty="0"/>
              <a:t>Conduct FRMAC facility radiological and industrial hygiene surveys</a:t>
            </a:r>
          </a:p>
          <a:p>
            <a:endParaRPr lang="en-US" dirty="0"/>
          </a:p>
        </p:txBody>
      </p:sp>
      <p:sp>
        <p:nvSpPr>
          <p:cNvPr id="4" name="Title 1"/>
          <p:cNvSpPr>
            <a:spLocks noGrp="1"/>
          </p:cNvSpPr>
          <p:nvPr>
            <p:ph type="title"/>
          </p:nvPr>
        </p:nvSpPr>
        <p:spPr/>
        <p:txBody>
          <a:bodyPr>
            <a:normAutofit/>
          </a:bodyPr>
          <a:lstStyle/>
          <a:p>
            <a:r>
              <a:rPr lang="en-US" dirty="0" smtClean="0"/>
              <a:t>Deployment Interactions (cont.)</a:t>
            </a:r>
            <a:endParaRPr lang="en-US" dirty="0"/>
          </a:p>
        </p:txBody>
      </p:sp>
    </p:spTree>
    <p:extLst>
      <p:ext uri="{BB962C8B-B14F-4D97-AF65-F5344CB8AC3E}">
        <p14:creationId xmlns:p14="http://schemas.microsoft.com/office/powerpoint/2010/main" val="7613461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8229600" cy="1143000"/>
          </a:xfrm>
          <a:solidFill>
            <a:schemeClr val="tx2"/>
          </a:solidFill>
        </p:spPr>
        <p:txBody>
          <a:bodyPr>
            <a:normAutofit/>
          </a:bodyPr>
          <a:lstStyle/>
          <a:p>
            <a:r>
              <a:rPr lang="en-US" dirty="0" smtClean="0">
                <a:solidFill>
                  <a:schemeClr val="bg1"/>
                </a:solidFill>
              </a:rPr>
              <a:t>Software Tools</a:t>
            </a:r>
            <a:endParaRPr lang="en-US" dirty="0">
              <a:solidFill>
                <a:schemeClr val="bg1"/>
              </a:solidFill>
            </a:endParaRPr>
          </a:p>
        </p:txBody>
      </p:sp>
    </p:spTree>
    <p:extLst>
      <p:ext uri="{BB962C8B-B14F-4D97-AF65-F5344CB8AC3E}">
        <p14:creationId xmlns:p14="http://schemas.microsoft.com/office/powerpoint/2010/main" val="30203128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US" dirty="0" smtClean="0"/>
              <a:t>Software Tools</a:t>
            </a:r>
            <a:endParaRPr lang="en-US" dirty="0"/>
          </a:p>
        </p:txBody>
      </p:sp>
      <p:sp>
        <p:nvSpPr>
          <p:cNvPr id="4" name="Content Placeholder 2"/>
          <p:cNvSpPr>
            <a:spLocks noGrp="1"/>
          </p:cNvSpPr>
          <p:nvPr>
            <p:ph idx="1"/>
          </p:nvPr>
        </p:nvSpPr>
        <p:spPr>
          <a:xfrm>
            <a:off x="5105400" y="1905000"/>
            <a:ext cx="3581400" cy="3886200"/>
          </a:xfrm>
        </p:spPr>
        <p:txBody>
          <a:bodyPr>
            <a:normAutofit fontScale="92500" lnSpcReduction="20000"/>
          </a:bodyPr>
          <a:lstStyle/>
          <a:p>
            <a:pPr lvl="0"/>
            <a:r>
              <a:rPr lang="en-US" dirty="0" smtClean="0"/>
              <a:t>SHIRE</a:t>
            </a:r>
          </a:p>
          <a:p>
            <a:r>
              <a:rPr lang="en-US" dirty="0"/>
              <a:t>COSMOS</a:t>
            </a:r>
          </a:p>
          <a:p>
            <a:pPr lvl="0"/>
            <a:r>
              <a:rPr lang="en-US" dirty="0" smtClean="0"/>
              <a:t>RAMS</a:t>
            </a:r>
          </a:p>
          <a:p>
            <a:pPr lvl="0"/>
            <a:r>
              <a:rPr lang="en-US" dirty="0" smtClean="0"/>
              <a:t>RadResponder</a:t>
            </a:r>
          </a:p>
          <a:p>
            <a:pPr lvl="0"/>
            <a:r>
              <a:rPr lang="en-US" dirty="0" smtClean="0"/>
              <a:t>CMWeb</a:t>
            </a:r>
            <a:endParaRPr lang="en-US" dirty="0"/>
          </a:p>
          <a:p>
            <a:r>
              <a:rPr lang="en-US" dirty="0" smtClean="0"/>
              <a:t>CMC</a:t>
            </a:r>
            <a:r>
              <a:rPr lang="en-US" dirty="0"/>
              <a:t>/ </a:t>
            </a:r>
            <a:r>
              <a:rPr lang="en-US" dirty="0" smtClean="0"/>
              <a:t>Tablets</a:t>
            </a:r>
          </a:p>
          <a:p>
            <a:r>
              <a:rPr lang="en-US" dirty="0"/>
              <a:t>AVID</a:t>
            </a:r>
          </a:p>
          <a:p>
            <a:r>
              <a:rPr lang="en-US" dirty="0" smtClean="0"/>
              <a:t>VSP</a:t>
            </a:r>
          </a:p>
        </p:txBody>
      </p:sp>
      <p:sp>
        <p:nvSpPr>
          <p:cNvPr id="3" name="TextBox 2"/>
          <p:cNvSpPr txBox="1"/>
          <p:nvPr/>
        </p:nvSpPr>
        <p:spPr>
          <a:xfrm>
            <a:off x="533400" y="2209800"/>
            <a:ext cx="4038600" cy="2862322"/>
          </a:xfrm>
          <a:prstGeom prst="rect">
            <a:avLst/>
          </a:prstGeom>
          <a:noFill/>
        </p:spPr>
        <p:txBody>
          <a:bodyPr wrap="square" rtlCol="0">
            <a:spAutoFit/>
          </a:bodyPr>
          <a:lstStyle/>
          <a:p>
            <a:r>
              <a:rPr lang="en-US" sz="3000" dirty="0" smtClean="0"/>
              <a:t>This section will discuss/demonstrate the listed software tools and ensure that required accounts are created or verified.  </a:t>
            </a:r>
            <a:endParaRPr lang="en-US" sz="3000" dirty="0"/>
          </a:p>
        </p:txBody>
      </p:sp>
    </p:spTree>
    <p:extLst>
      <p:ext uri="{BB962C8B-B14F-4D97-AF65-F5344CB8AC3E}">
        <p14:creationId xmlns:p14="http://schemas.microsoft.com/office/powerpoint/2010/main" val="33317355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SHIRE</a:t>
            </a:r>
            <a:endParaRPr lang="en-US" b="1" dirty="0"/>
          </a:p>
        </p:txBody>
      </p:sp>
      <p:sp>
        <p:nvSpPr>
          <p:cNvPr id="3" name="Content Placeholder 2"/>
          <p:cNvSpPr>
            <a:spLocks noGrp="1"/>
          </p:cNvSpPr>
          <p:nvPr>
            <p:ph idx="1"/>
          </p:nvPr>
        </p:nvSpPr>
        <p:spPr>
          <a:xfrm>
            <a:off x="457200" y="1600200"/>
            <a:ext cx="8229600" cy="2590800"/>
          </a:xfrm>
        </p:spPr>
        <p:txBody>
          <a:bodyPr>
            <a:normAutofit fontScale="85000" lnSpcReduction="20000"/>
          </a:bodyPr>
          <a:lstStyle/>
          <a:p>
            <a:r>
              <a:rPr lang="en-US" sz="3500" dirty="0" smtClean="0"/>
              <a:t>The “SHIRE” is a Microsoft Azure Cloud space. </a:t>
            </a:r>
          </a:p>
          <a:p>
            <a:r>
              <a:rPr lang="en-US" sz="3500" dirty="0" smtClean="0"/>
              <a:t>The SHIRE has Microsoft 365 applications like: Outlook, Excel, Word, One Drive, Teams, etc.</a:t>
            </a:r>
          </a:p>
          <a:p>
            <a:r>
              <a:rPr lang="en-US" sz="3500" dirty="0" smtClean="0"/>
              <a:t>Many applications reside on the SHIRE and use a single sign on to access these apps including the RSL Portal.   </a:t>
            </a:r>
          </a:p>
          <a:p>
            <a:endParaRPr lang="en-US" dirty="0"/>
          </a:p>
          <a:p>
            <a:pPr marL="0" indent="0">
              <a:buNone/>
            </a:pPr>
            <a:endParaRPr lang="en-US" dirty="0"/>
          </a:p>
        </p:txBody>
      </p:sp>
      <p:sp>
        <p:nvSpPr>
          <p:cNvPr id="4" name="TextBox 3"/>
          <p:cNvSpPr txBox="1"/>
          <p:nvPr/>
        </p:nvSpPr>
        <p:spPr>
          <a:xfrm>
            <a:off x="2286000" y="5562600"/>
            <a:ext cx="4419600" cy="461665"/>
          </a:xfrm>
          <a:prstGeom prst="rect">
            <a:avLst/>
          </a:prstGeom>
          <a:noFill/>
        </p:spPr>
        <p:txBody>
          <a:bodyPr wrap="square" rtlCol="0">
            <a:spAutoFit/>
          </a:bodyPr>
          <a:lstStyle/>
          <a:p>
            <a:r>
              <a:rPr lang="en-US" sz="2400" dirty="0">
                <a:hlinkClick r:id="rId3"/>
              </a:rPr>
              <a:t>https://login.microsoftonline.com</a:t>
            </a:r>
            <a:endParaRPr lang="en-US" sz="2400" dirty="0"/>
          </a:p>
        </p:txBody>
      </p:sp>
      <p:sp>
        <p:nvSpPr>
          <p:cNvPr id="5" name="Rectangle 4"/>
          <p:cNvSpPr/>
          <p:nvPr/>
        </p:nvSpPr>
        <p:spPr>
          <a:xfrm>
            <a:off x="1371600" y="4238954"/>
            <a:ext cx="6591300" cy="1200329"/>
          </a:xfrm>
          <a:prstGeom prst="rect">
            <a:avLst/>
          </a:prstGeom>
          <a:solidFill>
            <a:schemeClr val="accent2">
              <a:lumMod val="20000"/>
              <a:lumOff val="80000"/>
            </a:schemeClr>
          </a:solidFill>
          <a:ln>
            <a:solidFill>
              <a:schemeClr val="accent2"/>
            </a:solidFill>
          </a:ln>
        </p:spPr>
        <p:txBody>
          <a:bodyPr wrap="square">
            <a:spAutoFit/>
          </a:bodyPr>
          <a:lstStyle/>
          <a:p>
            <a:r>
              <a:rPr lang="en-US" sz="2400" dirty="0"/>
              <a:t>Field Team Supervisors, Monitoring Managers, and All AMS personnel (manager/scientists/and technicians) are required to have a SHIRE account.   </a:t>
            </a:r>
          </a:p>
        </p:txBody>
      </p:sp>
    </p:spTree>
    <p:extLst>
      <p:ext uri="{BB962C8B-B14F-4D97-AF65-F5344CB8AC3E}">
        <p14:creationId xmlns:p14="http://schemas.microsoft.com/office/powerpoint/2010/main" val="14476359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RAMS</a:t>
            </a:r>
            <a:endParaRPr lang="en-US" dirty="0"/>
          </a:p>
        </p:txBody>
      </p:sp>
      <p:sp>
        <p:nvSpPr>
          <p:cNvPr id="3" name="Content Placeholder 2"/>
          <p:cNvSpPr>
            <a:spLocks noGrp="1"/>
          </p:cNvSpPr>
          <p:nvPr>
            <p:ph idx="1"/>
          </p:nvPr>
        </p:nvSpPr>
        <p:spPr>
          <a:xfrm>
            <a:off x="457200" y="1600201"/>
            <a:ext cx="8229600" cy="1676399"/>
          </a:xfrm>
        </p:spPr>
        <p:txBody>
          <a:bodyPr/>
          <a:lstStyle/>
          <a:p>
            <a:pPr lvl="0"/>
            <a:r>
              <a:rPr lang="en-US" sz="3000" dirty="0" smtClean="0"/>
              <a:t>RAMS is the DOE database that stores the monitoring and sampling data for the incident. </a:t>
            </a:r>
          </a:p>
          <a:p>
            <a:pPr lvl="0"/>
            <a:r>
              <a:rPr lang="en-US" sz="3000" dirty="0" smtClean="0"/>
              <a:t>Accounts are needed to access the database.  </a:t>
            </a:r>
          </a:p>
          <a:p>
            <a:pPr lvl="0"/>
            <a:endParaRPr lang="en-US" dirty="0"/>
          </a:p>
          <a:p>
            <a:endParaRPr lang="en-US" dirty="0"/>
          </a:p>
        </p:txBody>
      </p:sp>
      <p:sp>
        <p:nvSpPr>
          <p:cNvPr id="4" name="TextBox 3"/>
          <p:cNvSpPr txBox="1"/>
          <p:nvPr/>
        </p:nvSpPr>
        <p:spPr>
          <a:xfrm>
            <a:off x="2705100" y="4724400"/>
            <a:ext cx="3733800" cy="461665"/>
          </a:xfrm>
          <a:prstGeom prst="rect">
            <a:avLst/>
          </a:prstGeom>
          <a:noFill/>
        </p:spPr>
        <p:txBody>
          <a:bodyPr wrap="square" rtlCol="0">
            <a:spAutoFit/>
          </a:bodyPr>
          <a:lstStyle/>
          <a:p>
            <a:r>
              <a:rPr lang="en-US" sz="2400" dirty="0" smtClean="0">
                <a:hlinkClick r:id="rId3"/>
              </a:rPr>
              <a:t>https</a:t>
            </a:r>
            <a:r>
              <a:rPr lang="en-US" sz="2400" dirty="0">
                <a:hlinkClick r:id="rId3"/>
              </a:rPr>
              <a:t>://rslportal.doerer.us/</a:t>
            </a:r>
            <a:endParaRPr lang="en-US" sz="2400" b="1" dirty="0"/>
          </a:p>
        </p:txBody>
      </p:sp>
      <p:sp>
        <p:nvSpPr>
          <p:cNvPr id="5" name="Rectangle 4"/>
          <p:cNvSpPr/>
          <p:nvPr/>
        </p:nvSpPr>
        <p:spPr>
          <a:xfrm>
            <a:off x="1409700" y="3582740"/>
            <a:ext cx="6324600" cy="830997"/>
          </a:xfrm>
          <a:prstGeom prst="rect">
            <a:avLst/>
          </a:prstGeom>
          <a:solidFill>
            <a:schemeClr val="accent2">
              <a:lumMod val="20000"/>
              <a:lumOff val="80000"/>
            </a:schemeClr>
          </a:solidFill>
          <a:ln>
            <a:solidFill>
              <a:schemeClr val="accent2"/>
            </a:solidFill>
          </a:ln>
        </p:spPr>
        <p:txBody>
          <a:bodyPr wrap="square">
            <a:spAutoFit/>
          </a:bodyPr>
          <a:lstStyle/>
          <a:p>
            <a:r>
              <a:rPr lang="en-US" sz="2400" dirty="0"/>
              <a:t>Field Team Supervisors and Monitoring Managers are required to have </a:t>
            </a:r>
            <a:r>
              <a:rPr lang="en-US" sz="2400" dirty="0" smtClean="0"/>
              <a:t>access to RAMS.   </a:t>
            </a:r>
            <a:endParaRPr lang="en-US" sz="2400" dirty="0"/>
          </a:p>
        </p:txBody>
      </p:sp>
    </p:spTree>
    <p:extLst>
      <p:ext uri="{BB962C8B-B14F-4D97-AF65-F5344CB8AC3E}">
        <p14:creationId xmlns:p14="http://schemas.microsoft.com/office/powerpoint/2010/main" val="38592049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RadResponder</a:t>
            </a:r>
            <a:endParaRPr lang="en-US" dirty="0"/>
          </a:p>
        </p:txBody>
      </p:sp>
      <p:sp>
        <p:nvSpPr>
          <p:cNvPr id="3" name="Content Placeholder 2"/>
          <p:cNvSpPr>
            <a:spLocks noGrp="1"/>
          </p:cNvSpPr>
          <p:nvPr>
            <p:ph idx="1"/>
          </p:nvPr>
        </p:nvSpPr>
        <p:spPr>
          <a:xfrm>
            <a:off x="457200" y="1600201"/>
            <a:ext cx="8229600" cy="2133599"/>
          </a:xfrm>
        </p:spPr>
        <p:txBody>
          <a:bodyPr>
            <a:normAutofit/>
          </a:bodyPr>
          <a:lstStyle/>
          <a:p>
            <a:pPr lvl="0"/>
            <a:r>
              <a:rPr lang="en-US" sz="3000" dirty="0" smtClean="0"/>
              <a:t>RadResponder is the FEMA database that stores the monitoring and sampling data for the incident. Many states and locals use it.  </a:t>
            </a:r>
          </a:p>
          <a:p>
            <a:pPr lvl="0"/>
            <a:r>
              <a:rPr lang="en-US" sz="3000" dirty="0" smtClean="0"/>
              <a:t>Accounts are needed to access the database.  </a:t>
            </a:r>
            <a:endParaRPr lang="en-US" dirty="0"/>
          </a:p>
          <a:p>
            <a:endParaRPr lang="en-US" dirty="0"/>
          </a:p>
        </p:txBody>
      </p:sp>
      <p:sp>
        <p:nvSpPr>
          <p:cNvPr id="4" name="TextBox 3"/>
          <p:cNvSpPr txBox="1"/>
          <p:nvPr/>
        </p:nvSpPr>
        <p:spPr>
          <a:xfrm>
            <a:off x="2343150" y="4818183"/>
            <a:ext cx="5105400" cy="1200329"/>
          </a:xfrm>
          <a:prstGeom prst="rect">
            <a:avLst/>
          </a:prstGeom>
          <a:noFill/>
        </p:spPr>
        <p:txBody>
          <a:bodyPr wrap="square" rtlCol="0">
            <a:spAutoFit/>
          </a:bodyPr>
          <a:lstStyle/>
          <a:p>
            <a:r>
              <a:rPr lang="en-US" sz="2400" dirty="0" smtClean="0">
                <a:hlinkClick r:id="rId3"/>
              </a:rPr>
              <a:t>https</a:t>
            </a:r>
            <a:r>
              <a:rPr lang="en-US" sz="2400" dirty="0">
                <a:hlinkClick r:id="rId3"/>
              </a:rPr>
              <a:t>://www.radresponder.net</a:t>
            </a:r>
            <a:r>
              <a:rPr lang="en-US" sz="2400" dirty="0" smtClean="0">
                <a:hlinkClick r:id="rId3"/>
              </a:rPr>
              <a:t>/</a:t>
            </a:r>
            <a:endParaRPr lang="en-US" sz="2400" dirty="0" smtClean="0"/>
          </a:p>
          <a:p>
            <a:r>
              <a:rPr lang="en-US" sz="2400" dirty="0" smtClean="0"/>
              <a:t>There is also a mobile app for Windows, Apple, and Android devices. </a:t>
            </a:r>
            <a:endParaRPr lang="en-US" sz="2400" dirty="0"/>
          </a:p>
        </p:txBody>
      </p:sp>
      <p:sp>
        <p:nvSpPr>
          <p:cNvPr id="5" name="Rectangle 4"/>
          <p:cNvSpPr/>
          <p:nvPr/>
        </p:nvSpPr>
        <p:spPr>
          <a:xfrm>
            <a:off x="2343150" y="3851701"/>
            <a:ext cx="4457700" cy="830997"/>
          </a:xfrm>
          <a:prstGeom prst="rect">
            <a:avLst/>
          </a:prstGeom>
          <a:solidFill>
            <a:schemeClr val="accent2">
              <a:lumMod val="20000"/>
              <a:lumOff val="80000"/>
            </a:schemeClr>
          </a:solidFill>
          <a:ln>
            <a:solidFill>
              <a:schemeClr val="accent2"/>
            </a:solidFill>
          </a:ln>
        </p:spPr>
        <p:txBody>
          <a:bodyPr wrap="square">
            <a:spAutoFit/>
          </a:bodyPr>
          <a:lstStyle/>
          <a:p>
            <a:r>
              <a:rPr lang="en-US" sz="2400" b="1" dirty="0"/>
              <a:t>ALL</a:t>
            </a:r>
            <a:r>
              <a:rPr lang="en-US" sz="2400" dirty="0"/>
              <a:t> personnel in the Monitoring Division </a:t>
            </a:r>
            <a:r>
              <a:rPr lang="en-US" sz="2400" dirty="0" smtClean="0"/>
              <a:t>need </a:t>
            </a:r>
            <a:r>
              <a:rPr lang="en-US" sz="2400" dirty="0"/>
              <a:t>accounts. </a:t>
            </a:r>
          </a:p>
        </p:txBody>
      </p:sp>
    </p:spTree>
    <p:extLst>
      <p:ext uri="{BB962C8B-B14F-4D97-AF65-F5344CB8AC3E}">
        <p14:creationId xmlns:p14="http://schemas.microsoft.com/office/powerpoint/2010/main" val="36334167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AVID</a:t>
            </a:r>
            <a:endParaRPr lang="en-US" dirty="0"/>
          </a:p>
        </p:txBody>
      </p:sp>
      <p:sp>
        <p:nvSpPr>
          <p:cNvPr id="3" name="Content Placeholder 2"/>
          <p:cNvSpPr>
            <a:spLocks noGrp="1"/>
          </p:cNvSpPr>
          <p:nvPr>
            <p:ph idx="1"/>
          </p:nvPr>
        </p:nvSpPr>
        <p:spPr>
          <a:xfrm>
            <a:off x="533400" y="1600201"/>
            <a:ext cx="8153400" cy="2971800"/>
          </a:xfrm>
        </p:spPr>
        <p:txBody>
          <a:bodyPr/>
          <a:lstStyle/>
          <a:p>
            <a:pPr lvl="0"/>
            <a:r>
              <a:rPr lang="en-US" sz="2800" dirty="0" smtClean="0"/>
              <a:t>AVID is the DOE software that visualizes and analyzes mobile data (aerial, vehicle, or backpack). </a:t>
            </a:r>
          </a:p>
          <a:p>
            <a:pPr lvl="0"/>
            <a:r>
              <a:rPr lang="en-US" sz="2800" dirty="0" smtClean="0"/>
              <a:t>Other data, such as the ECAM, is being incorporated into AVID as well.  </a:t>
            </a:r>
          </a:p>
          <a:p>
            <a:pPr lvl="0"/>
            <a:r>
              <a:rPr lang="en-US" sz="2800" dirty="0" smtClean="0"/>
              <a:t>AVID is a stand alone software that needs to be loaded onto your computer.    </a:t>
            </a:r>
          </a:p>
          <a:p>
            <a:pPr lvl="0"/>
            <a:endParaRPr lang="en-US" dirty="0"/>
          </a:p>
          <a:p>
            <a:endParaRPr lang="en-US" dirty="0"/>
          </a:p>
        </p:txBody>
      </p:sp>
      <p:sp>
        <p:nvSpPr>
          <p:cNvPr id="4" name="Rectangle 3"/>
          <p:cNvSpPr/>
          <p:nvPr/>
        </p:nvSpPr>
        <p:spPr>
          <a:xfrm>
            <a:off x="1028700" y="4754564"/>
            <a:ext cx="7162800" cy="830997"/>
          </a:xfrm>
          <a:prstGeom prst="rect">
            <a:avLst/>
          </a:prstGeom>
          <a:solidFill>
            <a:schemeClr val="accent2">
              <a:lumMod val="20000"/>
              <a:lumOff val="80000"/>
            </a:schemeClr>
          </a:solidFill>
          <a:ln>
            <a:solidFill>
              <a:schemeClr val="accent2"/>
            </a:solidFill>
          </a:ln>
        </p:spPr>
        <p:txBody>
          <a:bodyPr wrap="square">
            <a:spAutoFit/>
          </a:bodyPr>
          <a:lstStyle/>
          <a:p>
            <a:r>
              <a:rPr lang="en-US" sz="2400" dirty="0"/>
              <a:t>All AMS personnel (manager/scientists/and technicians) in the Monitoring Division must have AVID. </a:t>
            </a:r>
          </a:p>
        </p:txBody>
      </p:sp>
    </p:spTree>
    <p:extLst>
      <p:ext uri="{BB962C8B-B14F-4D97-AF65-F5344CB8AC3E}">
        <p14:creationId xmlns:p14="http://schemas.microsoft.com/office/powerpoint/2010/main" val="2472551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FRMAC in the ICS Structure</a:t>
            </a:r>
            <a:endParaRPr lang="en-US" dirty="0"/>
          </a:p>
        </p:txBody>
      </p:sp>
      <p:sp>
        <p:nvSpPr>
          <p:cNvPr id="3" name="Content Placeholder 2"/>
          <p:cNvSpPr>
            <a:spLocks noGrp="1"/>
          </p:cNvSpPr>
          <p:nvPr>
            <p:ph idx="1"/>
          </p:nvPr>
        </p:nvSpPr>
        <p:spPr/>
        <p:txBody>
          <a:bodyPr/>
          <a:lstStyle/>
          <a:p>
            <a:r>
              <a:rPr lang="en-US" dirty="0" smtClean="0"/>
              <a:t>FRMAC fits in the Incident Command System (ICS) however Incident Command would like.</a:t>
            </a:r>
          </a:p>
          <a:p>
            <a:r>
              <a:rPr lang="en-US" dirty="0" smtClean="0"/>
              <a:t>The Monitoring Division will typically be placed in the Operations Section.</a:t>
            </a:r>
          </a:p>
          <a:p>
            <a:r>
              <a:rPr lang="en-US" dirty="0" smtClean="0"/>
              <a:t>The following slides show the organizational charts at the FRMAC level, the Monitoring Division level, and the Health and Safety Division level.  </a:t>
            </a:r>
          </a:p>
          <a:p>
            <a:pPr marL="0" indent="0">
              <a:buNone/>
            </a:pPr>
            <a:endParaRPr lang="en-US" dirty="0"/>
          </a:p>
        </p:txBody>
      </p:sp>
    </p:spTree>
    <p:extLst>
      <p:ext uri="{BB962C8B-B14F-4D97-AF65-F5344CB8AC3E}">
        <p14:creationId xmlns:p14="http://schemas.microsoft.com/office/powerpoint/2010/main" val="30130940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CMWeb</a:t>
            </a:r>
            <a:endParaRPr lang="en-US" dirty="0"/>
          </a:p>
        </p:txBody>
      </p:sp>
      <p:sp>
        <p:nvSpPr>
          <p:cNvPr id="3" name="Content Placeholder 2"/>
          <p:cNvSpPr>
            <a:spLocks noGrp="1"/>
          </p:cNvSpPr>
          <p:nvPr>
            <p:ph idx="1"/>
          </p:nvPr>
        </p:nvSpPr>
        <p:spPr>
          <a:xfrm>
            <a:off x="457200" y="1600201"/>
            <a:ext cx="8229600" cy="1828799"/>
          </a:xfrm>
        </p:spPr>
        <p:txBody>
          <a:bodyPr/>
          <a:lstStyle/>
          <a:p>
            <a:pPr lvl="0"/>
            <a:r>
              <a:rPr lang="en-US" sz="3000" dirty="0" smtClean="0"/>
              <a:t>CMWeb is where the FRMAC shares data and decision support products to the customer.   </a:t>
            </a:r>
          </a:p>
          <a:p>
            <a:pPr lvl="0"/>
            <a:r>
              <a:rPr lang="en-US" sz="3000" dirty="0" smtClean="0"/>
              <a:t>Accounts are needed to access the database.  </a:t>
            </a:r>
          </a:p>
          <a:p>
            <a:pPr lvl="0"/>
            <a:endParaRPr lang="en-US" dirty="0"/>
          </a:p>
          <a:p>
            <a:endParaRPr lang="en-US" dirty="0"/>
          </a:p>
        </p:txBody>
      </p:sp>
      <p:sp>
        <p:nvSpPr>
          <p:cNvPr id="4" name="TextBox 3"/>
          <p:cNvSpPr txBox="1"/>
          <p:nvPr/>
        </p:nvSpPr>
        <p:spPr>
          <a:xfrm>
            <a:off x="2895600" y="4724400"/>
            <a:ext cx="3657600" cy="461665"/>
          </a:xfrm>
          <a:prstGeom prst="rect">
            <a:avLst/>
          </a:prstGeom>
          <a:noFill/>
        </p:spPr>
        <p:txBody>
          <a:bodyPr wrap="square" rtlCol="0">
            <a:spAutoFit/>
          </a:bodyPr>
          <a:lstStyle/>
          <a:p>
            <a:r>
              <a:rPr lang="en-US" sz="2400">
                <a:hlinkClick r:id="rId3"/>
              </a:rPr>
              <a:t>https://cmweb.llnl.gov/</a:t>
            </a:r>
            <a:endParaRPr lang="en-US" sz="2400" dirty="0"/>
          </a:p>
        </p:txBody>
      </p:sp>
      <p:sp>
        <p:nvSpPr>
          <p:cNvPr id="5" name="Rectangle 4"/>
          <p:cNvSpPr/>
          <p:nvPr/>
        </p:nvSpPr>
        <p:spPr>
          <a:xfrm>
            <a:off x="2286000" y="3661201"/>
            <a:ext cx="4572000" cy="830997"/>
          </a:xfrm>
          <a:prstGeom prst="rect">
            <a:avLst/>
          </a:prstGeom>
          <a:solidFill>
            <a:schemeClr val="accent2">
              <a:lumMod val="20000"/>
              <a:lumOff val="80000"/>
            </a:schemeClr>
          </a:solidFill>
          <a:ln>
            <a:solidFill>
              <a:schemeClr val="accent2"/>
            </a:solidFill>
          </a:ln>
        </p:spPr>
        <p:txBody>
          <a:bodyPr wrap="square">
            <a:spAutoFit/>
          </a:bodyPr>
          <a:lstStyle/>
          <a:p>
            <a:r>
              <a:rPr lang="en-US" sz="2400" dirty="0"/>
              <a:t>Monitoring Managers are required to have CMWeb accounts. </a:t>
            </a:r>
          </a:p>
        </p:txBody>
      </p:sp>
    </p:spTree>
    <p:extLst>
      <p:ext uri="{BB962C8B-B14F-4D97-AF65-F5344CB8AC3E}">
        <p14:creationId xmlns:p14="http://schemas.microsoft.com/office/powerpoint/2010/main" val="1112273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COSMOS</a:t>
            </a:r>
            <a:endParaRPr lang="en-US" dirty="0"/>
          </a:p>
        </p:txBody>
      </p:sp>
      <p:sp>
        <p:nvSpPr>
          <p:cNvPr id="3" name="Content Placeholder 2"/>
          <p:cNvSpPr>
            <a:spLocks noGrp="1"/>
          </p:cNvSpPr>
          <p:nvPr>
            <p:ph idx="1"/>
          </p:nvPr>
        </p:nvSpPr>
        <p:spPr>
          <a:xfrm>
            <a:off x="457200" y="1600201"/>
            <a:ext cx="8229600" cy="2209799"/>
          </a:xfrm>
        </p:spPr>
        <p:txBody>
          <a:bodyPr>
            <a:normAutofit/>
          </a:bodyPr>
          <a:lstStyle/>
          <a:p>
            <a:pPr lvl="0"/>
            <a:r>
              <a:rPr lang="en-US" sz="3000" dirty="0" smtClean="0"/>
              <a:t>COSMOS is the software tool the FRMAC uses to track the progress of home team and field team action items.     </a:t>
            </a:r>
          </a:p>
          <a:p>
            <a:pPr lvl="0"/>
            <a:r>
              <a:rPr lang="en-US" sz="3000" dirty="0" smtClean="0"/>
              <a:t>SHIRE accounts are needed to access COSMOS.  </a:t>
            </a:r>
            <a:endParaRPr lang="en-US" dirty="0"/>
          </a:p>
          <a:p>
            <a:endParaRPr lang="en-US" dirty="0"/>
          </a:p>
        </p:txBody>
      </p:sp>
      <p:sp>
        <p:nvSpPr>
          <p:cNvPr id="4" name="TextBox 3"/>
          <p:cNvSpPr txBox="1"/>
          <p:nvPr/>
        </p:nvSpPr>
        <p:spPr>
          <a:xfrm>
            <a:off x="2343150" y="5105400"/>
            <a:ext cx="4457700" cy="461665"/>
          </a:xfrm>
          <a:prstGeom prst="rect">
            <a:avLst/>
          </a:prstGeom>
          <a:noFill/>
        </p:spPr>
        <p:txBody>
          <a:bodyPr wrap="square" rtlCol="0">
            <a:spAutoFit/>
          </a:bodyPr>
          <a:lstStyle/>
          <a:p>
            <a:r>
              <a:rPr lang="en-US" sz="2400" dirty="0">
                <a:hlinkClick r:id="rId3"/>
              </a:rPr>
              <a:t>https://login.microsoftonline.com</a:t>
            </a:r>
            <a:endParaRPr lang="en-US" sz="2400" dirty="0"/>
          </a:p>
        </p:txBody>
      </p:sp>
      <p:sp>
        <p:nvSpPr>
          <p:cNvPr id="5" name="Rectangle 4"/>
          <p:cNvSpPr/>
          <p:nvPr/>
        </p:nvSpPr>
        <p:spPr>
          <a:xfrm>
            <a:off x="2286000" y="3992563"/>
            <a:ext cx="4572000" cy="830997"/>
          </a:xfrm>
          <a:prstGeom prst="rect">
            <a:avLst/>
          </a:prstGeom>
          <a:solidFill>
            <a:schemeClr val="accent2">
              <a:lumMod val="20000"/>
              <a:lumOff val="80000"/>
            </a:schemeClr>
          </a:solidFill>
          <a:ln>
            <a:solidFill>
              <a:schemeClr val="accent2"/>
            </a:solidFill>
          </a:ln>
        </p:spPr>
        <p:txBody>
          <a:bodyPr wrap="square">
            <a:spAutoFit/>
          </a:bodyPr>
          <a:lstStyle/>
          <a:p>
            <a:r>
              <a:rPr lang="en-US" sz="2400" dirty="0"/>
              <a:t>Monitoring Managers are required to have </a:t>
            </a:r>
            <a:r>
              <a:rPr lang="en-US" sz="2400" dirty="0" smtClean="0"/>
              <a:t>COSMOS </a:t>
            </a:r>
            <a:r>
              <a:rPr lang="en-US" sz="2400" dirty="0"/>
              <a:t>accounts. </a:t>
            </a:r>
          </a:p>
        </p:txBody>
      </p:sp>
    </p:spTree>
    <p:extLst>
      <p:ext uri="{BB962C8B-B14F-4D97-AF65-F5344CB8AC3E}">
        <p14:creationId xmlns:p14="http://schemas.microsoft.com/office/powerpoint/2010/main" val="28311722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CMC</a:t>
            </a:r>
            <a:endParaRPr lang="en-US" dirty="0"/>
          </a:p>
        </p:txBody>
      </p:sp>
      <p:sp>
        <p:nvSpPr>
          <p:cNvPr id="3" name="Content Placeholder 2"/>
          <p:cNvSpPr>
            <a:spLocks noGrp="1"/>
          </p:cNvSpPr>
          <p:nvPr>
            <p:ph idx="1"/>
          </p:nvPr>
        </p:nvSpPr>
        <p:spPr>
          <a:xfrm>
            <a:off x="457200" y="1600201"/>
            <a:ext cx="8229600" cy="2819399"/>
          </a:xfrm>
        </p:spPr>
        <p:txBody>
          <a:bodyPr>
            <a:normAutofit fontScale="92500" lnSpcReduction="10000"/>
          </a:bodyPr>
          <a:lstStyle/>
          <a:p>
            <a:pPr lvl="0"/>
            <a:r>
              <a:rPr lang="en-US" dirty="0" smtClean="0"/>
              <a:t>CMC is software that provides situational awareness for Monitoring Managers and allows them to plan field team activities, interact with teams in the field, and review data.  </a:t>
            </a:r>
          </a:p>
          <a:p>
            <a:pPr lvl="0"/>
            <a:r>
              <a:rPr lang="en-US" dirty="0" smtClean="0"/>
              <a:t>MS-260 “CMC </a:t>
            </a:r>
            <a:r>
              <a:rPr lang="en-US" dirty="0"/>
              <a:t>Training” </a:t>
            </a:r>
            <a:r>
              <a:rPr lang="en-US" dirty="0" smtClean="0"/>
              <a:t>is required  </a:t>
            </a:r>
            <a:r>
              <a:rPr lang="en-US" dirty="0"/>
              <a:t>for </a:t>
            </a:r>
            <a:r>
              <a:rPr lang="en-US" dirty="0" smtClean="0"/>
              <a:t>Field </a:t>
            </a:r>
            <a:r>
              <a:rPr lang="en-US" dirty="0"/>
              <a:t>Team Supervisors and Monitoring Managers</a:t>
            </a:r>
            <a:endParaRPr lang="en-US" dirty="0" smtClean="0"/>
          </a:p>
          <a:p>
            <a:pPr lvl="0"/>
            <a:endParaRPr lang="en-US" dirty="0"/>
          </a:p>
          <a:p>
            <a:endParaRPr lang="en-US" dirty="0"/>
          </a:p>
        </p:txBody>
      </p:sp>
      <p:sp>
        <p:nvSpPr>
          <p:cNvPr id="5" name="TextBox 4"/>
          <p:cNvSpPr txBox="1"/>
          <p:nvPr/>
        </p:nvSpPr>
        <p:spPr>
          <a:xfrm>
            <a:off x="2971800" y="5486400"/>
            <a:ext cx="3200400" cy="400110"/>
          </a:xfrm>
          <a:prstGeom prst="rect">
            <a:avLst/>
          </a:prstGeom>
          <a:noFill/>
        </p:spPr>
        <p:txBody>
          <a:bodyPr wrap="square" rtlCol="0">
            <a:spAutoFit/>
          </a:bodyPr>
          <a:lstStyle/>
          <a:p>
            <a:r>
              <a:rPr lang="en-US" sz="2000" dirty="0" smtClean="0">
                <a:hlinkClick r:id="rId3"/>
              </a:rPr>
              <a:t>https</a:t>
            </a:r>
            <a:r>
              <a:rPr lang="en-US" sz="2000" dirty="0">
                <a:hlinkClick r:id="rId3"/>
              </a:rPr>
              <a:t>://rslportal.doerer.us/</a:t>
            </a:r>
            <a:endParaRPr lang="en-US" sz="2000" b="1" dirty="0"/>
          </a:p>
        </p:txBody>
      </p:sp>
      <p:sp>
        <p:nvSpPr>
          <p:cNvPr id="6" name="Rectangle 5"/>
          <p:cNvSpPr/>
          <p:nvPr/>
        </p:nvSpPr>
        <p:spPr>
          <a:xfrm>
            <a:off x="1409700" y="4537501"/>
            <a:ext cx="6324600" cy="830997"/>
          </a:xfrm>
          <a:prstGeom prst="rect">
            <a:avLst/>
          </a:prstGeom>
          <a:solidFill>
            <a:schemeClr val="accent2">
              <a:lumMod val="20000"/>
              <a:lumOff val="80000"/>
            </a:schemeClr>
          </a:solidFill>
          <a:ln>
            <a:solidFill>
              <a:schemeClr val="accent2"/>
            </a:solidFill>
          </a:ln>
        </p:spPr>
        <p:txBody>
          <a:bodyPr wrap="square">
            <a:spAutoFit/>
          </a:bodyPr>
          <a:lstStyle/>
          <a:p>
            <a:r>
              <a:rPr lang="en-US" sz="2400" dirty="0"/>
              <a:t>Monitoring Managers and Field Team Supervisors are required to have </a:t>
            </a:r>
            <a:r>
              <a:rPr lang="en-US" sz="2400" dirty="0" smtClean="0"/>
              <a:t>CMC accounts</a:t>
            </a:r>
            <a:r>
              <a:rPr lang="en-US" sz="2400" dirty="0"/>
              <a:t>. </a:t>
            </a:r>
          </a:p>
        </p:txBody>
      </p:sp>
    </p:spTree>
    <p:extLst>
      <p:ext uri="{BB962C8B-B14F-4D97-AF65-F5344CB8AC3E}">
        <p14:creationId xmlns:p14="http://schemas.microsoft.com/office/powerpoint/2010/main" val="41358813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7" y="142843"/>
            <a:ext cx="8229600" cy="1143000"/>
          </a:xfrm>
        </p:spPr>
        <p:txBody>
          <a:bodyPr>
            <a:normAutofit/>
          </a:bodyPr>
          <a:lstStyle/>
          <a:p>
            <a:r>
              <a:rPr lang="en-US" dirty="0" smtClean="0"/>
              <a:t>CMC Highlights</a:t>
            </a:r>
            <a:endParaRPr lang="en-US" dirty="0"/>
          </a:p>
        </p:txBody>
      </p:sp>
      <p:sp>
        <p:nvSpPr>
          <p:cNvPr id="14" name="TextBox 13"/>
          <p:cNvSpPr txBox="1"/>
          <p:nvPr/>
        </p:nvSpPr>
        <p:spPr>
          <a:xfrm>
            <a:off x="762000" y="1143000"/>
            <a:ext cx="769620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Select the event.  </a:t>
            </a:r>
          </a:p>
          <a:p>
            <a:pPr marL="342900" indent="-342900">
              <a:buFont typeface="Arial" panose="020B0604020202020204" pitchFamily="34" charset="0"/>
              <a:buChar char="•"/>
            </a:pPr>
            <a:r>
              <a:rPr lang="en-US" sz="2400" dirty="0" smtClean="0"/>
              <a:t>Create field teams.  </a:t>
            </a:r>
          </a:p>
          <a:p>
            <a:pPr marL="342900" indent="-342900">
              <a:buFont typeface="Arial" panose="020B0604020202020204" pitchFamily="34" charset="0"/>
              <a:buChar char="•"/>
            </a:pPr>
            <a:r>
              <a:rPr lang="en-US" sz="2400" dirty="0" smtClean="0"/>
              <a:t>Place sample locations. </a:t>
            </a:r>
          </a:p>
          <a:p>
            <a:pPr marL="342900" indent="-342900">
              <a:buFont typeface="Arial" panose="020B0604020202020204" pitchFamily="34" charset="0"/>
              <a:buChar char="•"/>
            </a:pPr>
            <a:r>
              <a:rPr lang="en-US" sz="2400" dirty="0" smtClean="0"/>
              <a:t>Create field team instructions.  </a:t>
            </a:r>
          </a:p>
          <a:p>
            <a:pPr marL="342900" indent="-342900">
              <a:buFont typeface="Arial" panose="020B0604020202020204" pitchFamily="34" charset="0"/>
              <a:buChar char="•"/>
            </a:pPr>
            <a:r>
              <a:rPr lang="en-US" sz="2400" dirty="0" smtClean="0"/>
              <a:t>Send sample locations instructions to the tablet. </a:t>
            </a:r>
          </a:p>
          <a:p>
            <a:pPr marL="342900" indent="-342900">
              <a:buFont typeface="Arial" panose="020B0604020202020204" pitchFamily="34" charset="0"/>
              <a:buChar char="•"/>
            </a:pPr>
            <a:r>
              <a:rPr lang="en-US" sz="2400" dirty="0" smtClean="0"/>
              <a:t>Track and chat with field teams in the field. </a:t>
            </a:r>
          </a:p>
          <a:p>
            <a:pPr marL="342900" indent="-342900">
              <a:buFont typeface="Arial" panose="020B0604020202020204" pitchFamily="34" charset="0"/>
              <a:buChar char="•"/>
            </a:pPr>
            <a:r>
              <a:rPr lang="en-US" sz="2400" dirty="0" smtClean="0"/>
              <a:t>Review incoming data.  </a:t>
            </a:r>
          </a:p>
          <a:p>
            <a:pPr marL="342900" indent="-342900">
              <a:buFont typeface="Arial" panose="020B0604020202020204" pitchFamily="34" charset="0"/>
              <a:buChar char="•"/>
            </a:pPr>
            <a:r>
              <a:rPr lang="en-US" sz="2400" dirty="0" smtClean="0"/>
              <a:t>Import </a:t>
            </a:r>
            <a:r>
              <a:rPr lang="en-US" sz="2400" dirty="0" err="1" smtClean="0"/>
              <a:t>kmz</a:t>
            </a:r>
            <a:r>
              <a:rPr lang="en-US" sz="2400" dirty="0" smtClean="0"/>
              <a:t> or csv files to view on map.</a:t>
            </a:r>
          </a:p>
          <a:p>
            <a:pPr marL="342900" indent="-342900">
              <a:buFont typeface="Arial" panose="020B0604020202020204" pitchFamily="34" charset="0"/>
              <a:buChar char="•"/>
            </a:pPr>
            <a:r>
              <a:rPr lang="en-US" sz="2400" dirty="0" smtClean="0"/>
              <a:t>Plan for the next shift. </a:t>
            </a:r>
          </a:p>
          <a:p>
            <a:pPr marL="342900" indent="-342900">
              <a:buFont typeface="Arial" panose="020B0604020202020204" pitchFamily="34" charset="0"/>
              <a:buChar char="•"/>
            </a:pPr>
            <a:r>
              <a:rPr lang="en-US" sz="2400" dirty="0" smtClean="0"/>
              <a:t>Review previous instructions and sample locations.   </a:t>
            </a:r>
            <a:endParaRPr lang="en-US" sz="2400" dirty="0"/>
          </a:p>
        </p:txBody>
      </p:sp>
      <p:sp>
        <p:nvSpPr>
          <p:cNvPr id="16" name="TextBox 15"/>
          <p:cNvSpPr txBox="1"/>
          <p:nvPr/>
        </p:nvSpPr>
        <p:spPr>
          <a:xfrm>
            <a:off x="914400" y="5407211"/>
            <a:ext cx="3200400" cy="400110"/>
          </a:xfrm>
          <a:prstGeom prst="rect">
            <a:avLst/>
          </a:prstGeom>
          <a:noFill/>
        </p:spPr>
        <p:txBody>
          <a:bodyPr wrap="square" rtlCol="0">
            <a:spAutoFit/>
          </a:bodyPr>
          <a:lstStyle/>
          <a:p>
            <a:r>
              <a:rPr lang="en-US" sz="2000" dirty="0" smtClean="0">
                <a:hlinkClick r:id="rId3"/>
              </a:rPr>
              <a:t>https</a:t>
            </a:r>
            <a:r>
              <a:rPr lang="en-US" sz="2000" dirty="0">
                <a:hlinkClick r:id="rId3"/>
              </a:rPr>
              <a:t>://rslportal.doerer.us/</a:t>
            </a:r>
            <a:endParaRPr lang="en-US" sz="2000" b="1" dirty="0"/>
          </a:p>
        </p:txBody>
      </p:sp>
      <p:sp>
        <p:nvSpPr>
          <p:cNvPr id="8" name="TextBox 7"/>
          <p:cNvSpPr txBox="1"/>
          <p:nvPr/>
        </p:nvSpPr>
        <p:spPr>
          <a:xfrm>
            <a:off x="4267200" y="5299489"/>
            <a:ext cx="3733800" cy="1015663"/>
          </a:xfrm>
          <a:prstGeom prst="rect">
            <a:avLst/>
          </a:prstGeom>
          <a:noFill/>
        </p:spPr>
        <p:txBody>
          <a:bodyPr wrap="square" rtlCol="0">
            <a:spAutoFit/>
          </a:bodyPr>
          <a:lstStyle/>
          <a:p>
            <a:r>
              <a:rPr lang="en-US" sz="2000" dirty="0" smtClean="0"/>
              <a:t>“MS-260 CMC Training” required  for only Field Team Supervisors and Monitoring Managers  </a:t>
            </a:r>
            <a:endParaRPr lang="en-US" sz="2000" b="1" dirty="0"/>
          </a:p>
        </p:txBody>
      </p:sp>
    </p:spTree>
    <p:extLst>
      <p:ext uri="{BB962C8B-B14F-4D97-AF65-F5344CB8AC3E}">
        <p14:creationId xmlns:p14="http://schemas.microsoft.com/office/powerpoint/2010/main" val="7733896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Digital Field Monitoring (DFM) Tablet</a:t>
            </a:r>
            <a:endParaRPr lang="en-US" dirty="0"/>
          </a:p>
        </p:txBody>
      </p:sp>
      <p:pic>
        <p:nvPicPr>
          <p:cNvPr id="4" name="Content Placeholder 3"/>
          <p:cNvPicPr>
            <a:picLocks noGrp="1" noChangeAspect="1"/>
          </p:cNvPicPr>
          <p:nvPr>
            <p:ph idx="1"/>
          </p:nvPr>
        </p:nvPicPr>
        <p:blipFill>
          <a:blip r:embed="rId3"/>
          <a:stretch>
            <a:fillRect/>
          </a:stretch>
        </p:blipFill>
        <p:spPr>
          <a:xfrm>
            <a:off x="1752600" y="3048000"/>
            <a:ext cx="5722298" cy="3218793"/>
          </a:xfrm>
          <a:prstGeom prst="rect">
            <a:avLst/>
          </a:prstGeom>
        </p:spPr>
      </p:pic>
      <p:sp>
        <p:nvSpPr>
          <p:cNvPr id="5" name="Donut 4"/>
          <p:cNvSpPr/>
          <p:nvPr/>
        </p:nvSpPr>
        <p:spPr>
          <a:xfrm>
            <a:off x="1639373" y="4948050"/>
            <a:ext cx="1018382" cy="382978"/>
          </a:xfrm>
          <a:prstGeom prst="donut">
            <a:avLst>
              <a:gd name="adj" fmla="val 615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 name="TextBox 6"/>
          <p:cNvSpPr txBox="1"/>
          <p:nvPr/>
        </p:nvSpPr>
        <p:spPr>
          <a:xfrm>
            <a:off x="3916559" y="3392035"/>
            <a:ext cx="3017641" cy="2793072"/>
          </a:xfrm>
          <a:prstGeom prst="rect">
            <a:avLst/>
          </a:prstGeom>
          <a:solidFill>
            <a:schemeClr val="bg1"/>
          </a:solidFill>
        </p:spPr>
        <p:txBody>
          <a:bodyPr wrap="square" rtlCol="0">
            <a:spAutoFit/>
          </a:bodyPr>
          <a:lstStyle/>
          <a:p>
            <a:pPr marL="214313" indent="-214313">
              <a:buFont typeface="Arial" panose="020B0604020202020204" pitchFamily="34" charset="0"/>
              <a:buChar char="•"/>
            </a:pPr>
            <a:r>
              <a:rPr lang="en-US" sz="1350" dirty="0"/>
              <a:t>The tablet format is similar to previous versions. </a:t>
            </a:r>
          </a:p>
          <a:p>
            <a:pPr marL="214313" indent="-214313">
              <a:buFont typeface="Arial" panose="020B0604020202020204" pitchFamily="34" charset="0"/>
              <a:buChar char="•"/>
            </a:pPr>
            <a:r>
              <a:rPr lang="en-US" sz="1350" dirty="0"/>
              <a:t>Click “Menu” in top left corner.  </a:t>
            </a:r>
          </a:p>
          <a:p>
            <a:pPr marL="214313" indent="-214313">
              <a:buFont typeface="Arial" panose="020B0604020202020204" pitchFamily="34" charset="0"/>
              <a:buChar char="•"/>
            </a:pPr>
            <a:r>
              <a:rPr lang="en-US" sz="1350" dirty="0"/>
              <a:t>Click </a:t>
            </a:r>
            <a:r>
              <a:rPr lang="en-US" sz="1350" dirty="0" smtClean="0"/>
              <a:t>“Map” </a:t>
            </a:r>
            <a:r>
              <a:rPr lang="en-US" sz="1350" dirty="0"/>
              <a:t>to </a:t>
            </a:r>
            <a:r>
              <a:rPr lang="en-US" sz="1350" dirty="0" smtClean="0"/>
              <a:t>view map.</a:t>
            </a:r>
          </a:p>
          <a:p>
            <a:pPr marL="214313" indent="-214313">
              <a:buFont typeface="Arial" panose="020B0604020202020204" pitchFamily="34" charset="0"/>
              <a:buChar char="•"/>
            </a:pPr>
            <a:r>
              <a:rPr lang="en-US" sz="1350" dirty="0"/>
              <a:t>Click </a:t>
            </a:r>
            <a:r>
              <a:rPr lang="en-US" sz="1350" dirty="0" smtClean="0"/>
              <a:t>“Data” </a:t>
            </a:r>
            <a:r>
              <a:rPr lang="en-US" sz="1350" dirty="0"/>
              <a:t>to </a:t>
            </a:r>
            <a:r>
              <a:rPr lang="en-US" sz="1350" dirty="0" smtClean="0"/>
              <a:t>collect data.</a:t>
            </a:r>
            <a:endParaRPr lang="en-US" sz="1350" dirty="0"/>
          </a:p>
          <a:p>
            <a:pPr marL="214313" indent="-214313">
              <a:buFont typeface="Arial" panose="020B0604020202020204" pitchFamily="34" charset="0"/>
              <a:buChar char="•"/>
            </a:pPr>
            <a:r>
              <a:rPr lang="en-US" sz="1350" dirty="0"/>
              <a:t>Click “Chat” to send message to CMC</a:t>
            </a:r>
            <a:r>
              <a:rPr lang="en-US" sz="1350" dirty="0" smtClean="0"/>
              <a:t>.</a:t>
            </a:r>
          </a:p>
          <a:p>
            <a:pPr marL="214313" indent="-214313">
              <a:buFont typeface="Arial" panose="020B0604020202020204" pitchFamily="34" charset="0"/>
              <a:buChar char="•"/>
            </a:pPr>
            <a:r>
              <a:rPr lang="en-US" sz="1350" dirty="0" smtClean="0"/>
              <a:t>Click “Manage” to see status of data transfer.</a:t>
            </a:r>
            <a:endParaRPr lang="en-US" sz="1350" dirty="0"/>
          </a:p>
          <a:p>
            <a:pPr marL="214313" indent="-214313">
              <a:buFont typeface="Arial" panose="020B0604020202020204" pitchFamily="34" charset="0"/>
              <a:buChar char="•"/>
            </a:pPr>
            <a:r>
              <a:rPr lang="en-US" sz="1350" dirty="0"/>
              <a:t>The ICS-204 will come through as an attachment in the chat function.  </a:t>
            </a:r>
          </a:p>
          <a:p>
            <a:pPr marL="557213" lvl="1" indent="-214313">
              <a:buFont typeface="Arial" panose="020B0604020202020204" pitchFamily="34" charset="0"/>
              <a:buChar char="•"/>
            </a:pPr>
            <a:r>
              <a:rPr lang="en-US" sz="1350" dirty="0"/>
              <a:t>Download and save the ICS-204 on the tablet. </a:t>
            </a:r>
          </a:p>
        </p:txBody>
      </p:sp>
      <p:sp>
        <p:nvSpPr>
          <p:cNvPr id="8" name="Right Arrow 7"/>
          <p:cNvSpPr/>
          <p:nvPr/>
        </p:nvSpPr>
        <p:spPr>
          <a:xfrm rot="11245123">
            <a:off x="2565688" y="5227423"/>
            <a:ext cx="1368823" cy="116303"/>
          </a:xfrm>
          <a:prstGeom prst="rightArrow">
            <a:avLst>
              <a:gd name="adj1" fmla="val 46110"/>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9" name="Right Arrow 8"/>
          <p:cNvSpPr/>
          <p:nvPr/>
        </p:nvSpPr>
        <p:spPr>
          <a:xfrm rot="12023766">
            <a:off x="2554532" y="4095185"/>
            <a:ext cx="1442671" cy="92491"/>
          </a:xfrm>
          <a:prstGeom prst="rightArrow">
            <a:avLst>
              <a:gd name="adj1" fmla="val 46110"/>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0" name="Donut 9"/>
          <p:cNvSpPr/>
          <p:nvPr/>
        </p:nvSpPr>
        <p:spPr>
          <a:xfrm>
            <a:off x="1702748" y="3021411"/>
            <a:ext cx="382004" cy="175625"/>
          </a:xfrm>
          <a:prstGeom prst="donut">
            <a:avLst>
              <a:gd name="adj" fmla="val 122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1" name="Right Arrow 10"/>
          <p:cNvSpPr/>
          <p:nvPr/>
        </p:nvSpPr>
        <p:spPr>
          <a:xfrm rot="12023766">
            <a:off x="1961263" y="3510454"/>
            <a:ext cx="2069757" cy="77952"/>
          </a:xfrm>
          <a:prstGeom prst="rightArrow">
            <a:avLst>
              <a:gd name="adj1" fmla="val 46110"/>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3" name="TextBox 2"/>
          <p:cNvSpPr txBox="1"/>
          <p:nvPr/>
        </p:nvSpPr>
        <p:spPr>
          <a:xfrm>
            <a:off x="685800" y="1417638"/>
            <a:ext cx="73152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Each field team will be given an MPCD and a tablet to use in the field.</a:t>
            </a:r>
          </a:p>
          <a:p>
            <a:pPr marL="285750" indent="-285750">
              <a:buFont typeface="Arial" panose="020B0604020202020204" pitchFamily="34" charset="0"/>
              <a:buChar char="•"/>
            </a:pPr>
            <a:r>
              <a:rPr lang="en-US" dirty="0"/>
              <a:t>The primary method of collecting CMRT data is using the DFM tablet which directly inputs data into RAMS.</a:t>
            </a:r>
          </a:p>
          <a:p>
            <a:pPr marL="285750" indent="-285750">
              <a:buFont typeface="Arial" panose="020B0604020202020204" pitchFamily="34" charset="0"/>
              <a:buChar char="•"/>
            </a:pPr>
            <a:r>
              <a:rPr lang="en-US" dirty="0" smtClean="0"/>
              <a:t>The tablet also has the RadResponder application for those in other agencies that use it for operations.   </a:t>
            </a:r>
            <a:endParaRPr lang="en-US" dirty="0"/>
          </a:p>
        </p:txBody>
      </p:sp>
    </p:spTree>
    <p:extLst>
      <p:ext uri="{BB962C8B-B14F-4D97-AF65-F5344CB8AC3E}">
        <p14:creationId xmlns:p14="http://schemas.microsoft.com/office/powerpoint/2010/main" val="994822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VSP</a:t>
            </a:r>
            <a:endParaRPr lang="en-US" b="1" dirty="0"/>
          </a:p>
        </p:txBody>
      </p:sp>
      <p:sp>
        <p:nvSpPr>
          <p:cNvPr id="3" name="Content Placeholder 2"/>
          <p:cNvSpPr>
            <a:spLocks noGrp="1"/>
          </p:cNvSpPr>
          <p:nvPr>
            <p:ph idx="1"/>
          </p:nvPr>
        </p:nvSpPr>
        <p:spPr>
          <a:xfrm>
            <a:off x="457200" y="1600201"/>
            <a:ext cx="8229600" cy="3733799"/>
          </a:xfrm>
        </p:spPr>
        <p:txBody>
          <a:bodyPr>
            <a:noAutofit/>
          </a:bodyPr>
          <a:lstStyle/>
          <a:p>
            <a:r>
              <a:rPr lang="en-US" sz="2400" dirty="0" smtClean="0"/>
              <a:t>Feeling the need for more statistics in sampling?  There is software for that named Visual Sample Plan (VSP).  </a:t>
            </a:r>
          </a:p>
          <a:p>
            <a:r>
              <a:rPr lang="en-US" sz="2400" dirty="0" smtClean="0"/>
              <a:t>Monitoring Managers should be aware of VSP.  However, we do not expect you to be proficient in it. </a:t>
            </a:r>
          </a:p>
          <a:p>
            <a:r>
              <a:rPr lang="en-US" sz="2400" dirty="0" smtClean="0"/>
              <a:t>Make a VSP request to CMHT.  </a:t>
            </a:r>
          </a:p>
          <a:p>
            <a:pPr lvl="1"/>
            <a:r>
              <a:rPr lang="en-US" sz="2400" dirty="0" smtClean="0"/>
              <a:t>VSP is made and maintained by PNNL.  </a:t>
            </a:r>
          </a:p>
          <a:p>
            <a:pPr lvl="1"/>
            <a:r>
              <a:rPr lang="en-US" sz="2400" dirty="0" smtClean="0"/>
              <a:t>PNNL will be able to run VSP for you. </a:t>
            </a:r>
            <a:r>
              <a:rPr lang="en-US" dirty="0" smtClean="0"/>
              <a:t/>
            </a:r>
            <a:br>
              <a:rPr lang="en-US" dirty="0" smtClean="0"/>
            </a:br>
            <a:endParaRPr lang="en-US" dirty="0" smtClean="0"/>
          </a:p>
        </p:txBody>
      </p:sp>
      <p:sp>
        <p:nvSpPr>
          <p:cNvPr id="4" name="TextBox 3"/>
          <p:cNvSpPr txBox="1"/>
          <p:nvPr/>
        </p:nvSpPr>
        <p:spPr>
          <a:xfrm>
            <a:off x="3352800" y="5181600"/>
            <a:ext cx="2286000" cy="400110"/>
          </a:xfrm>
          <a:prstGeom prst="rect">
            <a:avLst/>
          </a:prstGeom>
          <a:noFill/>
        </p:spPr>
        <p:txBody>
          <a:bodyPr wrap="square" rtlCol="0">
            <a:spAutoFit/>
          </a:bodyPr>
          <a:lstStyle/>
          <a:p>
            <a:r>
              <a:rPr lang="en-US" sz="2000" dirty="0">
                <a:hlinkClick r:id="rId2"/>
              </a:rPr>
              <a:t>https://vsp.pnnl.gov</a:t>
            </a:r>
            <a:endParaRPr lang="en-US" sz="2000" b="1" dirty="0"/>
          </a:p>
        </p:txBody>
      </p:sp>
    </p:spTree>
    <p:extLst>
      <p:ext uri="{BB962C8B-B14F-4D97-AF65-F5344CB8AC3E}">
        <p14:creationId xmlns:p14="http://schemas.microsoft.com/office/powerpoint/2010/main" val="12770006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8229600" cy="1143000"/>
          </a:xfrm>
          <a:solidFill>
            <a:schemeClr val="tx2"/>
          </a:solidFill>
        </p:spPr>
        <p:txBody>
          <a:bodyPr>
            <a:normAutofit/>
          </a:bodyPr>
          <a:lstStyle/>
          <a:p>
            <a:r>
              <a:rPr lang="en-US" dirty="0" smtClean="0">
                <a:solidFill>
                  <a:schemeClr val="bg1"/>
                </a:solidFill>
              </a:rPr>
              <a:t>Operational Topics</a:t>
            </a:r>
            <a:endParaRPr lang="en-US" dirty="0">
              <a:solidFill>
                <a:schemeClr val="bg1"/>
              </a:solidFill>
            </a:endParaRPr>
          </a:p>
        </p:txBody>
      </p:sp>
    </p:spTree>
    <p:extLst>
      <p:ext uri="{BB962C8B-B14F-4D97-AF65-F5344CB8AC3E}">
        <p14:creationId xmlns:p14="http://schemas.microsoft.com/office/powerpoint/2010/main" val="21334635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Topics</a:t>
            </a:r>
            <a:endParaRPr lang="en-US" dirty="0"/>
          </a:p>
        </p:txBody>
      </p:sp>
      <p:sp>
        <p:nvSpPr>
          <p:cNvPr id="3" name="Content Placeholder 2"/>
          <p:cNvSpPr>
            <a:spLocks noGrp="1"/>
          </p:cNvSpPr>
          <p:nvPr>
            <p:ph idx="1"/>
          </p:nvPr>
        </p:nvSpPr>
        <p:spPr/>
        <p:txBody>
          <a:bodyPr/>
          <a:lstStyle/>
          <a:p>
            <a:r>
              <a:rPr lang="en-US" dirty="0" smtClean="0"/>
              <a:t>Set up division at FRMAC</a:t>
            </a:r>
          </a:p>
          <a:p>
            <a:r>
              <a:rPr lang="en-US" dirty="0" smtClean="0"/>
              <a:t>Incorporate other agencies </a:t>
            </a:r>
          </a:p>
          <a:p>
            <a:r>
              <a:rPr lang="en-US" dirty="0" smtClean="0"/>
              <a:t>AMS interactions</a:t>
            </a:r>
          </a:p>
          <a:p>
            <a:r>
              <a:rPr lang="en-US" dirty="0" smtClean="0"/>
              <a:t>ICS interactions/ information flow</a:t>
            </a:r>
          </a:p>
          <a:p>
            <a:r>
              <a:rPr lang="en-US" dirty="0" smtClean="0"/>
              <a:t>Incident Management Team (IMT)</a:t>
            </a:r>
            <a:endParaRPr lang="en-US" dirty="0"/>
          </a:p>
          <a:p>
            <a:pPr marL="0" indent="0">
              <a:buNone/>
            </a:pPr>
            <a:endParaRPr lang="en-US" dirty="0"/>
          </a:p>
        </p:txBody>
      </p:sp>
    </p:spTree>
    <p:extLst>
      <p:ext uri="{BB962C8B-B14F-4D97-AF65-F5344CB8AC3E}">
        <p14:creationId xmlns:p14="http://schemas.microsoft.com/office/powerpoint/2010/main" val="33181117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at FRMAC</a:t>
            </a:r>
            <a:endParaRPr lang="en-US" dirty="0"/>
          </a:p>
        </p:txBody>
      </p:sp>
      <p:sp>
        <p:nvSpPr>
          <p:cNvPr id="3" name="Content Placeholder 2"/>
          <p:cNvSpPr>
            <a:spLocks noGrp="1"/>
          </p:cNvSpPr>
          <p:nvPr>
            <p:ph idx="1"/>
          </p:nvPr>
        </p:nvSpPr>
        <p:spPr/>
        <p:txBody>
          <a:bodyPr/>
          <a:lstStyle/>
          <a:p>
            <a:r>
              <a:rPr lang="en-US" dirty="0" smtClean="0"/>
              <a:t>Monitoring Division needs a good amount of space for personnel and equipment.</a:t>
            </a:r>
          </a:p>
          <a:p>
            <a:pPr lvl="1"/>
            <a:r>
              <a:rPr lang="en-US" dirty="0" smtClean="0"/>
              <a:t>Tables/chairs for management</a:t>
            </a:r>
          </a:p>
          <a:p>
            <a:pPr lvl="1"/>
            <a:r>
              <a:rPr lang="en-US" dirty="0" smtClean="0"/>
              <a:t>Tables for equipment   </a:t>
            </a:r>
          </a:p>
          <a:p>
            <a:r>
              <a:rPr lang="en-US" dirty="0" smtClean="0"/>
              <a:t>Prefer to have a large screen/projector so we can use and display CMC. </a:t>
            </a:r>
          </a:p>
          <a:p>
            <a:r>
              <a:rPr lang="en-US" dirty="0" smtClean="0"/>
              <a:t>May need a board to keep track of equipment and personnel.   </a:t>
            </a:r>
          </a:p>
          <a:p>
            <a:endParaRPr lang="en-US" dirty="0" smtClean="0"/>
          </a:p>
        </p:txBody>
      </p:sp>
    </p:spTree>
    <p:extLst>
      <p:ext uri="{BB962C8B-B14F-4D97-AF65-F5344CB8AC3E}">
        <p14:creationId xmlns:p14="http://schemas.microsoft.com/office/powerpoint/2010/main" val="37880769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Incorporating Agencies into FRMAC Field Teams</a:t>
            </a:r>
            <a:endParaRPr lang="en-US" dirty="0"/>
          </a:p>
        </p:txBody>
      </p:sp>
      <p:sp>
        <p:nvSpPr>
          <p:cNvPr id="3" name="Content Placeholder 2"/>
          <p:cNvSpPr>
            <a:spLocks noGrp="1"/>
          </p:cNvSpPr>
          <p:nvPr>
            <p:ph idx="1"/>
          </p:nvPr>
        </p:nvSpPr>
        <p:spPr/>
        <p:txBody>
          <a:bodyPr>
            <a:normAutofit lnSpcReduction="10000"/>
          </a:bodyPr>
          <a:lstStyle/>
          <a:p>
            <a:r>
              <a:rPr lang="en-US" dirty="0" smtClean="0"/>
              <a:t>Personnel from RAP/EPA/State/Locals/other agencies will be incorporated into the FRMAC Monitoring Division.  </a:t>
            </a:r>
          </a:p>
          <a:p>
            <a:r>
              <a:rPr lang="en-US" dirty="0" smtClean="0"/>
              <a:t>Be aware of which agencies are part of the division and their advantages/limitations.  </a:t>
            </a:r>
          </a:p>
          <a:p>
            <a:r>
              <a:rPr lang="en-US" dirty="0" smtClean="0"/>
              <a:t>Push the dividing of personnel into teams to the Field Team Supervisors. </a:t>
            </a:r>
          </a:p>
          <a:p>
            <a:r>
              <a:rPr lang="en-US" dirty="0" smtClean="0"/>
              <a:t>Note that some agencies will have different safety procedures and dose limits.  </a:t>
            </a:r>
          </a:p>
          <a:p>
            <a:endParaRPr lang="en-US" dirty="0"/>
          </a:p>
        </p:txBody>
      </p:sp>
    </p:spTree>
    <p:extLst>
      <p:ext uri="{BB962C8B-B14F-4D97-AF65-F5344CB8AC3E}">
        <p14:creationId xmlns:p14="http://schemas.microsoft.com/office/powerpoint/2010/main" val="3739346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p:cNvSpPr/>
          <p:nvPr/>
        </p:nvSpPr>
        <p:spPr>
          <a:xfrm>
            <a:off x="127000" y="2013989"/>
            <a:ext cx="1320800" cy="3291303"/>
          </a:xfrm>
          <a:prstGeom prst="rect">
            <a:avLst/>
          </a:prstGeom>
          <a:solidFill>
            <a:schemeClr val="bg1"/>
          </a:solidFill>
          <a:ln>
            <a:solidFill>
              <a:schemeClr val="bg1">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7606640" y="2575462"/>
            <a:ext cx="6683" cy="3062955"/>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7599815" y="3585326"/>
            <a:ext cx="11764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8112612" y="4542369"/>
            <a:ext cx="0" cy="154386"/>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7601286" y="5638417"/>
            <a:ext cx="11764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flipV="1">
            <a:off x="7606640" y="2931596"/>
            <a:ext cx="117672" cy="3861"/>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a:off x="2167468" y="1841500"/>
            <a:ext cx="5858259" cy="4233"/>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3927140" y="499687"/>
            <a:ext cx="159282" cy="514809"/>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4854695" y="818152"/>
            <a:ext cx="0" cy="328589"/>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870302" y="1697563"/>
            <a:ext cx="0" cy="155038"/>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6523798" y="1852601"/>
            <a:ext cx="0" cy="155038"/>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5044248" y="1849445"/>
            <a:ext cx="0" cy="155038"/>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6142798" y="2575462"/>
            <a:ext cx="0" cy="1808778"/>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H="1">
            <a:off x="6149148" y="2995229"/>
            <a:ext cx="11764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a:off x="6149148" y="3685038"/>
            <a:ext cx="11764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a:off x="6149148" y="4388249"/>
            <a:ext cx="11764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a:off x="3821238" y="497938"/>
            <a:ext cx="590679" cy="6575"/>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4663248" y="2590133"/>
            <a:ext cx="0" cy="1808778"/>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H="1">
            <a:off x="4663248" y="2995229"/>
            <a:ext cx="11764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4663248" y="3685038"/>
            <a:ext cx="11764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a:off x="4663248" y="4388249"/>
            <a:ext cx="11764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3227822" y="2590133"/>
            <a:ext cx="0" cy="1808778"/>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3227822" y="2995229"/>
            <a:ext cx="11764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3759212" y="3275965"/>
            <a:ext cx="0" cy="184226"/>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3227822" y="4388249"/>
            <a:ext cx="11764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3759212" y="4668950"/>
            <a:ext cx="0" cy="355605"/>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4162938" y="5237560"/>
            <a:ext cx="139028"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3219124" y="5237560"/>
            <a:ext cx="136361"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1760972" y="2575462"/>
            <a:ext cx="0" cy="1808778"/>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H="1">
            <a:off x="1760972" y="2980558"/>
            <a:ext cx="11764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H="1">
            <a:off x="1760972" y="3670367"/>
            <a:ext cx="11764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H="1">
            <a:off x="1760972" y="4373578"/>
            <a:ext cx="11764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3621848" y="1845733"/>
            <a:ext cx="0" cy="155038"/>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2167467" y="1841500"/>
            <a:ext cx="0" cy="155038"/>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132080" y="2076446"/>
            <a:ext cx="1326004" cy="307777"/>
          </a:xfrm>
          <a:prstGeom prst="rect">
            <a:avLst/>
          </a:prstGeom>
          <a:noFill/>
        </p:spPr>
        <p:txBody>
          <a:bodyPr wrap="none" rtlCol="0">
            <a:spAutoFit/>
          </a:bodyPr>
          <a:lstStyle/>
          <a:p>
            <a:r>
              <a:rPr lang="en-US" sz="1400" b="1" dirty="0" smtClean="0"/>
              <a:t>Offsite Support</a:t>
            </a:r>
            <a:endParaRPr lang="en-US" sz="1400" b="1" dirty="0"/>
          </a:p>
        </p:txBody>
      </p:sp>
      <p:sp>
        <p:nvSpPr>
          <p:cNvPr id="97" name="Rectangle 96"/>
          <p:cNvSpPr/>
          <p:nvPr/>
        </p:nvSpPr>
        <p:spPr>
          <a:xfrm>
            <a:off x="127601" y="5788039"/>
            <a:ext cx="4917248" cy="943708"/>
          </a:xfrm>
          <a:prstGeom prst="rect">
            <a:avLst/>
          </a:prstGeom>
          <a:solidFill>
            <a:schemeClr val="bg1"/>
          </a:solidFill>
          <a:ln>
            <a:solidFill>
              <a:schemeClr val="bg1">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extBox 101"/>
          <p:cNvSpPr txBox="1"/>
          <p:nvPr/>
        </p:nvSpPr>
        <p:spPr>
          <a:xfrm>
            <a:off x="228484" y="5741771"/>
            <a:ext cx="1710725" cy="307777"/>
          </a:xfrm>
          <a:prstGeom prst="rect">
            <a:avLst/>
          </a:prstGeom>
          <a:noFill/>
        </p:spPr>
        <p:txBody>
          <a:bodyPr wrap="none" rtlCol="0">
            <a:spAutoFit/>
          </a:bodyPr>
          <a:lstStyle/>
          <a:p>
            <a:r>
              <a:rPr lang="en-US" sz="1400" b="1" dirty="0" smtClean="0"/>
              <a:t>Interagency Support</a:t>
            </a:r>
            <a:endParaRPr lang="en-US" sz="1400" b="1" dirty="0"/>
          </a:p>
        </p:txBody>
      </p:sp>
      <p:sp>
        <p:nvSpPr>
          <p:cNvPr id="104" name="Rounded Rectangle 103"/>
          <p:cNvSpPr/>
          <p:nvPr/>
        </p:nvSpPr>
        <p:spPr>
          <a:xfrm>
            <a:off x="2786102" y="242588"/>
            <a:ext cx="1082842" cy="561473"/>
          </a:xfrm>
          <a:prstGeom prst="roundRect">
            <a:avLst/>
          </a:prstGeom>
          <a:solidFill>
            <a:schemeClr val="accent3"/>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rPr>
              <a:t>FRMAC Director</a:t>
            </a:r>
            <a:endParaRPr lang="en-US" sz="1400" b="1" dirty="0">
              <a:solidFill>
                <a:srgbClr val="000000"/>
              </a:solidFill>
            </a:endParaRPr>
          </a:p>
        </p:txBody>
      </p:sp>
      <p:sp>
        <p:nvSpPr>
          <p:cNvPr id="81" name="Rounded Rectangle 80"/>
          <p:cNvSpPr/>
          <p:nvPr/>
        </p:nvSpPr>
        <p:spPr>
          <a:xfrm>
            <a:off x="4314588" y="248642"/>
            <a:ext cx="1082842" cy="561473"/>
          </a:xfrm>
          <a:prstGeom prst="roundRect">
            <a:avLst/>
          </a:prstGeom>
          <a:solidFill>
            <a:schemeClr val="accent3"/>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FRMAC Dep. Director</a:t>
            </a:r>
            <a:endParaRPr lang="en-US" sz="1100" dirty="0">
              <a:solidFill>
                <a:srgbClr val="000000"/>
              </a:solidFill>
            </a:endParaRPr>
          </a:p>
        </p:txBody>
      </p:sp>
      <p:sp>
        <p:nvSpPr>
          <p:cNvPr id="82" name="Rounded Rectangle 81"/>
          <p:cNvSpPr/>
          <p:nvPr/>
        </p:nvSpPr>
        <p:spPr>
          <a:xfrm>
            <a:off x="4326087" y="1162125"/>
            <a:ext cx="1082842" cy="561473"/>
          </a:xfrm>
          <a:prstGeom prst="roundRect">
            <a:avLst/>
          </a:prstGeom>
          <a:solidFill>
            <a:schemeClr val="accent3"/>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Technical Team Leader</a:t>
            </a:r>
            <a:endParaRPr lang="en-US" sz="1100" dirty="0">
              <a:solidFill>
                <a:srgbClr val="000000"/>
              </a:solidFill>
            </a:endParaRPr>
          </a:p>
        </p:txBody>
      </p:sp>
      <p:sp>
        <p:nvSpPr>
          <p:cNvPr id="84" name="Rounded Rectangle 83"/>
          <p:cNvSpPr/>
          <p:nvPr/>
        </p:nvSpPr>
        <p:spPr>
          <a:xfrm>
            <a:off x="3127624" y="939097"/>
            <a:ext cx="1082842" cy="561473"/>
          </a:xfrm>
          <a:prstGeom prst="roundRect">
            <a:avLst/>
          </a:prstGeom>
          <a:solidFill>
            <a:schemeClr val="accent3"/>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Senior Scientific Advisor</a:t>
            </a:r>
            <a:endParaRPr lang="en-US" sz="1100" dirty="0">
              <a:solidFill>
                <a:srgbClr val="000000"/>
              </a:solidFill>
            </a:endParaRPr>
          </a:p>
        </p:txBody>
      </p:sp>
      <p:sp>
        <p:nvSpPr>
          <p:cNvPr id="85" name="Rounded Rectangle 84"/>
          <p:cNvSpPr/>
          <p:nvPr/>
        </p:nvSpPr>
        <p:spPr>
          <a:xfrm>
            <a:off x="7451633" y="1962829"/>
            <a:ext cx="1082842" cy="612117"/>
          </a:xfrm>
          <a:prstGeom prst="roundRect">
            <a:avLst/>
          </a:prstGeom>
          <a:solidFill>
            <a:schemeClr val="accent3"/>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Laboratory </a:t>
            </a:r>
            <a:r>
              <a:rPr lang="en-US" sz="1200" dirty="0">
                <a:solidFill>
                  <a:srgbClr val="000000"/>
                </a:solidFill>
              </a:rPr>
              <a:t>Analysis </a:t>
            </a:r>
            <a:r>
              <a:rPr lang="en-US" sz="1200" dirty="0" smtClean="0">
                <a:solidFill>
                  <a:srgbClr val="000000"/>
                </a:solidFill>
              </a:rPr>
              <a:t>Manager</a:t>
            </a:r>
            <a:endParaRPr lang="en-US" sz="1200" dirty="0">
              <a:solidFill>
                <a:srgbClr val="000000"/>
              </a:solidFill>
            </a:endParaRPr>
          </a:p>
        </p:txBody>
      </p:sp>
      <p:sp>
        <p:nvSpPr>
          <p:cNvPr id="98" name="Rounded Rectangle 97"/>
          <p:cNvSpPr/>
          <p:nvPr/>
        </p:nvSpPr>
        <p:spPr>
          <a:xfrm>
            <a:off x="7695869" y="3983159"/>
            <a:ext cx="954511"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FAL Supervisor</a:t>
            </a:r>
            <a:endParaRPr lang="en-US" sz="1100" dirty="0">
              <a:solidFill>
                <a:srgbClr val="000000"/>
              </a:solidFill>
            </a:endParaRPr>
          </a:p>
        </p:txBody>
      </p:sp>
      <p:sp>
        <p:nvSpPr>
          <p:cNvPr id="105" name="Rounded Rectangle 104"/>
          <p:cNvSpPr/>
          <p:nvPr/>
        </p:nvSpPr>
        <p:spPr>
          <a:xfrm>
            <a:off x="7707687" y="5344101"/>
            <a:ext cx="807453"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Lab     QA/QC</a:t>
            </a:r>
            <a:endParaRPr lang="en-US" sz="1100" dirty="0">
              <a:solidFill>
                <a:srgbClr val="000000"/>
              </a:solidFill>
            </a:endParaRPr>
          </a:p>
        </p:txBody>
      </p:sp>
      <p:sp>
        <p:nvSpPr>
          <p:cNvPr id="106" name="Rounded Rectangle 105"/>
          <p:cNvSpPr/>
          <p:nvPr/>
        </p:nvSpPr>
        <p:spPr>
          <a:xfrm>
            <a:off x="7702035" y="4664043"/>
            <a:ext cx="807453"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FAL Analyst</a:t>
            </a:r>
            <a:endParaRPr lang="en-US" sz="1100" dirty="0">
              <a:solidFill>
                <a:srgbClr val="000000"/>
              </a:solidFill>
            </a:endParaRPr>
          </a:p>
        </p:txBody>
      </p:sp>
      <p:sp>
        <p:nvSpPr>
          <p:cNvPr id="107" name="Rounded Rectangle 106"/>
          <p:cNvSpPr/>
          <p:nvPr/>
        </p:nvSpPr>
        <p:spPr>
          <a:xfrm>
            <a:off x="7724285" y="2659031"/>
            <a:ext cx="807453"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Sample Control</a:t>
            </a:r>
            <a:endParaRPr lang="en-US" sz="1100" dirty="0">
              <a:solidFill>
                <a:srgbClr val="000000"/>
              </a:solidFill>
            </a:endParaRPr>
          </a:p>
        </p:txBody>
      </p:sp>
      <p:sp>
        <p:nvSpPr>
          <p:cNvPr id="108" name="Rounded Rectangle 107"/>
          <p:cNvSpPr/>
          <p:nvPr/>
        </p:nvSpPr>
        <p:spPr>
          <a:xfrm>
            <a:off x="7718932" y="3304590"/>
            <a:ext cx="899349"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Shipping Specialist</a:t>
            </a:r>
            <a:endParaRPr lang="en-US" sz="1100" dirty="0">
              <a:solidFill>
                <a:srgbClr val="000000"/>
              </a:solidFill>
            </a:endParaRPr>
          </a:p>
        </p:txBody>
      </p:sp>
      <p:sp>
        <p:nvSpPr>
          <p:cNvPr id="109" name="Rounded Rectangle 108"/>
          <p:cNvSpPr/>
          <p:nvPr/>
        </p:nvSpPr>
        <p:spPr>
          <a:xfrm>
            <a:off x="6266794" y="4109775"/>
            <a:ext cx="807453"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REACTS</a:t>
            </a:r>
            <a:endParaRPr lang="en-US" sz="1100" dirty="0">
              <a:solidFill>
                <a:srgbClr val="000000"/>
              </a:solidFill>
            </a:endParaRPr>
          </a:p>
        </p:txBody>
      </p:sp>
      <p:sp>
        <p:nvSpPr>
          <p:cNvPr id="110" name="Rounded Rectangle 109"/>
          <p:cNvSpPr/>
          <p:nvPr/>
        </p:nvSpPr>
        <p:spPr>
          <a:xfrm>
            <a:off x="6275855" y="3401949"/>
            <a:ext cx="807453"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H&amp;S Tech</a:t>
            </a:r>
            <a:endParaRPr lang="en-US" sz="1100" dirty="0">
              <a:solidFill>
                <a:srgbClr val="000000"/>
              </a:solidFill>
            </a:endParaRPr>
          </a:p>
        </p:txBody>
      </p:sp>
      <p:sp>
        <p:nvSpPr>
          <p:cNvPr id="111" name="Rounded Rectangle 110"/>
          <p:cNvSpPr/>
          <p:nvPr/>
        </p:nvSpPr>
        <p:spPr>
          <a:xfrm>
            <a:off x="6266794" y="2716755"/>
            <a:ext cx="1011321"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H&amp;S Supervisor</a:t>
            </a:r>
            <a:endParaRPr lang="en-US" sz="1100" dirty="0">
              <a:solidFill>
                <a:srgbClr val="000000"/>
              </a:solidFill>
            </a:endParaRPr>
          </a:p>
        </p:txBody>
      </p:sp>
      <p:sp>
        <p:nvSpPr>
          <p:cNvPr id="112" name="Rounded Rectangle 111"/>
          <p:cNvSpPr/>
          <p:nvPr/>
        </p:nvSpPr>
        <p:spPr>
          <a:xfrm>
            <a:off x="4780894" y="4103503"/>
            <a:ext cx="922412"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GIS Specialist</a:t>
            </a:r>
            <a:endParaRPr lang="en-US" sz="1100" dirty="0">
              <a:solidFill>
                <a:srgbClr val="000000"/>
              </a:solidFill>
            </a:endParaRPr>
          </a:p>
        </p:txBody>
      </p:sp>
      <p:sp>
        <p:nvSpPr>
          <p:cNvPr id="113" name="Rounded Rectangle 112"/>
          <p:cNvSpPr/>
          <p:nvPr/>
        </p:nvSpPr>
        <p:spPr>
          <a:xfrm>
            <a:off x="4789286" y="3404301"/>
            <a:ext cx="807453"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Product Scientist</a:t>
            </a:r>
            <a:endParaRPr lang="en-US" sz="1100" dirty="0">
              <a:solidFill>
                <a:srgbClr val="000000"/>
              </a:solidFill>
            </a:endParaRPr>
          </a:p>
        </p:txBody>
      </p:sp>
      <p:sp>
        <p:nvSpPr>
          <p:cNvPr id="114" name="Rounded Rectangle 113"/>
          <p:cNvSpPr/>
          <p:nvPr/>
        </p:nvSpPr>
        <p:spPr>
          <a:xfrm>
            <a:off x="4789286" y="2716755"/>
            <a:ext cx="1053403"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Assessment Scientist</a:t>
            </a:r>
            <a:endParaRPr lang="en-US" sz="1100" dirty="0">
              <a:solidFill>
                <a:srgbClr val="000000"/>
              </a:solidFill>
            </a:endParaRPr>
          </a:p>
        </p:txBody>
      </p:sp>
      <p:sp>
        <p:nvSpPr>
          <p:cNvPr id="115" name="Rounded Rectangle 114"/>
          <p:cNvSpPr/>
          <p:nvPr/>
        </p:nvSpPr>
        <p:spPr>
          <a:xfrm>
            <a:off x="3355485" y="4101151"/>
            <a:ext cx="970602"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AMS Mission Manager</a:t>
            </a:r>
            <a:endParaRPr lang="en-US" sz="1100" dirty="0">
              <a:solidFill>
                <a:srgbClr val="000000"/>
              </a:solidFill>
            </a:endParaRPr>
          </a:p>
        </p:txBody>
      </p:sp>
      <p:sp>
        <p:nvSpPr>
          <p:cNvPr id="116" name="Rounded Rectangle 115"/>
          <p:cNvSpPr/>
          <p:nvPr/>
        </p:nvSpPr>
        <p:spPr>
          <a:xfrm>
            <a:off x="4301965" y="4954471"/>
            <a:ext cx="993261"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AMS Technician</a:t>
            </a:r>
            <a:endParaRPr lang="en-US" sz="1100" dirty="0">
              <a:solidFill>
                <a:srgbClr val="000000"/>
              </a:solidFill>
            </a:endParaRPr>
          </a:p>
        </p:txBody>
      </p:sp>
      <p:sp>
        <p:nvSpPr>
          <p:cNvPr id="117" name="Rounded Rectangle 116"/>
          <p:cNvSpPr/>
          <p:nvPr/>
        </p:nvSpPr>
        <p:spPr>
          <a:xfrm>
            <a:off x="3359505" y="4954471"/>
            <a:ext cx="807453"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AMS Data Analyst</a:t>
            </a:r>
            <a:endParaRPr lang="en-US" sz="1100" dirty="0">
              <a:solidFill>
                <a:srgbClr val="000000"/>
              </a:solidFill>
            </a:endParaRPr>
          </a:p>
        </p:txBody>
      </p:sp>
      <p:sp>
        <p:nvSpPr>
          <p:cNvPr id="118" name="Rounded Rectangle 117"/>
          <p:cNvSpPr/>
          <p:nvPr/>
        </p:nvSpPr>
        <p:spPr>
          <a:xfrm>
            <a:off x="2411671" y="4954471"/>
            <a:ext cx="807453"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AMS Team Scientist</a:t>
            </a:r>
            <a:endParaRPr lang="en-US" sz="1100" dirty="0">
              <a:solidFill>
                <a:srgbClr val="000000"/>
              </a:solidFill>
            </a:endParaRPr>
          </a:p>
        </p:txBody>
      </p:sp>
      <p:sp>
        <p:nvSpPr>
          <p:cNvPr id="119" name="Rounded Rectangle 118"/>
          <p:cNvSpPr/>
          <p:nvPr/>
        </p:nvSpPr>
        <p:spPr>
          <a:xfrm>
            <a:off x="3345467" y="3401949"/>
            <a:ext cx="1030371"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Field Monitoring Specialist</a:t>
            </a:r>
            <a:endParaRPr lang="en-US" sz="1100" dirty="0">
              <a:solidFill>
                <a:srgbClr val="000000"/>
              </a:solidFill>
            </a:endParaRPr>
          </a:p>
        </p:txBody>
      </p:sp>
      <p:sp>
        <p:nvSpPr>
          <p:cNvPr id="120" name="Rounded Rectangle 119"/>
          <p:cNvSpPr/>
          <p:nvPr/>
        </p:nvSpPr>
        <p:spPr>
          <a:xfrm>
            <a:off x="3345468" y="2716755"/>
            <a:ext cx="956498"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Field Team Supervisor</a:t>
            </a:r>
            <a:endParaRPr lang="en-US" sz="1100" dirty="0">
              <a:solidFill>
                <a:srgbClr val="000000"/>
              </a:solidFill>
            </a:endParaRPr>
          </a:p>
        </p:txBody>
      </p:sp>
      <p:sp>
        <p:nvSpPr>
          <p:cNvPr id="121" name="Rounded Rectangle 120"/>
          <p:cNvSpPr/>
          <p:nvPr/>
        </p:nvSpPr>
        <p:spPr>
          <a:xfrm>
            <a:off x="1886095" y="2714492"/>
            <a:ext cx="807453" cy="561473"/>
          </a:xfrm>
          <a:prstGeom prst="round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smtClean="0">
                <a:solidFill>
                  <a:srgbClr val="000000"/>
                </a:solidFill>
              </a:rPr>
              <a:t>Comms</a:t>
            </a:r>
            <a:endParaRPr lang="en-US" sz="1100" dirty="0">
              <a:solidFill>
                <a:srgbClr val="000000"/>
              </a:solidFill>
            </a:endParaRPr>
          </a:p>
        </p:txBody>
      </p:sp>
      <p:sp>
        <p:nvSpPr>
          <p:cNvPr id="122" name="Rounded Rectangle 121"/>
          <p:cNvSpPr/>
          <p:nvPr/>
        </p:nvSpPr>
        <p:spPr>
          <a:xfrm>
            <a:off x="1886095" y="3401949"/>
            <a:ext cx="870811" cy="561473"/>
          </a:xfrm>
          <a:prstGeom prst="round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Logistics</a:t>
            </a:r>
            <a:endParaRPr lang="en-US" sz="1100" dirty="0">
              <a:solidFill>
                <a:srgbClr val="000000"/>
              </a:solidFill>
            </a:endParaRPr>
          </a:p>
        </p:txBody>
      </p:sp>
      <p:sp>
        <p:nvSpPr>
          <p:cNvPr id="123" name="Rounded Rectangle 122"/>
          <p:cNvSpPr/>
          <p:nvPr/>
        </p:nvSpPr>
        <p:spPr>
          <a:xfrm>
            <a:off x="1886095" y="4103503"/>
            <a:ext cx="941669" cy="561473"/>
          </a:xfrm>
          <a:prstGeom prst="round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Document Control</a:t>
            </a:r>
            <a:endParaRPr lang="en-US" sz="1100" dirty="0">
              <a:solidFill>
                <a:srgbClr val="000000"/>
              </a:solidFill>
            </a:endParaRPr>
          </a:p>
        </p:txBody>
      </p:sp>
      <p:sp>
        <p:nvSpPr>
          <p:cNvPr id="124" name="Rounded Rectangle 123"/>
          <p:cNvSpPr/>
          <p:nvPr/>
        </p:nvSpPr>
        <p:spPr>
          <a:xfrm>
            <a:off x="5991405" y="1962829"/>
            <a:ext cx="1082842" cy="612116"/>
          </a:xfrm>
          <a:prstGeom prst="roundRect">
            <a:avLst/>
          </a:prstGeom>
          <a:solidFill>
            <a:schemeClr val="accent3"/>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Health &amp; </a:t>
            </a:r>
            <a:r>
              <a:rPr lang="en-US" sz="1200" dirty="0">
                <a:solidFill>
                  <a:srgbClr val="000000"/>
                </a:solidFill>
              </a:rPr>
              <a:t>Safety </a:t>
            </a:r>
            <a:r>
              <a:rPr lang="en-US" sz="1200" dirty="0" smtClean="0">
                <a:solidFill>
                  <a:srgbClr val="000000"/>
                </a:solidFill>
              </a:rPr>
              <a:t>Manager</a:t>
            </a:r>
            <a:endParaRPr lang="en-US" sz="1200" dirty="0">
              <a:solidFill>
                <a:srgbClr val="000000"/>
              </a:solidFill>
            </a:endParaRPr>
          </a:p>
        </p:txBody>
      </p:sp>
      <p:sp>
        <p:nvSpPr>
          <p:cNvPr id="125" name="Rounded Rectangle 124"/>
          <p:cNvSpPr/>
          <p:nvPr/>
        </p:nvSpPr>
        <p:spPr>
          <a:xfrm>
            <a:off x="4501619" y="2013472"/>
            <a:ext cx="1082842" cy="561473"/>
          </a:xfrm>
          <a:prstGeom prst="roundRect">
            <a:avLst/>
          </a:prstGeom>
          <a:solidFill>
            <a:schemeClr val="accent3"/>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a:solidFill>
                  <a:srgbClr val="000000"/>
                </a:solidFill>
              </a:rPr>
              <a:t>Assessment </a:t>
            </a:r>
            <a:r>
              <a:rPr lang="en-US" sz="1200" dirty="0" smtClean="0">
                <a:solidFill>
                  <a:srgbClr val="000000"/>
                </a:solidFill>
              </a:rPr>
              <a:t>Manager</a:t>
            </a:r>
            <a:endParaRPr lang="en-US" sz="1200" dirty="0">
              <a:solidFill>
                <a:srgbClr val="000000"/>
              </a:solidFill>
            </a:endParaRPr>
          </a:p>
        </p:txBody>
      </p:sp>
      <p:sp>
        <p:nvSpPr>
          <p:cNvPr id="126" name="Rounded Rectangle 125"/>
          <p:cNvSpPr/>
          <p:nvPr/>
        </p:nvSpPr>
        <p:spPr>
          <a:xfrm>
            <a:off x="3080096" y="2013472"/>
            <a:ext cx="1082842" cy="561473"/>
          </a:xfrm>
          <a:prstGeom prst="roundRect">
            <a:avLst/>
          </a:prstGeom>
          <a:solidFill>
            <a:schemeClr val="accent3"/>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Monitoring Manager</a:t>
            </a:r>
            <a:endParaRPr lang="en-US" sz="1200" dirty="0">
              <a:solidFill>
                <a:srgbClr val="000000"/>
              </a:solidFill>
            </a:endParaRPr>
          </a:p>
        </p:txBody>
      </p:sp>
      <p:sp>
        <p:nvSpPr>
          <p:cNvPr id="127" name="Rounded Rectangle 126"/>
          <p:cNvSpPr/>
          <p:nvPr/>
        </p:nvSpPr>
        <p:spPr>
          <a:xfrm>
            <a:off x="1609571" y="2013472"/>
            <a:ext cx="1082842" cy="561473"/>
          </a:xfrm>
          <a:prstGeom prst="roundRect">
            <a:avLst/>
          </a:prstGeom>
          <a:solidFill>
            <a:schemeClr val="accent3"/>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Support Manager</a:t>
            </a:r>
            <a:endParaRPr lang="en-US" sz="1200" dirty="0">
              <a:solidFill>
                <a:srgbClr val="000000"/>
              </a:solidFill>
            </a:endParaRPr>
          </a:p>
        </p:txBody>
      </p:sp>
      <p:sp>
        <p:nvSpPr>
          <p:cNvPr id="128" name="Rounded Rectangle 127"/>
          <p:cNvSpPr/>
          <p:nvPr/>
        </p:nvSpPr>
        <p:spPr>
          <a:xfrm>
            <a:off x="238639" y="2467845"/>
            <a:ext cx="1082842" cy="561473"/>
          </a:xfrm>
          <a:prstGeom prst="roundRect">
            <a:avLst/>
          </a:prstGeom>
          <a:solidFill>
            <a:schemeClr val="accent3"/>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FRMAC Liaison</a:t>
            </a:r>
            <a:endParaRPr lang="en-US" sz="1100" dirty="0">
              <a:solidFill>
                <a:srgbClr val="000000"/>
              </a:solidFill>
            </a:endParaRPr>
          </a:p>
        </p:txBody>
      </p:sp>
      <p:sp>
        <p:nvSpPr>
          <p:cNvPr id="129" name="Rounded Rectangle 128"/>
          <p:cNvSpPr/>
          <p:nvPr/>
        </p:nvSpPr>
        <p:spPr>
          <a:xfrm>
            <a:off x="238639" y="3181718"/>
            <a:ext cx="1082842" cy="561473"/>
          </a:xfrm>
          <a:prstGeom prst="round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CMHT</a:t>
            </a:r>
            <a:endParaRPr lang="en-US" sz="1100" dirty="0">
              <a:solidFill>
                <a:srgbClr val="000000"/>
              </a:solidFill>
            </a:endParaRPr>
          </a:p>
        </p:txBody>
      </p:sp>
      <p:sp>
        <p:nvSpPr>
          <p:cNvPr id="130" name="Rounded Rectangle 129"/>
          <p:cNvSpPr/>
          <p:nvPr/>
        </p:nvSpPr>
        <p:spPr>
          <a:xfrm>
            <a:off x="238639" y="3900938"/>
            <a:ext cx="1082842"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NARAC</a:t>
            </a:r>
            <a:endParaRPr lang="en-US" sz="1100" dirty="0">
              <a:solidFill>
                <a:srgbClr val="000000"/>
              </a:solidFill>
            </a:endParaRPr>
          </a:p>
        </p:txBody>
      </p:sp>
      <p:sp>
        <p:nvSpPr>
          <p:cNvPr id="131" name="Rounded Rectangle 130"/>
          <p:cNvSpPr/>
          <p:nvPr/>
        </p:nvSpPr>
        <p:spPr>
          <a:xfrm>
            <a:off x="243681" y="4614811"/>
            <a:ext cx="1082842"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Public Information</a:t>
            </a:r>
            <a:endParaRPr lang="en-US" sz="1100" dirty="0">
              <a:solidFill>
                <a:srgbClr val="000000"/>
              </a:solidFill>
            </a:endParaRPr>
          </a:p>
        </p:txBody>
      </p:sp>
      <p:sp>
        <p:nvSpPr>
          <p:cNvPr id="132" name="Rounded Rectangle 131"/>
          <p:cNvSpPr/>
          <p:nvPr/>
        </p:nvSpPr>
        <p:spPr>
          <a:xfrm>
            <a:off x="287022" y="6076947"/>
            <a:ext cx="1082842"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Advisory Team</a:t>
            </a:r>
            <a:endParaRPr lang="en-US" sz="1100" dirty="0">
              <a:solidFill>
                <a:srgbClr val="000000"/>
              </a:solidFill>
            </a:endParaRPr>
          </a:p>
        </p:txBody>
      </p:sp>
      <p:sp>
        <p:nvSpPr>
          <p:cNvPr id="133" name="Rounded Rectangle 132"/>
          <p:cNvSpPr/>
          <p:nvPr/>
        </p:nvSpPr>
        <p:spPr>
          <a:xfrm>
            <a:off x="1498092" y="6076947"/>
            <a:ext cx="1082842"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EPA</a:t>
            </a:r>
            <a:endParaRPr lang="en-US" sz="1100" dirty="0">
              <a:solidFill>
                <a:srgbClr val="000000"/>
              </a:solidFill>
            </a:endParaRPr>
          </a:p>
        </p:txBody>
      </p:sp>
      <p:sp>
        <p:nvSpPr>
          <p:cNvPr id="134" name="Rounded Rectangle 133"/>
          <p:cNvSpPr/>
          <p:nvPr/>
        </p:nvSpPr>
        <p:spPr>
          <a:xfrm>
            <a:off x="2712781" y="6076947"/>
            <a:ext cx="1082842"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NRC</a:t>
            </a:r>
            <a:endParaRPr lang="en-US" sz="1100" dirty="0">
              <a:solidFill>
                <a:srgbClr val="000000"/>
              </a:solidFill>
            </a:endParaRPr>
          </a:p>
        </p:txBody>
      </p:sp>
      <p:sp>
        <p:nvSpPr>
          <p:cNvPr id="135" name="Rounded Rectangle 134"/>
          <p:cNvSpPr/>
          <p:nvPr/>
        </p:nvSpPr>
        <p:spPr>
          <a:xfrm>
            <a:off x="3916620" y="6076947"/>
            <a:ext cx="1082842"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State</a:t>
            </a:r>
            <a:endParaRPr lang="en-US" sz="1100" dirty="0">
              <a:solidFill>
                <a:srgbClr val="000000"/>
              </a:solidFill>
            </a:endParaRPr>
          </a:p>
        </p:txBody>
      </p:sp>
      <p:sp>
        <p:nvSpPr>
          <p:cNvPr id="2" name="TextBox 1"/>
          <p:cNvSpPr txBox="1"/>
          <p:nvPr/>
        </p:nvSpPr>
        <p:spPr>
          <a:xfrm>
            <a:off x="163411" y="227508"/>
            <a:ext cx="2195940" cy="954107"/>
          </a:xfrm>
          <a:prstGeom prst="rect">
            <a:avLst/>
          </a:prstGeom>
          <a:noFill/>
        </p:spPr>
        <p:txBody>
          <a:bodyPr wrap="square" rtlCol="0">
            <a:spAutoFit/>
          </a:bodyPr>
          <a:lstStyle/>
          <a:p>
            <a:r>
              <a:rPr lang="en-US" sz="2800" b="1" dirty="0" smtClean="0"/>
              <a:t>Structure of the FRMAC</a:t>
            </a:r>
            <a:endParaRPr lang="en-US" sz="2800" b="1" dirty="0"/>
          </a:p>
        </p:txBody>
      </p:sp>
      <p:cxnSp>
        <p:nvCxnSpPr>
          <p:cNvPr id="99" name="Straight Connector 98"/>
          <p:cNvCxnSpPr/>
          <p:nvPr/>
        </p:nvCxnSpPr>
        <p:spPr>
          <a:xfrm flipH="1">
            <a:off x="7597790" y="4240259"/>
            <a:ext cx="11764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8025727" y="1852601"/>
            <a:ext cx="0" cy="155038"/>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0615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AMS Interactions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AMS will typically be operating out of the airport they are using. </a:t>
            </a:r>
          </a:p>
          <a:p>
            <a:r>
              <a:rPr lang="en-US" dirty="0" smtClean="0"/>
              <a:t>Communications between the AMS Mission Manager must be established early on.  </a:t>
            </a:r>
          </a:p>
          <a:p>
            <a:r>
              <a:rPr lang="en-US" dirty="0" smtClean="0"/>
              <a:t>If there is a heavy AMS presence with multiple flights per day, it is a good idea to have an AMS Mission Manager located at the FRMAC with the Monitoring Manager.  </a:t>
            </a:r>
          </a:p>
          <a:p>
            <a:pPr lvl="1"/>
            <a:r>
              <a:rPr lang="en-US" dirty="0" smtClean="0"/>
              <a:t>The Mission Manager would act as a liaison between the Monitoring Manager, AMS, and the Air Operations Group. </a:t>
            </a:r>
            <a:endParaRPr lang="en-US" dirty="0"/>
          </a:p>
        </p:txBody>
      </p:sp>
    </p:spTree>
    <p:extLst>
      <p:ext uri="{BB962C8B-B14F-4D97-AF65-F5344CB8AC3E}">
        <p14:creationId xmlns:p14="http://schemas.microsoft.com/office/powerpoint/2010/main" val="3213501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Interactions/Information Flow</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Monitoring will be under the ICS Operations Section Chief.  </a:t>
            </a:r>
          </a:p>
          <a:p>
            <a:r>
              <a:rPr lang="en-US" dirty="0" smtClean="0"/>
              <a:t>Use ICS forms to communicate objectives, tasks, and tactics.  </a:t>
            </a:r>
          </a:p>
          <a:p>
            <a:pPr lvl="1"/>
            <a:r>
              <a:rPr lang="en-US" dirty="0" smtClean="0"/>
              <a:t>ICS-234: Use this when someone asks for a “Monitoring and Sampling Plan.” This form explains the general tactics used for the response. </a:t>
            </a:r>
          </a:p>
          <a:p>
            <a:pPr lvl="1"/>
            <a:r>
              <a:rPr lang="en-US" dirty="0" smtClean="0"/>
              <a:t>ICS-204: This is a general overview of what the field teams are doing for the shift. </a:t>
            </a:r>
          </a:p>
          <a:p>
            <a:pPr lvl="1"/>
            <a:r>
              <a:rPr lang="en-US" dirty="0" smtClean="0"/>
              <a:t>ICS-204FRMAC:  This is specific field team instructions.</a:t>
            </a:r>
          </a:p>
          <a:p>
            <a:r>
              <a:rPr lang="en-US" dirty="0" smtClean="0"/>
              <a:t>These forms have proven to save time (less paperwork generated).  </a:t>
            </a:r>
            <a:endParaRPr lang="en-US" dirty="0"/>
          </a:p>
        </p:txBody>
      </p:sp>
    </p:spTree>
    <p:extLst>
      <p:ext uri="{BB962C8B-B14F-4D97-AF65-F5344CB8AC3E}">
        <p14:creationId xmlns:p14="http://schemas.microsoft.com/office/powerpoint/2010/main" val="21588111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IMT</a:t>
            </a:r>
            <a:endParaRPr lang="en-US" dirty="0"/>
          </a:p>
        </p:txBody>
      </p:sp>
      <p:sp>
        <p:nvSpPr>
          <p:cNvPr id="3" name="Content Placeholder 2"/>
          <p:cNvSpPr>
            <a:spLocks noGrp="1"/>
          </p:cNvSpPr>
          <p:nvPr>
            <p:ph idx="1"/>
          </p:nvPr>
        </p:nvSpPr>
        <p:spPr/>
        <p:txBody>
          <a:bodyPr/>
          <a:lstStyle/>
          <a:p>
            <a:r>
              <a:rPr lang="en-US" dirty="0" smtClean="0"/>
              <a:t>In a large event, an IMT may be initiated by Headquarters.  </a:t>
            </a:r>
          </a:p>
          <a:p>
            <a:r>
              <a:rPr lang="en-US" dirty="0" smtClean="0"/>
              <a:t>The IMT is well versed in ICS structure and operations. </a:t>
            </a:r>
          </a:p>
          <a:p>
            <a:pPr lvl="1"/>
            <a:r>
              <a:rPr lang="en-US" dirty="0" smtClean="0"/>
              <a:t>They can help with ICS paperwork and coordinating information flow up or down the chain of command.  </a:t>
            </a:r>
          </a:p>
          <a:p>
            <a:pPr lvl="1"/>
            <a:r>
              <a:rPr lang="en-US" dirty="0" smtClean="0"/>
              <a:t>They can also help keep track of personnel and equipment.  </a:t>
            </a:r>
            <a:endParaRPr lang="en-US" dirty="0"/>
          </a:p>
        </p:txBody>
      </p:sp>
    </p:spTree>
    <p:extLst>
      <p:ext uri="{BB962C8B-B14F-4D97-AF65-F5344CB8AC3E}">
        <p14:creationId xmlns:p14="http://schemas.microsoft.com/office/powerpoint/2010/main" val="14819457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8229600" cy="1143000"/>
          </a:xfrm>
          <a:solidFill>
            <a:schemeClr val="tx2"/>
          </a:solidFill>
        </p:spPr>
        <p:txBody>
          <a:bodyPr>
            <a:normAutofit/>
          </a:bodyPr>
          <a:lstStyle/>
          <a:p>
            <a:r>
              <a:rPr lang="en-US" dirty="0" smtClean="0">
                <a:solidFill>
                  <a:schemeClr val="bg1"/>
                </a:solidFill>
              </a:rPr>
              <a:t>Conclusion</a:t>
            </a:r>
            <a:endParaRPr lang="en-US" dirty="0">
              <a:solidFill>
                <a:schemeClr val="bg1"/>
              </a:solidFill>
            </a:endParaRPr>
          </a:p>
        </p:txBody>
      </p:sp>
    </p:spTree>
    <p:extLst>
      <p:ext uri="{BB962C8B-B14F-4D97-AF65-F5344CB8AC3E}">
        <p14:creationId xmlns:p14="http://schemas.microsoft.com/office/powerpoint/2010/main" val="21028033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dirty="0" smtClean="0"/>
              <a:t>Ask:</a:t>
            </a:r>
          </a:p>
          <a:p>
            <a:r>
              <a:rPr lang="en-US" dirty="0" smtClean="0"/>
              <a:t>a fellow Monitoring Manager OR </a:t>
            </a:r>
          </a:p>
          <a:p>
            <a:r>
              <a:rPr lang="en-US" dirty="0" smtClean="0"/>
              <a:t>the FRMAC Monitoring and Sampling Working Group Chair.  </a:t>
            </a:r>
          </a:p>
          <a:p>
            <a:pPr lvl="1"/>
            <a:r>
              <a:rPr lang="en-US" dirty="0" smtClean="0"/>
              <a:t>Jeremy Gwin</a:t>
            </a:r>
          </a:p>
          <a:p>
            <a:pPr lvl="1"/>
            <a:r>
              <a:rPr lang="en-US" dirty="0" smtClean="0"/>
              <a:t>Email</a:t>
            </a:r>
            <a:r>
              <a:rPr lang="en-US" dirty="0"/>
              <a:t>: </a:t>
            </a:r>
            <a:r>
              <a:rPr lang="en-US" dirty="0">
                <a:hlinkClick r:id="rId2"/>
              </a:rPr>
              <a:t>gwinjs@nv.doe.gov</a:t>
            </a:r>
            <a:endParaRPr lang="en-US" dirty="0"/>
          </a:p>
          <a:p>
            <a:endParaRPr lang="en-US" dirty="0"/>
          </a:p>
        </p:txBody>
      </p:sp>
    </p:spTree>
    <p:extLst>
      <p:ext uri="{BB962C8B-B14F-4D97-AF65-F5344CB8AC3E}">
        <p14:creationId xmlns:p14="http://schemas.microsoft.com/office/powerpoint/2010/main" val="2065241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Monitoring Organization Charts</a:t>
            </a:r>
            <a:br>
              <a:rPr lang="en-US" dirty="0" smtClean="0"/>
            </a:br>
            <a:endParaRPr lang="en-US" dirty="0"/>
          </a:p>
        </p:txBody>
      </p:sp>
      <p:graphicFrame>
        <p:nvGraphicFramePr>
          <p:cNvPr id="4" name="Content Placeholder 6"/>
          <p:cNvGraphicFramePr>
            <a:graphicFrameLocks/>
          </p:cNvGraphicFramePr>
          <p:nvPr>
            <p:extLst>
              <p:ext uri="{D42A27DB-BD31-4B8C-83A1-F6EECF244321}">
                <p14:modId xmlns:p14="http://schemas.microsoft.com/office/powerpoint/2010/main" val="1905547235"/>
              </p:ext>
            </p:extLst>
          </p:nvPr>
        </p:nvGraphicFramePr>
        <p:xfrm>
          <a:off x="76200" y="1143000"/>
          <a:ext cx="7467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6553200" y="1371600"/>
            <a:ext cx="2286000" cy="1524000"/>
            <a:chOff x="6705600" y="2362200"/>
            <a:chExt cx="2286000" cy="1524000"/>
          </a:xfrm>
        </p:grpSpPr>
        <p:sp>
          <p:nvSpPr>
            <p:cNvPr id="6" name="Rounded Rectangle 5"/>
            <p:cNvSpPr/>
            <p:nvPr/>
          </p:nvSpPr>
          <p:spPr bwMode="auto">
            <a:xfrm>
              <a:off x="6705600" y="2362200"/>
              <a:ext cx="2286000" cy="15240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defRPr/>
              </a:pPr>
              <a:endParaRPr lang="en-US">
                <a:solidFill>
                  <a:schemeClr val="tx1"/>
                </a:solidFill>
                <a:latin typeface="Times New Roman" pitchFamily="18" charset="0"/>
              </a:endParaRPr>
            </a:p>
          </p:txBody>
        </p:sp>
        <p:sp>
          <p:nvSpPr>
            <p:cNvPr id="7" name="Rounded Rectangle 8"/>
            <p:cNvSpPr>
              <a:spLocks noChangeArrowheads="1"/>
            </p:cNvSpPr>
            <p:nvPr/>
          </p:nvSpPr>
          <p:spPr bwMode="auto">
            <a:xfrm>
              <a:off x="6781800" y="2590800"/>
              <a:ext cx="304800" cy="304800"/>
            </a:xfrm>
            <a:prstGeom prst="roundRect">
              <a:avLst>
                <a:gd name="adj" fmla="val 16667"/>
              </a:avLst>
            </a:prstGeom>
            <a:solidFill>
              <a:schemeClr val="accent2"/>
            </a:solidFill>
            <a:ln w="12700" algn="ctr">
              <a:solidFill>
                <a:schemeClr val="tx1"/>
              </a:solidFill>
              <a:round/>
              <a:headEnd/>
              <a:tailEnd/>
            </a:ln>
          </p:spPr>
          <p:txBody>
            <a:bodyPr/>
            <a:lstStyle/>
            <a:p>
              <a:pPr eaLnBrk="0" hangingPunct="0"/>
              <a:endParaRPr lang="en-US"/>
            </a:p>
          </p:txBody>
        </p:sp>
        <p:sp>
          <p:nvSpPr>
            <p:cNvPr id="8" name="Rounded Rectangle 9"/>
            <p:cNvSpPr>
              <a:spLocks noChangeArrowheads="1"/>
            </p:cNvSpPr>
            <p:nvPr/>
          </p:nvSpPr>
          <p:spPr bwMode="auto">
            <a:xfrm>
              <a:off x="6781800" y="3276600"/>
              <a:ext cx="304800" cy="304800"/>
            </a:xfrm>
            <a:prstGeom prst="roundRect">
              <a:avLst>
                <a:gd name="adj" fmla="val 16667"/>
              </a:avLst>
            </a:prstGeom>
            <a:solidFill>
              <a:srgbClr val="00B050"/>
            </a:solidFill>
            <a:ln w="12700" algn="ctr">
              <a:solidFill>
                <a:schemeClr val="tx1"/>
              </a:solidFill>
              <a:round/>
              <a:headEnd/>
              <a:tailEnd/>
            </a:ln>
          </p:spPr>
          <p:txBody>
            <a:bodyPr/>
            <a:lstStyle/>
            <a:p>
              <a:pPr eaLnBrk="0" hangingPunct="0"/>
              <a:endParaRPr lang="en-US"/>
            </a:p>
          </p:txBody>
        </p:sp>
        <p:sp>
          <p:nvSpPr>
            <p:cNvPr id="9" name="TextBox 8"/>
            <p:cNvSpPr txBox="1"/>
            <p:nvPr/>
          </p:nvSpPr>
          <p:spPr>
            <a:xfrm>
              <a:off x="7162800" y="3302000"/>
              <a:ext cx="1676400" cy="254000"/>
            </a:xfrm>
            <a:prstGeom prst="rect">
              <a:avLst/>
            </a:prstGeom>
            <a:noFill/>
          </p:spPr>
          <p:txBody>
            <a:bodyPr>
              <a:spAutoFit/>
            </a:bodyPr>
            <a:lstStyle/>
            <a:p>
              <a:pPr>
                <a:defRPr/>
              </a:pPr>
              <a:r>
                <a:rPr lang="en-US" sz="1050" b="1" dirty="0" smtClean="0"/>
                <a:t>AMS Staff</a:t>
              </a:r>
              <a:endParaRPr lang="en-US" sz="1050" b="1" dirty="0"/>
            </a:p>
          </p:txBody>
        </p:sp>
        <p:sp>
          <p:nvSpPr>
            <p:cNvPr id="10" name="TextBox 9"/>
            <p:cNvSpPr txBox="1"/>
            <p:nvPr/>
          </p:nvSpPr>
          <p:spPr>
            <a:xfrm>
              <a:off x="7166728" y="2616200"/>
              <a:ext cx="1447800" cy="254000"/>
            </a:xfrm>
            <a:prstGeom prst="rect">
              <a:avLst/>
            </a:prstGeom>
            <a:noFill/>
          </p:spPr>
          <p:txBody>
            <a:bodyPr>
              <a:spAutoFit/>
            </a:bodyPr>
            <a:lstStyle/>
            <a:p>
              <a:pPr>
                <a:defRPr/>
              </a:pPr>
              <a:r>
                <a:rPr lang="en-US" sz="1050" b="1" dirty="0"/>
                <a:t>Monitoring Staff</a:t>
              </a:r>
            </a:p>
          </p:txBody>
        </p:sp>
      </p:grpSp>
    </p:spTree>
    <p:extLst>
      <p:ext uri="{BB962C8B-B14F-4D97-AF65-F5344CB8AC3E}">
        <p14:creationId xmlns:p14="http://schemas.microsoft.com/office/powerpoint/2010/main" val="4264115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&amp; Safety Organization Charts</a:t>
            </a:r>
            <a:br>
              <a:rPr lang="en-US" dirty="0" smtClean="0"/>
            </a:br>
            <a:endParaRPr lang="en-US" dirty="0"/>
          </a:p>
        </p:txBody>
      </p:sp>
      <p:graphicFrame>
        <p:nvGraphicFramePr>
          <p:cNvPr id="4" name="Content Placeholder 6"/>
          <p:cNvGraphicFramePr>
            <a:graphicFrameLocks/>
          </p:cNvGraphicFramePr>
          <p:nvPr>
            <p:extLst/>
          </p:nvPr>
        </p:nvGraphicFramePr>
        <p:xfrm>
          <a:off x="76200" y="1143000"/>
          <a:ext cx="7467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p:cNvGrpSpPr/>
          <p:nvPr/>
        </p:nvGrpSpPr>
        <p:grpSpPr>
          <a:xfrm>
            <a:off x="5791200" y="1905000"/>
            <a:ext cx="2286000" cy="1524000"/>
            <a:chOff x="6705600" y="2362200"/>
            <a:chExt cx="2286000" cy="1524000"/>
          </a:xfrm>
        </p:grpSpPr>
        <p:sp>
          <p:nvSpPr>
            <p:cNvPr id="6" name="Rounded Rectangle 5"/>
            <p:cNvSpPr/>
            <p:nvPr/>
          </p:nvSpPr>
          <p:spPr bwMode="auto">
            <a:xfrm>
              <a:off x="6705600" y="2362200"/>
              <a:ext cx="2286000" cy="15240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defRPr/>
              </a:pPr>
              <a:endParaRPr lang="en-US">
                <a:solidFill>
                  <a:schemeClr val="tx1"/>
                </a:solidFill>
                <a:latin typeface="Times New Roman" pitchFamily="18" charset="0"/>
              </a:endParaRPr>
            </a:p>
          </p:txBody>
        </p:sp>
        <p:sp>
          <p:nvSpPr>
            <p:cNvPr id="7" name="Rounded Rectangle 8"/>
            <p:cNvSpPr>
              <a:spLocks noChangeArrowheads="1"/>
            </p:cNvSpPr>
            <p:nvPr/>
          </p:nvSpPr>
          <p:spPr bwMode="auto">
            <a:xfrm>
              <a:off x="6858000" y="3183884"/>
              <a:ext cx="304800" cy="304800"/>
            </a:xfrm>
            <a:prstGeom prst="roundRect">
              <a:avLst>
                <a:gd name="adj" fmla="val 16667"/>
              </a:avLst>
            </a:prstGeom>
            <a:solidFill>
              <a:schemeClr val="accent2"/>
            </a:solidFill>
            <a:ln w="12700" algn="ctr">
              <a:solidFill>
                <a:schemeClr val="tx1"/>
              </a:solidFill>
              <a:round/>
              <a:headEnd/>
              <a:tailEnd/>
            </a:ln>
          </p:spPr>
          <p:txBody>
            <a:bodyPr/>
            <a:lstStyle/>
            <a:p>
              <a:pPr eaLnBrk="0" hangingPunct="0"/>
              <a:endParaRPr lang="en-US"/>
            </a:p>
          </p:txBody>
        </p:sp>
        <p:sp>
          <p:nvSpPr>
            <p:cNvPr id="8" name="Rounded Rectangle 9"/>
            <p:cNvSpPr>
              <a:spLocks noChangeArrowheads="1"/>
            </p:cNvSpPr>
            <p:nvPr/>
          </p:nvSpPr>
          <p:spPr bwMode="auto">
            <a:xfrm>
              <a:off x="6858000" y="2630357"/>
              <a:ext cx="304800" cy="304800"/>
            </a:xfrm>
            <a:prstGeom prst="roundRect">
              <a:avLst>
                <a:gd name="adj" fmla="val 16667"/>
              </a:avLst>
            </a:prstGeom>
            <a:solidFill>
              <a:srgbClr val="00B050"/>
            </a:solidFill>
            <a:ln w="12700" algn="ctr">
              <a:solidFill>
                <a:schemeClr val="tx1"/>
              </a:solidFill>
              <a:round/>
              <a:headEnd/>
              <a:tailEnd/>
            </a:ln>
          </p:spPr>
          <p:txBody>
            <a:bodyPr/>
            <a:lstStyle/>
            <a:p>
              <a:pPr eaLnBrk="0" hangingPunct="0"/>
              <a:endParaRPr lang="en-US"/>
            </a:p>
          </p:txBody>
        </p:sp>
        <p:sp>
          <p:nvSpPr>
            <p:cNvPr id="9" name="TextBox 8"/>
            <p:cNvSpPr txBox="1"/>
            <p:nvPr/>
          </p:nvSpPr>
          <p:spPr>
            <a:xfrm>
              <a:off x="7162800" y="2641600"/>
              <a:ext cx="1676400" cy="254000"/>
            </a:xfrm>
            <a:prstGeom prst="rect">
              <a:avLst/>
            </a:prstGeom>
            <a:noFill/>
          </p:spPr>
          <p:txBody>
            <a:bodyPr>
              <a:spAutoFit/>
            </a:bodyPr>
            <a:lstStyle/>
            <a:p>
              <a:pPr>
                <a:defRPr/>
              </a:pPr>
              <a:r>
                <a:rPr lang="en-US" sz="1050" b="1" dirty="0"/>
                <a:t>Health and Safety Staff</a:t>
              </a:r>
            </a:p>
          </p:txBody>
        </p:sp>
        <p:sp>
          <p:nvSpPr>
            <p:cNvPr id="10" name="TextBox 9"/>
            <p:cNvSpPr txBox="1"/>
            <p:nvPr/>
          </p:nvSpPr>
          <p:spPr>
            <a:xfrm>
              <a:off x="7152807" y="3209284"/>
              <a:ext cx="1447800" cy="254000"/>
            </a:xfrm>
            <a:prstGeom prst="rect">
              <a:avLst/>
            </a:prstGeom>
            <a:noFill/>
          </p:spPr>
          <p:txBody>
            <a:bodyPr>
              <a:spAutoFit/>
            </a:bodyPr>
            <a:lstStyle/>
            <a:p>
              <a:pPr>
                <a:defRPr/>
              </a:pPr>
              <a:r>
                <a:rPr lang="en-US" sz="1050" b="1" dirty="0"/>
                <a:t>Monitoring Staff</a:t>
              </a:r>
            </a:p>
          </p:txBody>
        </p:sp>
      </p:grpSp>
      <p:sp>
        <p:nvSpPr>
          <p:cNvPr id="12" name="TextBox 11"/>
          <p:cNvSpPr txBox="1"/>
          <p:nvPr/>
        </p:nvSpPr>
        <p:spPr>
          <a:xfrm>
            <a:off x="3733800" y="5410200"/>
            <a:ext cx="4267200" cy="923330"/>
          </a:xfrm>
          <a:prstGeom prst="rect">
            <a:avLst/>
          </a:prstGeom>
          <a:noFill/>
        </p:spPr>
        <p:txBody>
          <a:bodyPr wrap="square" rtlCol="0">
            <a:spAutoFit/>
          </a:bodyPr>
          <a:lstStyle/>
          <a:p>
            <a:r>
              <a:rPr lang="en-US" dirty="0" smtClean="0"/>
              <a:t>Monitoring has a responsibility to supply personnel to Health &amp; Safety to staff these areas</a:t>
            </a:r>
            <a:endParaRPr lang="en-US" dirty="0"/>
          </a:p>
        </p:txBody>
      </p:sp>
    </p:spTree>
    <p:extLst>
      <p:ext uri="{BB962C8B-B14F-4D97-AF65-F5344CB8AC3E}">
        <p14:creationId xmlns:p14="http://schemas.microsoft.com/office/powerpoint/2010/main" val="3377184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1457</TotalTime>
  <Words>7352</Words>
  <Application>Microsoft Office PowerPoint</Application>
  <PresentationFormat>On-screen Show (4:3)</PresentationFormat>
  <Paragraphs>656</Paragraphs>
  <Slides>74</Slides>
  <Notes>57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Calibri</vt:lpstr>
      <vt:lpstr>Century Gothic</vt:lpstr>
      <vt:lpstr>Times New Roman</vt:lpstr>
      <vt:lpstr>Wingdings</vt:lpstr>
      <vt:lpstr>Office Theme</vt:lpstr>
      <vt:lpstr>FRMAC Monitoring Manager Initial Training</vt:lpstr>
      <vt:lpstr>Outline</vt:lpstr>
      <vt:lpstr>Command Structure</vt:lpstr>
      <vt:lpstr>Command Structure in Monitoring Division</vt:lpstr>
      <vt:lpstr>PowerPoint Presentation</vt:lpstr>
      <vt:lpstr>FRMAC in the ICS Structure</vt:lpstr>
      <vt:lpstr>PowerPoint Presentation</vt:lpstr>
      <vt:lpstr>Monitoring Organization Charts </vt:lpstr>
      <vt:lpstr>Health &amp; Safety Organization Charts </vt:lpstr>
      <vt:lpstr>Roles and Responsibilities</vt:lpstr>
      <vt:lpstr>Roles and Responsibilities</vt:lpstr>
      <vt:lpstr>Monitoring Manager and Deputy Roles</vt:lpstr>
      <vt:lpstr>Responsibilities Pre Deployment</vt:lpstr>
      <vt:lpstr>Responsibilities – IN the Field</vt:lpstr>
      <vt:lpstr>Responsibilities Within the ICS/UC Structure</vt:lpstr>
      <vt:lpstr>How it Really Works</vt:lpstr>
      <vt:lpstr>Field Team Supervisor Roles</vt:lpstr>
      <vt:lpstr>AMS Mission Manager/Scientist</vt:lpstr>
      <vt:lpstr>Field Monitoring Specialist Roles</vt:lpstr>
      <vt:lpstr>Specialty Field Team Roles</vt:lpstr>
      <vt:lpstr>Assets</vt:lpstr>
      <vt:lpstr>Assets</vt:lpstr>
      <vt:lpstr>CMAC</vt:lpstr>
      <vt:lpstr>CMRT</vt:lpstr>
      <vt:lpstr>AMS</vt:lpstr>
      <vt:lpstr>AMS (cont.)</vt:lpstr>
      <vt:lpstr>PowerPoint Presentation</vt:lpstr>
      <vt:lpstr>CMHT</vt:lpstr>
      <vt:lpstr>CMHT (cont.)</vt:lpstr>
      <vt:lpstr>Equipment and Instruments</vt:lpstr>
      <vt:lpstr>Equipment and Instruments</vt:lpstr>
      <vt:lpstr>Monitoring Equipment</vt:lpstr>
      <vt:lpstr>Instruments</vt:lpstr>
      <vt:lpstr>Instruments (cont.)</vt:lpstr>
      <vt:lpstr>Instruments (cont.)</vt:lpstr>
      <vt:lpstr>Instruments (cont.)</vt:lpstr>
      <vt:lpstr>Instruments (cont.)</vt:lpstr>
      <vt:lpstr>Instruments (cont.)</vt:lpstr>
      <vt:lpstr>Instruments (cont.)</vt:lpstr>
      <vt:lpstr>Workflow</vt:lpstr>
      <vt:lpstr>Default Guidance</vt:lpstr>
      <vt:lpstr>Ideal Workflow</vt:lpstr>
      <vt:lpstr>Execution Plan</vt:lpstr>
      <vt:lpstr>ICS-204FRMAC Field Team Instructions</vt:lpstr>
      <vt:lpstr>AMS Instructions</vt:lpstr>
      <vt:lpstr>Common ICS Forms for the  Monitoring Division</vt:lpstr>
      <vt:lpstr>Resources </vt:lpstr>
      <vt:lpstr>Workflow Section Takeaway</vt:lpstr>
      <vt:lpstr>Deployment Interactions</vt:lpstr>
      <vt:lpstr>Deployment Interactions for the Monitoring Manager</vt:lpstr>
      <vt:lpstr>Deployment Interactions (cont.)</vt:lpstr>
      <vt:lpstr>Deployment Interactions (cont.)</vt:lpstr>
      <vt:lpstr>Deployment Interactions (cont.)</vt:lpstr>
      <vt:lpstr>Software Tools</vt:lpstr>
      <vt:lpstr>Software Tools</vt:lpstr>
      <vt:lpstr>SHIRE</vt:lpstr>
      <vt:lpstr>RAMS</vt:lpstr>
      <vt:lpstr>RadResponder</vt:lpstr>
      <vt:lpstr>AVID</vt:lpstr>
      <vt:lpstr>CMWeb</vt:lpstr>
      <vt:lpstr>COSMOS</vt:lpstr>
      <vt:lpstr>CMC</vt:lpstr>
      <vt:lpstr>CMC Highlights</vt:lpstr>
      <vt:lpstr>Digital Field Monitoring (DFM) Tablet</vt:lpstr>
      <vt:lpstr>VSP</vt:lpstr>
      <vt:lpstr>Operational Topics</vt:lpstr>
      <vt:lpstr>Operational Topics</vt:lpstr>
      <vt:lpstr>Set Up at FRMAC</vt:lpstr>
      <vt:lpstr>Incorporating Agencies into FRMAC Field Teams</vt:lpstr>
      <vt:lpstr>AMS Interactions</vt:lpstr>
      <vt:lpstr>ICS Interactions/Information Flow</vt:lpstr>
      <vt:lpstr>IMT</vt:lpstr>
      <vt:lpstr>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Advanced Monitoring Manager Training 2015</dc:title>
  <dc:creator>Jeremy Gwin</dc:creator>
  <cp:lastModifiedBy>Gwin, Jeremy</cp:lastModifiedBy>
  <cp:revision>158</cp:revision>
  <dcterms:created xsi:type="dcterms:W3CDTF">2015-01-07T20:30:29Z</dcterms:created>
  <dcterms:modified xsi:type="dcterms:W3CDTF">2020-10-15T23:32:20Z</dcterms:modified>
</cp:coreProperties>
</file>