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sldIdLst>
    <p:sldId id="256" r:id="rId2"/>
    <p:sldId id="394" r:id="rId3"/>
    <p:sldId id="390" r:id="rId4"/>
    <p:sldId id="393" r:id="rId5"/>
    <p:sldId id="396" r:id="rId6"/>
    <p:sldId id="344" r:id="rId7"/>
    <p:sldId id="397" r:id="rId8"/>
    <p:sldId id="391" r:id="rId9"/>
    <p:sldId id="398" r:id="rId10"/>
    <p:sldId id="392" r:id="rId11"/>
    <p:sldId id="399" r:id="rId12"/>
    <p:sldId id="395" r:id="rId13"/>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9123" autoAdjust="0"/>
  </p:normalViewPr>
  <p:slideViewPr>
    <p:cSldViewPr>
      <p:cViewPr varScale="1">
        <p:scale>
          <a:sx n="78" d="100"/>
          <a:sy n="78" d="100"/>
        </p:scale>
        <p:origin x="1589" y="5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dirty="0"/>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AF9426D3-39F9-4563-AE4B-523EEAE6F7DF}" type="datetimeFigureOut">
              <a:rPr lang="en-US" smtClean="0"/>
              <a:t>4/13/2020</a:t>
            </a:fld>
            <a:endParaRPr lang="en-US" dirty="0"/>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dirty="0"/>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dirty="0"/>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313512D1-7FCF-4D4A-9A80-82BA0B074ACF}" type="slidenum">
              <a:rPr lang="en-US" smtClean="0"/>
              <a:t>‹#›</a:t>
            </a:fld>
            <a:endParaRPr lang="en-US" dirty="0"/>
          </a:p>
        </p:txBody>
      </p:sp>
    </p:spTree>
    <p:extLst>
      <p:ext uri="{BB962C8B-B14F-4D97-AF65-F5344CB8AC3E}">
        <p14:creationId xmlns:p14="http://schemas.microsoft.com/office/powerpoint/2010/main" val="2476282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course is required by all FRMAC Field Monitoring Specialists.  It is advised that FRMAC Field Team Supervisors and Monitoring Managers attend the drill portion of the course. </a:t>
            </a:r>
          </a:p>
        </p:txBody>
      </p:sp>
      <p:sp>
        <p:nvSpPr>
          <p:cNvPr id="4" name="Slide Number Placeholder 3"/>
          <p:cNvSpPr>
            <a:spLocks noGrp="1"/>
          </p:cNvSpPr>
          <p:nvPr>
            <p:ph type="sldNum" sz="quarter" idx="10"/>
          </p:nvPr>
        </p:nvSpPr>
        <p:spPr/>
        <p:txBody>
          <a:bodyPr/>
          <a:lstStyle/>
          <a:p>
            <a:fld id="{313512D1-7FCF-4D4A-9A80-82BA0B074ACF}" type="slidenum">
              <a:rPr lang="en-US" smtClean="0"/>
              <a:t>1</a:t>
            </a:fld>
            <a:endParaRPr lang="en-US" dirty="0"/>
          </a:p>
        </p:txBody>
      </p:sp>
    </p:spTree>
    <p:extLst>
      <p:ext uri="{BB962C8B-B14F-4D97-AF65-F5344CB8AC3E}">
        <p14:creationId xmlns:p14="http://schemas.microsoft.com/office/powerpoint/2010/main" val="20104233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smtClean="0">
                <a:solidFill>
                  <a:schemeClr val="tx1"/>
                </a:solidFill>
                <a:effectLst/>
                <a:latin typeface="+mn-lt"/>
                <a:ea typeface="+mn-ea"/>
                <a:cs typeface="+mn-cs"/>
              </a:rPr>
              <a:t>This training course refreshes FRMAC field equipment and methodologies to existing FRMAC Field Monitoring Specialists. Students will review use of FRMAC monitoring instrumentation and equipment. They will also review FRMAC monitoring and sampling procedures, use of data collection software, and proper documentation. A field drill will also be conducted.  </a:t>
            </a:r>
          </a:p>
          <a:p>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3</a:t>
            </a:fld>
            <a:endParaRPr lang="en-US" dirty="0"/>
          </a:p>
        </p:txBody>
      </p:sp>
    </p:spTree>
    <p:extLst>
      <p:ext uri="{BB962C8B-B14F-4D97-AF65-F5344CB8AC3E}">
        <p14:creationId xmlns:p14="http://schemas.microsoft.com/office/powerpoint/2010/main" val="63191988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Field Monitoring</a:t>
            </a:r>
            <a:r>
              <a:rPr lang="en-US" baseline="0" dirty="0" smtClean="0"/>
              <a:t> Specialists will get hands-on experience with FRMAC radiation detection instruments and equipment. A proficiency style of training is appropriate.  Field Monitoring Specialists may (and are encouraged to) use FRMAC Operator Aids to assist them in accomplishing tasks.  </a:t>
            </a:r>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10</a:t>
            </a:fld>
            <a:endParaRPr lang="en-US" dirty="0"/>
          </a:p>
        </p:txBody>
      </p:sp>
    </p:spTree>
    <p:extLst>
      <p:ext uri="{BB962C8B-B14F-4D97-AF65-F5344CB8AC3E}">
        <p14:creationId xmlns:p14="http://schemas.microsoft.com/office/powerpoint/2010/main" val="38225307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afternoon session will be a field drill. Teams will drill on field deployment activities by collecting measurements and samples by following current Monitoring Division field planning operations. Field Team Supervisors and Monitoring Managers will participate in the field drill to build division cohesiveness. This drill may require some eFRMAC personnel to participate to troubleshoot hardware and software issues</a:t>
            </a:r>
            <a:r>
              <a:rPr lang="en-US" baseline="0" dirty="0" smtClean="0"/>
              <a:t> (</a:t>
            </a:r>
            <a:r>
              <a:rPr lang="en-US" dirty="0" smtClean="0"/>
              <a:t>MPCD, tablet, and CMC). </a:t>
            </a:r>
            <a:endParaRPr lang="en-US" dirty="0"/>
          </a:p>
        </p:txBody>
      </p:sp>
      <p:sp>
        <p:nvSpPr>
          <p:cNvPr id="4" name="Slide Number Placeholder 3"/>
          <p:cNvSpPr>
            <a:spLocks noGrp="1"/>
          </p:cNvSpPr>
          <p:nvPr>
            <p:ph type="sldNum" sz="quarter" idx="10"/>
          </p:nvPr>
        </p:nvSpPr>
        <p:spPr/>
        <p:txBody>
          <a:bodyPr/>
          <a:lstStyle/>
          <a:p>
            <a:fld id="{313512D1-7FCF-4D4A-9A80-82BA0B074ACF}" type="slidenum">
              <a:rPr lang="en-US" smtClean="0"/>
              <a:t>12</a:t>
            </a:fld>
            <a:endParaRPr lang="en-US" dirty="0"/>
          </a:p>
        </p:txBody>
      </p:sp>
    </p:spTree>
    <p:extLst>
      <p:ext uri="{BB962C8B-B14F-4D97-AF65-F5344CB8AC3E}">
        <p14:creationId xmlns:p14="http://schemas.microsoft.com/office/powerpoint/2010/main" val="1468548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9513739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1203938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42327865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8316381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1166798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8199912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29599294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0130207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4009523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19186277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D70A415-0BCD-43C7-B681-4AEFB521C888}" type="datetimeFigureOut">
              <a:rPr lang="en-US" smtClean="0"/>
              <a:t>4/13/2020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4A901C0-98D9-49EE-8B72-C230374529ED}" type="slidenum">
              <a:rPr lang="en-US" smtClean="0"/>
              <a:t>‹#›</a:t>
            </a:fld>
            <a:endParaRPr lang="en-US" dirty="0"/>
          </a:p>
        </p:txBody>
      </p:sp>
    </p:spTree>
    <p:extLst>
      <p:ext uri="{BB962C8B-B14F-4D97-AF65-F5344CB8AC3E}">
        <p14:creationId xmlns:p14="http://schemas.microsoft.com/office/powerpoint/2010/main" val="34157298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D70A415-0BCD-43C7-B681-4AEFB521C888}" type="datetimeFigureOut">
              <a:rPr lang="en-US" smtClean="0"/>
              <a:t>4/13/2020</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A901C0-98D9-49EE-8B72-C230374529ED}" type="slidenum">
              <a:rPr lang="en-US" smtClean="0"/>
              <a:t>‹#›</a:t>
            </a:fld>
            <a:endParaRPr lang="en-US" dirty="0"/>
          </a:p>
        </p:txBody>
      </p:sp>
    </p:spTree>
    <p:extLst>
      <p:ext uri="{BB962C8B-B14F-4D97-AF65-F5344CB8AC3E}">
        <p14:creationId xmlns:p14="http://schemas.microsoft.com/office/powerpoint/2010/main" val="426428597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63090"/>
            <a:ext cx="7772400" cy="1470025"/>
          </a:xfrm>
        </p:spPr>
        <p:txBody>
          <a:bodyPr/>
          <a:lstStyle/>
          <a:p>
            <a:r>
              <a:rPr lang="en-US" dirty="0" smtClean="0">
                <a:solidFill>
                  <a:schemeClr val="bg1"/>
                </a:solidFill>
              </a:rPr>
              <a:t>FRMAC Field Monitoring Specialist Training - Advanced</a:t>
            </a:r>
            <a:endParaRPr lang="en-US" dirty="0">
              <a:solidFill>
                <a:schemeClr val="bg1"/>
              </a:solidFill>
            </a:endParaRPr>
          </a:p>
        </p:txBody>
      </p:sp>
      <p:sp>
        <p:nvSpPr>
          <p:cNvPr id="4" name="Subtitle 2"/>
          <p:cNvSpPr txBox="1">
            <a:spLocks/>
          </p:cNvSpPr>
          <p:nvPr/>
        </p:nvSpPr>
        <p:spPr>
          <a:xfrm>
            <a:off x="0" y="4800600"/>
            <a:ext cx="9144000" cy="1655762"/>
          </a:xfrm>
          <a:prstGeom prst="rect">
            <a:avLst/>
          </a:prstGeom>
        </p:spPr>
        <p:txBody>
          <a:bodyPr vert="horz" lIns="91440" tIns="45720" rIns="91440" bIns="45720" rtlCol="0">
            <a:normAutofit lnSpcReduction="10000"/>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en-US" dirty="0" smtClean="0">
                <a:solidFill>
                  <a:schemeClr val="bg1"/>
                </a:solidFill>
              </a:rPr>
              <a:t>MS-400</a:t>
            </a:r>
          </a:p>
          <a:p>
            <a:r>
              <a:rPr lang="en-US" dirty="0" smtClean="0">
                <a:solidFill>
                  <a:schemeClr val="bg1"/>
                </a:solidFill>
              </a:rPr>
              <a:t>FRMAC Monitoring Division Training </a:t>
            </a:r>
          </a:p>
          <a:p>
            <a:r>
              <a:rPr lang="en-US" dirty="0" smtClean="0">
                <a:solidFill>
                  <a:schemeClr val="bg1"/>
                </a:solidFill>
              </a:rPr>
              <a:t>April 2020</a:t>
            </a:r>
            <a:endParaRPr lang="en-US" dirty="0">
              <a:solidFill>
                <a:schemeClr val="bg1"/>
              </a:solidFill>
            </a:endParaRPr>
          </a:p>
        </p:txBody>
      </p:sp>
      <p:pic>
        <p:nvPicPr>
          <p:cNvPr id="5" name="Picture 4"/>
          <p:cNvPicPr>
            <a:picLocks noChangeAspect="1"/>
          </p:cNvPicPr>
          <p:nvPr/>
        </p:nvPicPr>
        <p:blipFill>
          <a:blip r:embed="rId3"/>
          <a:stretch>
            <a:fillRect/>
          </a:stretch>
        </p:blipFill>
        <p:spPr>
          <a:xfrm>
            <a:off x="3236262" y="1933115"/>
            <a:ext cx="2671476" cy="2671476"/>
          </a:xfrm>
          <a:prstGeom prst="rect">
            <a:avLst/>
          </a:prstGeom>
        </p:spPr>
      </p:pic>
    </p:spTree>
    <p:extLst>
      <p:ext uri="{BB962C8B-B14F-4D97-AF65-F5344CB8AC3E}">
        <p14:creationId xmlns:p14="http://schemas.microsoft.com/office/powerpoint/2010/main" val="426399130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Proficiencies </a:t>
            </a:r>
            <a:endParaRPr lang="en-US" dirty="0"/>
          </a:p>
        </p:txBody>
      </p:sp>
      <p:sp>
        <p:nvSpPr>
          <p:cNvPr id="4" name="Content Placeholder 2"/>
          <p:cNvSpPr>
            <a:spLocks noGrp="1"/>
          </p:cNvSpPr>
          <p:nvPr>
            <p:ph idx="1"/>
          </p:nvPr>
        </p:nvSpPr>
        <p:spPr>
          <a:xfrm>
            <a:off x="457200" y="1916061"/>
            <a:ext cx="7924800" cy="1371600"/>
          </a:xfrm>
        </p:spPr>
        <p:txBody>
          <a:bodyPr>
            <a:normAutofit fontScale="92500" lnSpcReduction="20000"/>
          </a:bodyPr>
          <a:lstStyle/>
          <a:p>
            <a:pPr lvl="0"/>
            <a:r>
              <a:rPr lang="en-US" dirty="0" smtClean="0"/>
              <a:t>Instruments </a:t>
            </a:r>
          </a:p>
          <a:p>
            <a:pPr lvl="0"/>
            <a:r>
              <a:rPr lang="en-US" dirty="0" smtClean="0"/>
              <a:t>Equipment</a:t>
            </a:r>
          </a:p>
          <a:p>
            <a:pPr lvl="0"/>
            <a:r>
              <a:rPr lang="en-US" dirty="0" smtClean="0"/>
              <a:t>Sample Collection</a:t>
            </a:r>
          </a:p>
        </p:txBody>
      </p:sp>
      <p:sp>
        <p:nvSpPr>
          <p:cNvPr id="3" name="Rectangle 2"/>
          <p:cNvSpPr/>
          <p:nvPr/>
        </p:nvSpPr>
        <p:spPr>
          <a:xfrm>
            <a:off x="457200" y="3786085"/>
            <a:ext cx="8229600" cy="1938992"/>
          </a:xfrm>
          <a:prstGeom prst="rect">
            <a:avLst/>
          </a:prstGeom>
        </p:spPr>
        <p:txBody>
          <a:bodyPr wrap="square">
            <a:spAutoFit/>
          </a:bodyPr>
          <a:lstStyle/>
          <a:p>
            <a:r>
              <a:rPr lang="en-US" sz="2400" i="1" dirty="0" smtClean="0"/>
              <a:t>Instrument proficiencies will cover the most used FRMAC field instruments to include Health Physics kits, High Purity Germanium detectors, and </a:t>
            </a:r>
            <a:r>
              <a:rPr lang="en-US" sz="2400" i="1" dirty="0" err="1" smtClean="0"/>
              <a:t>SpecFIDLERs</a:t>
            </a:r>
            <a:r>
              <a:rPr lang="en-US" sz="2400" i="1" dirty="0" smtClean="0"/>
              <a:t>. Field team tablets will also be used in conjunction with instruments.  Content from MS-200 may be used to refresh on the topics if needed. </a:t>
            </a:r>
            <a:endParaRPr lang="en-US" sz="2400" i="1" dirty="0"/>
          </a:p>
        </p:txBody>
      </p:sp>
    </p:spTree>
    <p:extLst>
      <p:ext uri="{BB962C8B-B14F-4D97-AF65-F5344CB8AC3E}">
        <p14:creationId xmlns:p14="http://schemas.microsoft.com/office/powerpoint/2010/main" val="59987056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Field Drill</a:t>
            </a:r>
            <a:endParaRPr lang="en-US" dirty="0">
              <a:solidFill>
                <a:schemeClr val="bg1"/>
              </a:solidFill>
            </a:endParaRPr>
          </a:p>
        </p:txBody>
      </p:sp>
    </p:spTree>
    <p:extLst>
      <p:ext uri="{BB962C8B-B14F-4D97-AF65-F5344CB8AC3E}">
        <p14:creationId xmlns:p14="http://schemas.microsoft.com/office/powerpoint/2010/main" val="41532315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Field Drill</a:t>
            </a:r>
            <a:endParaRPr lang="en-US" dirty="0"/>
          </a:p>
        </p:txBody>
      </p:sp>
      <p:sp>
        <p:nvSpPr>
          <p:cNvPr id="4" name="Content Placeholder 2"/>
          <p:cNvSpPr>
            <a:spLocks noGrp="1"/>
          </p:cNvSpPr>
          <p:nvPr>
            <p:ph idx="1"/>
          </p:nvPr>
        </p:nvSpPr>
        <p:spPr>
          <a:xfrm>
            <a:off x="469490" y="1661319"/>
            <a:ext cx="7924800" cy="2362200"/>
          </a:xfrm>
        </p:spPr>
        <p:txBody>
          <a:bodyPr>
            <a:normAutofit fontScale="85000" lnSpcReduction="20000"/>
          </a:bodyPr>
          <a:lstStyle/>
          <a:p>
            <a:pPr lvl="0"/>
            <a:r>
              <a:rPr lang="en-US" dirty="0" smtClean="0"/>
              <a:t>A field drill will be conducted to practice deployment activities.  </a:t>
            </a:r>
          </a:p>
          <a:p>
            <a:pPr lvl="0"/>
            <a:r>
              <a:rPr lang="en-US" dirty="0" smtClean="0"/>
              <a:t>This requires additional personnel such as:</a:t>
            </a:r>
          </a:p>
          <a:p>
            <a:pPr lvl="1"/>
            <a:r>
              <a:rPr lang="en-US" dirty="0" smtClean="0"/>
              <a:t>FRMAC Monitoring Manager</a:t>
            </a:r>
          </a:p>
          <a:p>
            <a:pPr lvl="1"/>
            <a:r>
              <a:rPr lang="en-US" dirty="0" smtClean="0"/>
              <a:t>Field Team Supervisors</a:t>
            </a:r>
          </a:p>
          <a:p>
            <a:pPr lvl="1"/>
            <a:r>
              <a:rPr lang="en-US" dirty="0" smtClean="0"/>
              <a:t>eFRMAC specialists</a:t>
            </a:r>
          </a:p>
        </p:txBody>
      </p:sp>
      <p:sp>
        <p:nvSpPr>
          <p:cNvPr id="3" name="Rectangle 2"/>
          <p:cNvSpPr/>
          <p:nvPr/>
        </p:nvSpPr>
        <p:spPr>
          <a:xfrm>
            <a:off x="457200" y="4267200"/>
            <a:ext cx="8229600" cy="2308324"/>
          </a:xfrm>
          <a:prstGeom prst="rect">
            <a:avLst/>
          </a:prstGeom>
        </p:spPr>
        <p:txBody>
          <a:bodyPr wrap="square">
            <a:spAutoFit/>
          </a:bodyPr>
          <a:lstStyle/>
          <a:p>
            <a:r>
              <a:rPr lang="en-US" sz="2400" i="1" dirty="0" smtClean="0"/>
              <a:t>The field drill will help Field Monitoring Specialists understand how to prepare for field deployment, follow ICS-204FRMAC instructions, the use the tablet and CMC, and collecting appropriate measurements and samples.  Measurements and sample </a:t>
            </a:r>
            <a:r>
              <a:rPr lang="en-US" sz="2400" i="1" dirty="0"/>
              <a:t>collection will occur outside of the classroom and should include air, soil, vegetation, and water if possible.     </a:t>
            </a:r>
          </a:p>
        </p:txBody>
      </p:sp>
    </p:spTree>
    <p:extLst>
      <p:ext uri="{BB962C8B-B14F-4D97-AF65-F5344CB8AC3E}">
        <p14:creationId xmlns:p14="http://schemas.microsoft.com/office/powerpoint/2010/main" val="30776219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MS-400 Purpose</a:t>
            </a:r>
            <a:endParaRPr lang="en-US" dirty="0"/>
          </a:p>
        </p:txBody>
      </p:sp>
      <p:sp>
        <p:nvSpPr>
          <p:cNvPr id="3" name="Content Placeholder 2"/>
          <p:cNvSpPr>
            <a:spLocks noGrp="1"/>
          </p:cNvSpPr>
          <p:nvPr>
            <p:ph idx="1"/>
          </p:nvPr>
        </p:nvSpPr>
        <p:spPr>
          <a:xfrm>
            <a:off x="457200" y="1600200"/>
            <a:ext cx="7848600" cy="4267200"/>
          </a:xfrm>
        </p:spPr>
        <p:txBody>
          <a:bodyPr>
            <a:normAutofit/>
          </a:bodyPr>
          <a:lstStyle/>
          <a:p>
            <a:r>
              <a:rPr lang="en-US" dirty="0"/>
              <a:t>To provide a refresher for FRMAC Field Monitoring Specialists with FRMAC sampling and monitoring equipment, data collection methods, and operations</a:t>
            </a:r>
            <a:r>
              <a:rPr lang="en-US" dirty="0" smtClean="0"/>
              <a:t>.</a:t>
            </a:r>
          </a:p>
        </p:txBody>
      </p:sp>
    </p:spTree>
    <p:extLst>
      <p:ext uri="{BB962C8B-B14F-4D97-AF65-F5344CB8AC3E}">
        <p14:creationId xmlns:p14="http://schemas.microsoft.com/office/powerpoint/2010/main" val="32783788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Course Outline</a:t>
            </a:r>
            <a:endParaRPr lang="en-US" dirty="0"/>
          </a:p>
        </p:txBody>
      </p:sp>
      <p:sp>
        <p:nvSpPr>
          <p:cNvPr id="3" name="Content Placeholder 2"/>
          <p:cNvSpPr>
            <a:spLocks noGrp="1"/>
          </p:cNvSpPr>
          <p:nvPr>
            <p:ph idx="1"/>
          </p:nvPr>
        </p:nvSpPr>
        <p:spPr/>
        <p:txBody>
          <a:bodyPr>
            <a:normAutofit/>
          </a:bodyPr>
          <a:lstStyle/>
          <a:p>
            <a:r>
              <a:rPr lang="en-US" dirty="0"/>
              <a:t>Updates in Monitoring Division </a:t>
            </a:r>
            <a:r>
              <a:rPr lang="en-US" dirty="0" smtClean="0"/>
              <a:t>Operations (from FRMAC Monitoring Skill Set Leader)</a:t>
            </a:r>
            <a:endParaRPr lang="en-US" dirty="0"/>
          </a:p>
          <a:p>
            <a:r>
              <a:rPr lang="en-US" dirty="0"/>
              <a:t>Lessons learned from previous </a:t>
            </a:r>
            <a:r>
              <a:rPr lang="en-US" dirty="0" smtClean="0"/>
              <a:t>experiences (group discussion) </a:t>
            </a:r>
            <a:endParaRPr lang="en-US" dirty="0"/>
          </a:p>
          <a:p>
            <a:r>
              <a:rPr lang="en-US" dirty="0" smtClean="0"/>
              <a:t>Refresher </a:t>
            </a:r>
            <a:r>
              <a:rPr lang="en-US" dirty="0"/>
              <a:t>topics from </a:t>
            </a:r>
            <a:r>
              <a:rPr lang="en-US" dirty="0" smtClean="0"/>
              <a:t>MS-200 (topics focus on sample collection and instrument proficiencies)</a:t>
            </a:r>
          </a:p>
          <a:p>
            <a:r>
              <a:rPr lang="en-US" dirty="0" smtClean="0"/>
              <a:t>Field Drill   </a:t>
            </a:r>
            <a:endParaRPr lang="en-US" dirty="0"/>
          </a:p>
          <a:p>
            <a:endParaRPr lang="en-US" dirty="0"/>
          </a:p>
        </p:txBody>
      </p:sp>
    </p:spTree>
    <p:extLst>
      <p:ext uri="{BB962C8B-B14F-4D97-AF65-F5344CB8AC3E}">
        <p14:creationId xmlns:p14="http://schemas.microsoft.com/office/powerpoint/2010/main" val="1697696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 to Instructor</a:t>
            </a:r>
            <a:endParaRPr lang="en-US" dirty="0"/>
          </a:p>
        </p:txBody>
      </p:sp>
      <p:sp>
        <p:nvSpPr>
          <p:cNvPr id="3" name="Content Placeholder 2"/>
          <p:cNvSpPr>
            <a:spLocks noGrp="1"/>
          </p:cNvSpPr>
          <p:nvPr>
            <p:ph idx="1"/>
          </p:nvPr>
        </p:nvSpPr>
        <p:spPr/>
        <p:txBody>
          <a:bodyPr/>
          <a:lstStyle/>
          <a:p>
            <a:pPr marL="0" indent="0">
              <a:buNone/>
            </a:pPr>
            <a:r>
              <a:rPr lang="en-US" i="1" dirty="0" smtClean="0"/>
              <a:t>The core slides to this course are limited to section headings.  Add slides into each section as appropriate.  Save the slides as MS-400 and the date of the course (example : “MS-400 January 2020.pptx”).   </a:t>
            </a:r>
            <a:endParaRPr lang="en-US" i="1" dirty="0"/>
          </a:p>
        </p:txBody>
      </p:sp>
    </p:spTree>
    <p:extLst>
      <p:ext uri="{BB962C8B-B14F-4D97-AF65-F5344CB8AC3E}">
        <p14:creationId xmlns:p14="http://schemas.microsoft.com/office/powerpoint/2010/main" val="30613224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Monitoring Division Updates</a:t>
            </a:r>
            <a:endParaRPr lang="en-US" dirty="0">
              <a:solidFill>
                <a:schemeClr val="bg1"/>
              </a:solidFill>
            </a:endParaRPr>
          </a:p>
        </p:txBody>
      </p:sp>
    </p:spTree>
    <p:extLst>
      <p:ext uri="{BB962C8B-B14F-4D97-AF65-F5344CB8AC3E}">
        <p14:creationId xmlns:p14="http://schemas.microsoft.com/office/powerpoint/2010/main" val="13912377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Monitoring Division Updates</a:t>
            </a:r>
            <a:endParaRPr lang="en-US" dirty="0"/>
          </a:p>
        </p:txBody>
      </p:sp>
      <p:sp>
        <p:nvSpPr>
          <p:cNvPr id="4" name="Content Placeholder 2"/>
          <p:cNvSpPr>
            <a:spLocks noGrp="1"/>
          </p:cNvSpPr>
          <p:nvPr>
            <p:ph idx="1"/>
          </p:nvPr>
        </p:nvSpPr>
        <p:spPr>
          <a:xfrm>
            <a:off x="457200" y="1524000"/>
            <a:ext cx="8229600" cy="1828800"/>
          </a:xfrm>
        </p:spPr>
        <p:txBody>
          <a:bodyPr>
            <a:normAutofit/>
          </a:bodyPr>
          <a:lstStyle/>
          <a:p>
            <a:pPr lvl="0"/>
            <a:r>
              <a:rPr lang="en-US" dirty="0" smtClean="0"/>
              <a:t>Operational</a:t>
            </a:r>
          </a:p>
          <a:p>
            <a:pPr lvl="0"/>
            <a:r>
              <a:rPr lang="en-US" dirty="0" smtClean="0"/>
              <a:t>Technical</a:t>
            </a:r>
          </a:p>
          <a:p>
            <a:pPr lvl="0"/>
            <a:r>
              <a:rPr lang="en-US" dirty="0" smtClean="0"/>
              <a:t>Personnel</a:t>
            </a:r>
          </a:p>
        </p:txBody>
      </p:sp>
      <p:sp>
        <p:nvSpPr>
          <p:cNvPr id="3" name="Rectangle 2"/>
          <p:cNvSpPr/>
          <p:nvPr/>
        </p:nvSpPr>
        <p:spPr>
          <a:xfrm>
            <a:off x="457200" y="3733800"/>
            <a:ext cx="8229600" cy="2308324"/>
          </a:xfrm>
          <a:prstGeom prst="rect">
            <a:avLst/>
          </a:prstGeom>
        </p:spPr>
        <p:txBody>
          <a:bodyPr wrap="square">
            <a:spAutoFit/>
          </a:bodyPr>
          <a:lstStyle/>
          <a:p>
            <a:r>
              <a:rPr lang="en-US" sz="2400" i="1" dirty="0"/>
              <a:t>This is a chance for the FRMAC Monitoring Skill Set Leader to update the </a:t>
            </a:r>
            <a:r>
              <a:rPr lang="en-US" sz="2400" i="1" dirty="0" smtClean="0"/>
              <a:t>Field Monitoring Specialists on </a:t>
            </a:r>
            <a:r>
              <a:rPr lang="en-US" sz="2400" i="1" dirty="0"/>
              <a:t>any operational changes (manual updates, operational changes, </a:t>
            </a:r>
            <a:r>
              <a:rPr lang="en-US" sz="2400" i="1" dirty="0" smtClean="0"/>
              <a:t>incorporating Incident Command Structure changes etc</a:t>
            </a:r>
            <a:r>
              <a:rPr lang="en-US" sz="2400" i="1" dirty="0"/>
              <a:t>.), technical updates (use of new software or equipment), and personnel updates (promoting certain personnel, departures, etc.).</a:t>
            </a:r>
            <a:endParaRPr lang="en-US" sz="2400" dirty="0"/>
          </a:p>
        </p:txBody>
      </p:sp>
    </p:spTree>
    <p:extLst>
      <p:ext uri="{BB962C8B-B14F-4D97-AF65-F5344CB8AC3E}">
        <p14:creationId xmlns:p14="http://schemas.microsoft.com/office/powerpoint/2010/main" val="333173555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Lessons Learned</a:t>
            </a:r>
            <a:endParaRPr lang="en-US" dirty="0">
              <a:solidFill>
                <a:schemeClr val="bg1"/>
              </a:solidFill>
            </a:endParaRPr>
          </a:p>
        </p:txBody>
      </p:sp>
    </p:spTree>
    <p:extLst>
      <p:ext uri="{BB962C8B-B14F-4D97-AF65-F5344CB8AC3E}">
        <p14:creationId xmlns:p14="http://schemas.microsoft.com/office/powerpoint/2010/main" val="1297288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chemeClr val="bg1"/>
          </a:solidFill>
        </p:spPr>
        <p:txBody>
          <a:bodyPr>
            <a:normAutofit/>
          </a:bodyPr>
          <a:lstStyle/>
          <a:p>
            <a:r>
              <a:rPr lang="en-US" dirty="0" smtClean="0"/>
              <a:t>Lessons Learned</a:t>
            </a:r>
            <a:endParaRPr lang="en-US" dirty="0"/>
          </a:p>
        </p:txBody>
      </p:sp>
      <p:sp>
        <p:nvSpPr>
          <p:cNvPr id="4" name="Content Placeholder 2"/>
          <p:cNvSpPr>
            <a:spLocks noGrp="1"/>
          </p:cNvSpPr>
          <p:nvPr>
            <p:ph idx="1"/>
          </p:nvPr>
        </p:nvSpPr>
        <p:spPr>
          <a:xfrm>
            <a:off x="457200" y="1737519"/>
            <a:ext cx="8229600" cy="1143000"/>
          </a:xfrm>
        </p:spPr>
        <p:txBody>
          <a:bodyPr>
            <a:normAutofit lnSpcReduction="10000"/>
          </a:bodyPr>
          <a:lstStyle/>
          <a:p>
            <a:pPr lvl="0"/>
            <a:r>
              <a:rPr lang="en-US" dirty="0" smtClean="0"/>
              <a:t>Real Worlds</a:t>
            </a:r>
          </a:p>
          <a:p>
            <a:pPr lvl="0"/>
            <a:r>
              <a:rPr lang="en-US" dirty="0" smtClean="0"/>
              <a:t>Exercises</a:t>
            </a:r>
          </a:p>
          <a:p>
            <a:pPr lvl="0"/>
            <a:endParaRPr lang="en-US" dirty="0" smtClean="0"/>
          </a:p>
        </p:txBody>
      </p:sp>
      <p:sp>
        <p:nvSpPr>
          <p:cNvPr id="3" name="Rectangle 2"/>
          <p:cNvSpPr/>
          <p:nvPr/>
        </p:nvSpPr>
        <p:spPr>
          <a:xfrm>
            <a:off x="457200" y="3200400"/>
            <a:ext cx="8229600" cy="1200329"/>
          </a:xfrm>
          <a:prstGeom prst="rect">
            <a:avLst/>
          </a:prstGeom>
        </p:spPr>
        <p:txBody>
          <a:bodyPr wrap="square">
            <a:spAutoFit/>
          </a:bodyPr>
          <a:lstStyle/>
          <a:p>
            <a:r>
              <a:rPr lang="en-US" sz="2400" i="1" dirty="0"/>
              <a:t>This is a chance for </a:t>
            </a:r>
            <a:r>
              <a:rPr lang="en-US" sz="2400" i="1" dirty="0" smtClean="0"/>
              <a:t>Feld Team Supervisors and Field Monitoring Specialists to </a:t>
            </a:r>
            <a:r>
              <a:rPr lang="en-US" sz="2400" i="1" dirty="0"/>
              <a:t>share experiences and lessons learned from previous deployments.  </a:t>
            </a:r>
          </a:p>
        </p:txBody>
      </p:sp>
    </p:spTree>
    <p:extLst>
      <p:ext uri="{BB962C8B-B14F-4D97-AF65-F5344CB8AC3E}">
        <p14:creationId xmlns:p14="http://schemas.microsoft.com/office/powerpoint/2010/main" val="6579285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133600"/>
            <a:ext cx="8229600" cy="1143000"/>
          </a:xfrm>
        </p:spPr>
        <p:txBody>
          <a:bodyPr/>
          <a:lstStyle/>
          <a:p>
            <a:r>
              <a:rPr lang="en-US" dirty="0" smtClean="0">
                <a:solidFill>
                  <a:schemeClr val="bg1"/>
                </a:solidFill>
              </a:rPr>
              <a:t>Proficiencies</a:t>
            </a:r>
            <a:endParaRPr lang="en-US" dirty="0">
              <a:solidFill>
                <a:schemeClr val="bg1"/>
              </a:solidFill>
            </a:endParaRPr>
          </a:p>
        </p:txBody>
      </p:sp>
    </p:spTree>
    <p:extLst>
      <p:ext uri="{BB962C8B-B14F-4D97-AF65-F5344CB8AC3E}">
        <p14:creationId xmlns:p14="http://schemas.microsoft.com/office/powerpoint/2010/main" val="214454915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792</TotalTime>
  <Words>563</Words>
  <Application>Microsoft Office PowerPoint</Application>
  <PresentationFormat>On-screen Show (4:3)</PresentationFormat>
  <Paragraphs>46</Paragraphs>
  <Slides>12</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12</vt:i4>
      </vt:variant>
    </vt:vector>
  </HeadingPairs>
  <TitlesOfParts>
    <vt:vector size="15" baseType="lpstr">
      <vt:lpstr>Arial</vt:lpstr>
      <vt:lpstr>Calibri</vt:lpstr>
      <vt:lpstr>Office Theme</vt:lpstr>
      <vt:lpstr>FRMAC Field Monitoring Specialist Training - Advanced</vt:lpstr>
      <vt:lpstr>MS-400 Purpose</vt:lpstr>
      <vt:lpstr>Course Outline</vt:lpstr>
      <vt:lpstr>Note to Instructor</vt:lpstr>
      <vt:lpstr>Monitoring Division Updates</vt:lpstr>
      <vt:lpstr>Monitoring Division Updates</vt:lpstr>
      <vt:lpstr>Lessons Learned</vt:lpstr>
      <vt:lpstr>Lessons Learned</vt:lpstr>
      <vt:lpstr>Proficiencies</vt:lpstr>
      <vt:lpstr>Proficiencies </vt:lpstr>
      <vt:lpstr>Field Drill</vt:lpstr>
      <vt:lpstr>Field Drill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NEW Advanced Monitoring Manager Training 2015</dc:title>
  <dc:creator>Jeremy Gwin</dc:creator>
  <cp:lastModifiedBy>Gwin, Jeremy</cp:lastModifiedBy>
  <cp:revision>103</cp:revision>
  <dcterms:created xsi:type="dcterms:W3CDTF">2015-01-07T20:30:29Z</dcterms:created>
  <dcterms:modified xsi:type="dcterms:W3CDTF">2020-04-13T23:05:10Z</dcterms:modified>
</cp:coreProperties>
</file>