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394" r:id="rId3"/>
    <p:sldId id="390" r:id="rId4"/>
    <p:sldId id="393" r:id="rId5"/>
    <p:sldId id="395" r:id="rId6"/>
    <p:sldId id="344" r:id="rId7"/>
    <p:sldId id="396" r:id="rId8"/>
    <p:sldId id="391" r:id="rId9"/>
    <p:sldId id="397" r:id="rId10"/>
    <p:sldId id="392"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123" autoAdjust="0"/>
  </p:normalViewPr>
  <p:slideViewPr>
    <p:cSldViewPr>
      <p:cViewPr varScale="1">
        <p:scale>
          <a:sx n="78" d="100"/>
          <a:sy n="78" d="100"/>
        </p:scale>
        <p:origin x="1589"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F9426D3-39F9-4563-AE4B-523EEAE6F7DF}" type="datetimeFigureOut">
              <a:rPr lang="en-US" smtClean="0"/>
              <a:t>4/13/2020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313512D1-7FCF-4D4A-9A80-82BA0B074ACF}" type="slidenum">
              <a:rPr lang="en-US" smtClean="0"/>
              <a:t>‹#›</a:t>
            </a:fld>
            <a:endParaRPr lang="en-US" dirty="0"/>
          </a:p>
        </p:txBody>
      </p:sp>
    </p:spTree>
    <p:extLst>
      <p:ext uri="{BB962C8B-B14F-4D97-AF65-F5344CB8AC3E}">
        <p14:creationId xmlns:p14="http://schemas.microsoft.com/office/powerpoint/2010/main" val="2476282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course is</a:t>
            </a:r>
            <a:r>
              <a:rPr lang="en-US" baseline="0" dirty="0" smtClean="0"/>
              <a:t> required by all FRMAC Field Team Supervisors. </a:t>
            </a:r>
            <a:endParaRPr lang="en-US" dirty="0"/>
          </a:p>
        </p:txBody>
      </p:sp>
      <p:sp>
        <p:nvSpPr>
          <p:cNvPr id="4" name="Slide Number Placeholder 3"/>
          <p:cNvSpPr>
            <a:spLocks noGrp="1"/>
          </p:cNvSpPr>
          <p:nvPr>
            <p:ph type="sldNum" sz="quarter" idx="10"/>
          </p:nvPr>
        </p:nvSpPr>
        <p:spPr/>
        <p:txBody>
          <a:bodyPr/>
          <a:lstStyle/>
          <a:p>
            <a:fld id="{313512D1-7FCF-4D4A-9A80-82BA0B074ACF}" type="slidenum">
              <a:rPr lang="en-US" smtClean="0"/>
              <a:t>1</a:t>
            </a:fld>
            <a:endParaRPr lang="en-US" dirty="0"/>
          </a:p>
        </p:txBody>
      </p:sp>
    </p:spTree>
    <p:extLst>
      <p:ext uri="{BB962C8B-B14F-4D97-AF65-F5344CB8AC3E}">
        <p14:creationId xmlns:p14="http://schemas.microsoft.com/office/powerpoint/2010/main" val="3517703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FRMAC FTS take this course to review their roles and responsibilities, operations, and learn any new developments in the Monitoring and Sampling Division since their previous training. Topics will be chosen by the FTS, FRMAC Monitoring Managers, and/or the skill set leader.     </a:t>
            </a:r>
          </a:p>
          <a:p>
            <a:endParaRPr lang="en-US" dirty="0"/>
          </a:p>
        </p:txBody>
      </p:sp>
      <p:sp>
        <p:nvSpPr>
          <p:cNvPr id="4" name="Slide Number Placeholder 3"/>
          <p:cNvSpPr>
            <a:spLocks noGrp="1"/>
          </p:cNvSpPr>
          <p:nvPr>
            <p:ph type="sldNum" sz="quarter" idx="10"/>
          </p:nvPr>
        </p:nvSpPr>
        <p:spPr/>
        <p:txBody>
          <a:bodyPr/>
          <a:lstStyle/>
          <a:p>
            <a:fld id="{313512D1-7FCF-4D4A-9A80-82BA0B074ACF}" type="slidenum">
              <a:rPr lang="en-US" smtClean="0"/>
              <a:t>3</a:t>
            </a:fld>
            <a:endParaRPr lang="en-US" dirty="0"/>
          </a:p>
        </p:txBody>
      </p:sp>
    </p:spTree>
    <p:extLst>
      <p:ext uri="{BB962C8B-B14F-4D97-AF65-F5344CB8AC3E}">
        <p14:creationId xmlns:p14="http://schemas.microsoft.com/office/powerpoint/2010/main" val="22254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2951373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1203938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4232786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3831638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1166798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2819991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2959929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3013020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3400952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1918627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3415729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70A415-0BCD-43C7-B681-4AEFB521C888}" type="datetimeFigureOut">
              <a:rPr lang="en-US" smtClean="0"/>
              <a:t>4/13/2020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901C0-98D9-49EE-8B72-C230374529ED}" type="slidenum">
              <a:rPr lang="en-US" smtClean="0"/>
              <a:t>‹#›</a:t>
            </a:fld>
            <a:endParaRPr lang="en-US" dirty="0"/>
          </a:p>
        </p:txBody>
      </p:sp>
    </p:spTree>
    <p:extLst>
      <p:ext uri="{BB962C8B-B14F-4D97-AF65-F5344CB8AC3E}">
        <p14:creationId xmlns:p14="http://schemas.microsoft.com/office/powerpoint/2010/main" val="42642859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dirty="0" smtClean="0">
                <a:solidFill>
                  <a:schemeClr val="bg1"/>
                </a:solidFill>
              </a:rPr>
              <a:t>FRMAC Field Team Supervisor Training - Advanced</a:t>
            </a:r>
            <a:endParaRPr lang="en-US" dirty="0">
              <a:solidFill>
                <a:schemeClr val="bg1"/>
              </a:solidFill>
            </a:endParaRPr>
          </a:p>
        </p:txBody>
      </p:sp>
      <p:sp>
        <p:nvSpPr>
          <p:cNvPr id="4" name="Subtitle 2"/>
          <p:cNvSpPr txBox="1">
            <a:spLocks/>
          </p:cNvSpPr>
          <p:nvPr/>
        </p:nvSpPr>
        <p:spPr>
          <a:xfrm>
            <a:off x="31955" y="4724400"/>
            <a:ext cx="9144000" cy="165576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smtClean="0">
                <a:solidFill>
                  <a:schemeClr val="bg1"/>
                </a:solidFill>
              </a:rPr>
              <a:t>MS-410</a:t>
            </a:r>
          </a:p>
          <a:p>
            <a:r>
              <a:rPr lang="en-US" dirty="0" smtClean="0">
                <a:solidFill>
                  <a:schemeClr val="bg1"/>
                </a:solidFill>
              </a:rPr>
              <a:t>FRMAC Monitoring Division Training </a:t>
            </a:r>
          </a:p>
          <a:p>
            <a:r>
              <a:rPr lang="en-US" dirty="0" smtClean="0">
                <a:solidFill>
                  <a:schemeClr val="bg1"/>
                </a:solidFill>
              </a:rPr>
              <a:t>April 2020</a:t>
            </a:r>
            <a:endParaRPr lang="en-US" dirty="0">
              <a:solidFill>
                <a:schemeClr val="bg1"/>
              </a:solidFill>
            </a:endParaRPr>
          </a:p>
        </p:txBody>
      </p:sp>
      <p:pic>
        <p:nvPicPr>
          <p:cNvPr id="5" name="Picture 4"/>
          <p:cNvPicPr>
            <a:picLocks noChangeAspect="1"/>
          </p:cNvPicPr>
          <p:nvPr/>
        </p:nvPicPr>
        <p:blipFill>
          <a:blip r:embed="rId3"/>
          <a:stretch>
            <a:fillRect/>
          </a:stretch>
        </p:blipFill>
        <p:spPr>
          <a:xfrm>
            <a:off x="3236262" y="1999906"/>
            <a:ext cx="2671476" cy="2671476"/>
          </a:xfrm>
          <a:prstGeom prst="rect">
            <a:avLst/>
          </a:prstGeom>
        </p:spPr>
      </p:pic>
    </p:spTree>
    <p:extLst>
      <p:ext uri="{BB962C8B-B14F-4D97-AF65-F5344CB8AC3E}">
        <p14:creationId xmlns:p14="http://schemas.microsoft.com/office/powerpoint/2010/main" val="4263991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dirty="0" smtClean="0"/>
              <a:t>Special or Refresher Topics</a:t>
            </a:r>
            <a:endParaRPr lang="en-US" dirty="0"/>
          </a:p>
        </p:txBody>
      </p:sp>
      <p:sp>
        <p:nvSpPr>
          <p:cNvPr id="4" name="Content Placeholder 2"/>
          <p:cNvSpPr>
            <a:spLocks noGrp="1"/>
          </p:cNvSpPr>
          <p:nvPr>
            <p:ph idx="1"/>
          </p:nvPr>
        </p:nvSpPr>
        <p:spPr>
          <a:xfrm>
            <a:off x="457200" y="1661319"/>
            <a:ext cx="7924800" cy="1371600"/>
          </a:xfrm>
        </p:spPr>
        <p:txBody>
          <a:bodyPr>
            <a:normAutofit/>
          </a:bodyPr>
          <a:lstStyle/>
          <a:p>
            <a:pPr lvl="0"/>
            <a:r>
              <a:rPr lang="en-US" dirty="0" smtClean="0"/>
              <a:t>Refresher topics from MS-250. </a:t>
            </a:r>
          </a:p>
          <a:p>
            <a:pPr lvl="0"/>
            <a:r>
              <a:rPr lang="en-US" dirty="0" smtClean="0"/>
              <a:t>Special Topics</a:t>
            </a:r>
          </a:p>
        </p:txBody>
      </p:sp>
      <p:sp>
        <p:nvSpPr>
          <p:cNvPr id="3" name="Rectangle 2"/>
          <p:cNvSpPr/>
          <p:nvPr/>
        </p:nvSpPr>
        <p:spPr>
          <a:xfrm>
            <a:off x="457200" y="3276600"/>
            <a:ext cx="8229600" cy="2308324"/>
          </a:xfrm>
          <a:prstGeom prst="rect">
            <a:avLst/>
          </a:prstGeom>
        </p:spPr>
        <p:txBody>
          <a:bodyPr wrap="square">
            <a:spAutoFit/>
          </a:bodyPr>
          <a:lstStyle/>
          <a:p>
            <a:r>
              <a:rPr lang="en-US" sz="2400" i="1" dirty="0"/>
              <a:t>Topics </a:t>
            </a:r>
            <a:r>
              <a:rPr lang="en-US" sz="2400" i="1" dirty="0" smtClean="0"/>
              <a:t>are picked </a:t>
            </a:r>
            <a:r>
              <a:rPr lang="en-US" sz="2400" i="1" dirty="0"/>
              <a:t>by members of the </a:t>
            </a:r>
            <a:r>
              <a:rPr lang="en-US" sz="2400" i="1" dirty="0" smtClean="0"/>
              <a:t>group or the FRMAC Monitoring Skill Set Leader. Topics from MS-250 may be used to refresh.  Special topics may include (but not limited to): Deployment operations, discussions </a:t>
            </a:r>
            <a:r>
              <a:rPr lang="en-US" sz="2400" i="1" dirty="0"/>
              <a:t>with </a:t>
            </a:r>
            <a:r>
              <a:rPr lang="en-US" sz="2400" i="1" dirty="0" smtClean="0"/>
              <a:t>Monitoring Managers (joint </a:t>
            </a:r>
            <a:r>
              <a:rPr lang="en-US" sz="2400" i="1" dirty="0"/>
              <a:t>meeting</a:t>
            </a:r>
            <a:r>
              <a:rPr lang="en-US" sz="2400" i="1" dirty="0" smtClean="0"/>
              <a:t>), invited </a:t>
            </a:r>
            <a:r>
              <a:rPr lang="en-US" sz="2400" i="1" dirty="0"/>
              <a:t>guest lecturers from other </a:t>
            </a:r>
            <a:r>
              <a:rPr lang="en-US" sz="2400" i="1" dirty="0" smtClean="0"/>
              <a:t>divisions/agencies. </a:t>
            </a:r>
            <a:endParaRPr lang="en-US" sz="2400" i="1" dirty="0"/>
          </a:p>
        </p:txBody>
      </p:sp>
    </p:spTree>
    <p:extLst>
      <p:ext uri="{BB962C8B-B14F-4D97-AF65-F5344CB8AC3E}">
        <p14:creationId xmlns:p14="http://schemas.microsoft.com/office/powerpoint/2010/main" val="599870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MS-410 Purpose</a:t>
            </a:r>
            <a:endParaRPr lang="en-US" dirty="0"/>
          </a:p>
        </p:txBody>
      </p:sp>
      <p:sp>
        <p:nvSpPr>
          <p:cNvPr id="3" name="Content Placeholder 2"/>
          <p:cNvSpPr>
            <a:spLocks noGrp="1"/>
          </p:cNvSpPr>
          <p:nvPr>
            <p:ph idx="1"/>
          </p:nvPr>
        </p:nvSpPr>
        <p:spPr>
          <a:xfrm>
            <a:off x="457200" y="1600200"/>
            <a:ext cx="7848600" cy="4267200"/>
          </a:xfrm>
        </p:spPr>
        <p:txBody>
          <a:bodyPr>
            <a:normAutofit/>
          </a:bodyPr>
          <a:lstStyle/>
          <a:p>
            <a:r>
              <a:rPr lang="en-US" dirty="0"/>
              <a:t>To provide a refresher of the roles and responsibilities of the FRMAC Field Team Supervisor (FTS) and to discuss current topics and lessons learned relevant to the Monitoring Division</a:t>
            </a:r>
            <a:r>
              <a:rPr lang="en-US" dirty="0" smtClean="0"/>
              <a:t>.</a:t>
            </a:r>
          </a:p>
          <a:p>
            <a:r>
              <a:rPr lang="en-US" dirty="0" smtClean="0"/>
              <a:t>This class was designed to be based on group discussion.  </a:t>
            </a:r>
            <a:endParaRPr lang="en-US" dirty="0"/>
          </a:p>
          <a:p>
            <a:endParaRPr lang="en-US" dirty="0"/>
          </a:p>
        </p:txBody>
      </p:sp>
    </p:spTree>
    <p:extLst>
      <p:ext uri="{BB962C8B-B14F-4D97-AF65-F5344CB8AC3E}">
        <p14:creationId xmlns:p14="http://schemas.microsoft.com/office/powerpoint/2010/main" val="3278378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Outline</a:t>
            </a:r>
            <a:endParaRPr lang="en-US" dirty="0"/>
          </a:p>
        </p:txBody>
      </p:sp>
      <p:sp>
        <p:nvSpPr>
          <p:cNvPr id="3" name="Content Placeholder 2"/>
          <p:cNvSpPr>
            <a:spLocks noGrp="1"/>
          </p:cNvSpPr>
          <p:nvPr>
            <p:ph idx="1"/>
          </p:nvPr>
        </p:nvSpPr>
        <p:spPr/>
        <p:txBody>
          <a:bodyPr/>
          <a:lstStyle/>
          <a:p>
            <a:r>
              <a:rPr lang="en-US" dirty="0"/>
              <a:t>Updates in Monitoring Division </a:t>
            </a:r>
            <a:r>
              <a:rPr lang="en-US" dirty="0" smtClean="0"/>
              <a:t>Operations (from FRMAC Monitoring Skill Set Leader)</a:t>
            </a:r>
            <a:endParaRPr lang="en-US" dirty="0"/>
          </a:p>
          <a:p>
            <a:r>
              <a:rPr lang="en-US" dirty="0"/>
              <a:t>Lessons learned from previous </a:t>
            </a:r>
            <a:r>
              <a:rPr lang="en-US" dirty="0" smtClean="0"/>
              <a:t>experiences (group discussion) </a:t>
            </a:r>
            <a:endParaRPr lang="en-US" dirty="0"/>
          </a:p>
          <a:p>
            <a:r>
              <a:rPr lang="en-US" dirty="0" smtClean="0"/>
              <a:t>Refresher </a:t>
            </a:r>
            <a:r>
              <a:rPr lang="en-US" dirty="0"/>
              <a:t>topics from </a:t>
            </a:r>
            <a:r>
              <a:rPr lang="en-US" dirty="0" smtClean="0"/>
              <a:t>MS-250 (topics selected by Field Team Supervisors, Monitoring Managers, or FRMAC Monitoring Skill Set Leader) </a:t>
            </a:r>
            <a:endParaRPr lang="en-US" dirty="0"/>
          </a:p>
          <a:p>
            <a:endParaRPr lang="en-US" dirty="0"/>
          </a:p>
        </p:txBody>
      </p:sp>
    </p:spTree>
    <p:extLst>
      <p:ext uri="{BB962C8B-B14F-4D97-AF65-F5344CB8AC3E}">
        <p14:creationId xmlns:p14="http://schemas.microsoft.com/office/powerpoint/2010/main" val="1697696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to Instructor</a:t>
            </a:r>
            <a:endParaRPr lang="en-US" dirty="0"/>
          </a:p>
        </p:txBody>
      </p:sp>
      <p:sp>
        <p:nvSpPr>
          <p:cNvPr id="3" name="Content Placeholder 2"/>
          <p:cNvSpPr>
            <a:spLocks noGrp="1"/>
          </p:cNvSpPr>
          <p:nvPr>
            <p:ph idx="1"/>
          </p:nvPr>
        </p:nvSpPr>
        <p:spPr/>
        <p:txBody>
          <a:bodyPr/>
          <a:lstStyle/>
          <a:p>
            <a:pPr marL="0" indent="0">
              <a:buNone/>
            </a:pPr>
            <a:r>
              <a:rPr lang="en-US" i="1" dirty="0" smtClean="0"/>
              <a:t>The core slides to this course are limited to section headings.  Add slides into each section as appropriate.  Save the slides as MS-410 and the date of the course (example : “MS-410 January 2020.pptx”).   </a:t>
            </a:r>
            <a:endParaRPr lang="en-US" i="1" dirty="0"/>
          </a:p>
        </p:txBody>
      </p:sp>
    </p:spTree>
    <p:extLst>
      <p:ext uri="{BB962C8B-B14F-4D97-AF65-F5344CB8AC3E}">
        <p14:creationId xmlns:p14="http://schemas.microsoft.com/office/powerpoint/2010/main" val="3061322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dirty="0" smtClean="0">
                <a:solidFill>
                  <a:schemeClr val="bg1"/>
                </a:solidFill>
              </a:rPr>
              <a:t>Monitoring Division Updates</a:t>
            </a:r>
            <a:endParaRPr lang="en-US" dirty="0">
              <a:solidFill>
                <a:schemeClr val="bg1"/>
              </a:solidFill>
            </a:endParaRPr>
          </a:p>
        </p:txBody>
      </p:sp>
    </p:spTree>
    <p:extLst>
      <p:ext uri="{BB962C8B-B14F-4D97-AF65-F5344CB8AC3E}">
        <p14:creationId xmlns:p14="http://schemas.microsoft.com/office/powerpoint/2010/main" val="646896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dirty="0" smtClean="0"/>
              <a:t>Monitoring Division Updates</a:t>
            </a:r>
            <a:endParaRPr lang="en-US" dirty="0"/>
          </a:p>
        </p:txBody>
      </p:sp>
      <p:sp>
        <p:nvSpPr>
          <p:cNvPr id="4" name="Content Placeholder 2"/>
          <p:cNvSpPr>
            <a:spLocks noGrp="1"/>
          </p:cNvSpPr>
          <p:nvPr>
            <p:ph idx="1"/>
          </p:nvPr>
        </p:nvSpPr>
        <p:spPr>
          <a:xfrm>
            <a:off x="457200" y="1668693"/>
            <a:ext cx="8229600" cy="1828800"/>
          </a:xfrm>
        </p:spPr>
        <p:txBody>
          <a:bodyPr>
            <a:normAutofit/>
          </a:bodyPr>
          <a:lstStyle/>
          <a:p>
            <a:pPr lvl="0"/>
            <a:r>
              <a:rPr lang="en-US" dirty="0" smtClean="0"/>
              <a:t>Operational</a:t>
            </a:r>
          </a:p>
          <a:p>
            <a:pPr lvl="0"/>
            <a:r>
              <a:rPr lang="en-US" dirty="0" smtClean="0"/>
              <a:t>Technical</a:t>
            </a:r>
          </a:p>
          <a:p>
            <a:pPr lvl="0"/>
            <a:r>
              <a:rPr lang="en-US" dirty="0" smtClean="0"/>
              <a:t>Personnel</a:t>
            </a:r>
          </a:p>
        </p:txBody>
      </p:sp>
      <p:sp>
        <p:nvSpPr>
          <p:cNvPr id="3" name="Rectangle 2"/>
          <p:cNvSpPr/>
          <p:nvPr/>
        </p:nvSpPr>
        <p:spPr>
          <a:xfrm>
            <a:off x="457200" y="3733800"/>
            <a:ext cx="8229600" cy="2308324"/>
          </a:xfrm>
          <a:prstGeom prst="rect">
            <a:avLst/>
          </a:prstGeom>
        </p:spPr>
        <p:txBody>
          <a:bodyPr wrap="square">
            <a:spAutoFit/>
          </a:bodyPr>
          <a:lstStyle/>
          <a:p>
            <a:r>
              <a:rPr lang="en-US" sz="2400" i="1" dirty="0"/>
              <a:t>This is a chance for the FRMAC Monitoring Skill Set Leader to update the </a:t>
            </a:r>
            <a:r>
              <a:rPr lang="en-US" sz="2400" i="1" dirty="0" smtClean="0"/>
              <a:t>Field Team Supervisors on </a:t>
            </a:r>
            <a:r>
              <a:rPr lang="en-US" sz="2400" i="1" dirty="0"/>
              <a:t>any operational changes (manual updates, operational changes, </a:t>
            </a:r>
            <a:r>
              <a:rPr lang="en-US" sz="2400" i="1" dirty="0" smtClean="0"/>
              <a:t>incorporating Incident Command Structure changes etc</a:t>
            </a:r>
            <a:r>
              <a:rPr lang="en-US" sz="2400" i="1" dirty="0"/>
              <a:t>.), technical updates (use of new software or equipment), and personnel updates (promoting certain personnel, departures, etc.).</a:t>
            </a:r>
            <a:endParaRPr lang="en-US" sz="2400" dirty="0"/>
          </a:p>
        </p:txBody>
      </p:sp>
    </p:spTree>
    <p:extLst>
      <p:ext uri="{BB962C8B-B14F-4D97-AF65-F5344CB8AC3E}">
        <p14:creationId xmlns:p14="http://schemas.microsoft.com/office/powerpoint/2010/main" val="3331735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dirty="0" smtClean="0">
                <a:solidFill>
                  <a:schemeClr val="bg1"/>
                </a:solidFill>
              </a:rPr>
              <a:t>Lessons Learned</a:t>
            </a:r>
            <a:endParaRPr lang="en-US" dirty="0">
              <a:solidFill>
                <a:schemeClr val="bg1"/>
              </a:solidFill>
            </a:endParaRPr>
          </a:p>
        </p:txBody>
      </p:sp>
    </p:spTree>
    <p:extLst>
      <p:ext uri="{BB962C8B-B14F-4D97-AF65-F5344CB8AC3E}">
        <p14:creationId xmlns:p14="http://schemas.microsoft.com/office/powerpoint/2010/main" val="3890512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dirty="0" smtClean="0"/>
              <a:t>Lessons Learned</a:t>
            </a:r>
            <a:endParaRPr lang="en-US" dirty="0"/>
          </a:p>
        </p:txBody>
      </p:sp>
      <p:sp>
        <p:nvSpPr>
          <p:cNvPr id="4" name="Content Placeholder 2"/>
          <p:cNvSpPr>
            <a:spLocks noGrp="1"/>
          </p:cNvSpPr>
          <p:nvPr>
            <p:ph idx="1"/>
          </p:nvPr>
        </p:nvSpPr>
        <p:spPr>
          <a:xfrm>
            <a:off x="486697" y="1737519"/>
            <a:ext cx="8229600" cy="1143000"/>
          </a:xfrm>
        </p:spPr>
        <p:txBody>
          <a:bodyPr>
            <a:normAutofit lnSpcReduction="10000"/>
          </a:bodyPr>
          <a:lstStyle/>
          <a:p>
            <a:pPr lvl="0"/>
            <a:r>
              <a:rPr lang="en-US" dirty="0" smtClean="0"/>
              <a:t>Real Worlds</a:t>
            </a:r>
          </a:p>
          <a:p>
            <a:pPr lvl="0"/>
            <a:r>
              <a:rPr lang="en-US" dirty="0" smtClean="0"/>
              <a:t>Exercises</a:t>
            </a:r>
          </a:p>
          <a:p>
            <a:pPr lvl="0"/>
            <a:endParaRPr lang="en-US" dirty="0" smtClean="0"/>
          </a:p>
        </p:txBody>
      </p:sp>
      <p:sp>
        <p:nvSpPr>
          <p:cNvPr id="3" name="Rectangle 2"/>
          <p:cNvSpPr/>
          <p:nvPr/>
        </p:nvSpPr>
        <p:spPr>
          <a:xfrm>
            <a:off x="457200" y="3200400"/>
            <a:ext cx="8229600" cy="1569660"/>
          </a:xfrm>
          <a:prstGeom prst="rect">
            <a:avLst/>
          </a:prstGeom>
        </p:spPr>
        <p:txBody>
          <a:bodyPr wrap="square">
            <a:spAutoFit/>
          </a:bodyPr>
          <a:lstStyle/>
          <a:p>
            <a:r>
              <a:rPr lang="en-US" sz="2400" i="1" dirty="0"/>
              <a:t>This is a chance for </a:t>
            </a:r>
            <a:r>
              <a:rPr lang="en-US" sz="2400" i="1" dirty="0" smtClean="0"/>
              <a:t>Feld Team Supervisors to </a:t>
            </a:r>
            <a:r>
              <a:rPr lang="en-US" sz="2400" i="1" dirty="0"/>
              <a:t>share experiences and lessons learned from previous deployments.  Constructive criticism and correction is to help better Monitoring Division management.   </a:t>
            </a:r>
          </a:p>
        </p:txBody>
      </p:sp>
    </p:spTree>
    <p:extLst>
      <p:ext uri="{BB962C8B-B14F-4D97-AF65-F5344CB8AC3E}">
        <p14:creationId xmlns:p14="http://schemas.microsoft.com/office/powerpoint/2010/main" val="657928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dirty="0" smtClean="0">
                <a:solidFill>
                  <a:schemeClr val="bg1"/>
                </a:solidFill>
              </a:rPr>
              <a:t>Special or Refresher Topics</a:t>
            </a:r>
            <a:endParaRPr lang="en-US" dirty="0">
              <a:solidFill>
                <a:schemeClr val="bg1"/>
              </a:solidFill>
            </a:endParaRPr>
          </a:p>
        </p:txBody>
      </p:sp>
    </p:spTree>
    <p:extLst>
      <p:ext uri="{BB962C8B-B14F-4D97-AF65-F5344CB8AC3E}">
        <p14:creationId xmlns:p14="http://schemas.microsoft.com/office/powerpoint/2010/main" val="4026622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760</TotalTime>
  <Words>379</Words>
  <Application>Microsoft Office PowerPoint</Application>
  <PresentationFormat>On-screen Show (4:3)</PresentationFormat>
  <Paragraphs>33</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FRMAC Field Team Supervisor Training - Advanced</vt:lpstr>
      <vt:lpstr>MS-410 Purpose</vt:lpstr>
      <vt:lpstr>Course Outline</vt:lpstr>
      <vt:lpstr>Note to Instructor</vt:lpstr>
      <vt:lpstr>Monitoring Division Updates</vt:lpstr>
      <vt:lpstr>Monitoring Division Updates</vt:lpstr>
      <vt:lpstr>Lessons Learned</vt:lpstr>
      <vt:lpstr>Lessons Learned</vt:lpstr>
      <vt:lpstr>Special or Refresher Topics</vt:lpstr>
      <vt:lpstr>Special or Refresher Topics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Advanced Monitoring Manager Training 2015</dc:title>
  <dc:creator>Jeremy Gwin</dc:creator>
  <cp:lastModifiedBy>Gwin, Jeremy</cp:lastModifiedBy>
  <cp:revision>98</cp:revision>
  <dcterms:created xsi:type="dcterms:W3CDTF">2015-01-07T20:30:29Z</dcterms:created>
  <dcterms:modified xsi:type="dcterms:W3CDTF">2020-04-13T23:06:51Z</dcterms:modified>
</cp:coreProperties>
</file>