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97" r:id="rId1"/>
    <p:sldMasterId id="2147485614" r:id="rId2"/>
    <p:sldMasterId id="2147485626" r:id="rId3"/>
  </p:sldMasterIdLst>
  <p:notesMasterIdLst>
    <p:notesMasterId r:id="rId52"/>
  </p:notesMasterIdLst>
  <p:handoutMasterIdLst>
    <p:handoutMasterId r:id="rId53"/>
  </p:handoutMasterIdLst>
  <p:sldIdLst>
    <p:sldId id="970" r:id="rId4"/>
    <p:sldId id="927" r:id="rId5"/>
    <p:sldId id="928" r:id="rId6"/>
    <p:sldId id="929" r:id="rId7"/>
    <p:sldId id="922" r:id="rId8"/>
    <p:sldId id="964" r:id="rId9"/>
    <p:sldId id="930" r:id="rId10"/>
    <p:sldId id="959" r:id="rId11"/>
    <p:sldId id="895" r:id="rId12"/>
    <p:sldId id="909" r:id="rId13"/>
    <p:sldId id="965" r:id="rId14"/>
    <p:sldId id="920" r:id="rId15"/>
    <p:sldId id="936" r:id="rId16"/>
    <p:sldId id="935" r:id="rId17"/>
    <p:sldId id="937" r:id="rId18"/>
    <p:sldId id="938" r:id="rId19"/>
    <p:sldId id="939" r:id="rId20"/>
    <p:sldId id="969" r:id="rId21"/>
    <p:sldId id="961" r:id="rId22"/>
    <p:sldId id="960" r:id="rId23"/>
    <p:sldId id="941" r:id="rId24"/>
    <p:sldId id="966" r:id="rId25"/>
    <p:sldId id="897" r:id="rId26"/>
    <p:sldId id="849" r:id="rId27"/>
    <p:sldId id="932" r:id="rId28"/>
    <p:sldId id="891" r:id="rId29"/>
    <p:sldId id="892" r:id="rId30"/>
    <p:sldId id="942" r:id="rId31"/>
    <p:sldId id="943" r:id="rId32"/>
    <p:sldId id="893" r:id="rId33"/>
    <p:sldId id="850" r:id="rId34"/>
    <p:sldId id="967" r:id="rId35"/>
    <p:sldId id="904" r:id="rId36"/>
    <p:sldId id="944" r:id="rId37"/>
    <p:sldId id="945" r:id="rId38"/>
    <p:sldId id="947" r:id="rId39"/>
    <p:sldId id="948" r:id="rId40"/>
    <p:sldId id="949" r:id="rId41"/>
    <p:sldId id="950" r:id="rId42"/>
    <p:sldId id="958" r:id="rId43"/>
    <p:sldId id="951" r:id="rId44"/>
    <p:sldId id="952" r:id="rId45"/>
    <p:sldId id="953" r:id="rId46"/>
    <p:sldId id="968" r:id="rId47"/>
    <p:sldId id="924" r:id="rId48"/>
    <p:sldId id="954" r:id="rId49"/>
    <p:sldId id="955" r:id="rId50"/>
    <p:sldId id="800" r:id="rId5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rom, Richard" initials="SR" lastIdx="29" clrIdx="0">
    <p:extLst>
      <p:ext uri="{19B8F6BF-5375-455C-9EA6-DF929625EA0E}">
        <p15:presenceInfo xmlns:p15="http://schemas.microsoft.com/office/powerpoint/2012/main" userId="S-1-5-21-344687066-941922548-1860439328-7970" providerId="AD"/>
      </p:ext>
    </p:extLst>
  </p:cmAuthor>
  <p:cmAuthor id="2" name="Gwin, Jeremy" initials="GJ" lastIdx="3" clrIdx="1">
    <p:extLst>
      <p:ext uri="{19B8F6BF-5375-455C-9EA6-DF929625EA0E}">
        <p15:presenceInfo xmlns:p15="http://schemas.microsoft.com/office/powerpoint/2012/main" userId="S-1-5-21-344687066-941922548-1860439328-66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9" autoAdjust="0"/>
    <p:restoredTop sz="76456" autoAdjust="0"/>
  </p:normalViewPr>
  <p:slideViewPr>
    <p:cSldViewPr>
      <p:cViewPr varScale="1">
        <p:scale>
          <a:sx n="54" d="100"/>
          <a:sy n="54" d="100"/>
        </p:scale>
        <p:origin x="1435" y="48"/>
      </p:cViewPr>
      <p:guideLst>
        <p:guide orient="horz" pos="2160"/>
        <p:guide pos="2880"/>
      </p:guideLst>
    </p:cSldViewPr>
  </p:slideViewPr>
  <p:outlineViewPr>
    <p:cViewPr>
      <p:scale>
        <a:sx n="33" d="100"/>
        <a:sy n="33" d="100"/>
      </p:scale>
      <p:origin x="48" y="47640"/>
    </p:cViewPr>
  </p:outlineViewPr>
  <p:notesTextViewPr>
    <p:cViewPr>
      <p:scale>
        <a:sx n="100" d="100"/>
        <a:sy n="100" d="100"/>
      </p:scale>
      <p:origin x="0" y="0"/>
    </p:cViewPr>
  </p:notesTextViewPr>
  <p:sorterViewPr>
    <p:cViewPr>
      <p:scale>
        <a:sx n="70" d="100"/>
        <a:sy n="70" d="100"/>
      </p:scale>
      <p:origin x="0" y="-6346"/>
    </p:cViewPr>
  </p:sorterViewPr>
  <p:notesViewPr>
    <p:cSldViewPr>
      <p:cViewPr varScale="1">
        <p:scale>
          <a:sx n="87" d="100"/>
          <a:sy n="87" d="100"/>
        </p:scale>
        <p:origin x="-1818" y="-7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4955F3-D519-4F48-86CA-6855E9CE7A95}"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1ED67355-E52C-4C17-BF97-862CF94CD59C}">
      <dgm:prSet phldrT="[Text]"/>
      <dgm:spPr>
        <a:solidFill>
          <a:schemeClr val="accent2"/>
        </a:solidFill>
      </dgm:spPr>
      <dgm:t>
        <a:bodyPr/>
        <a:lstStyle/>
        <a:p>
          <a:r>
            <a:rPr lang="en-US" dirty="0"/>
            <a:t>Monitoring Manager</a:t>
          </a:r>
        </a:p>
      </dgm:t>
    </dgm:pt>
    <dgm:pt modelId="{2C6E6934-B0F2-4CDC-BA80-53010DBC3405}" type="parTrans" cxnId="{1474D616-B540-45F7-B84F-30310CFD3CB7}">
      <dgm:prSet/>
      <dgm:spPr/>
      <dgm:t>
        <a:bodyPr/>
        <a:lstStyle/>
        <a:p>
          <a:endParaRPr lang="en-US"/>
        </a:p>
      </dgm:t>
    </dgm:pt>
    <dgm:pt modelId="{6066CD30-6AFC-4FED-9A6D-85CFA4358F26}" type="sibTrans" cxnId="{1474D616-B540-45F7-B84F-30310CFD3CB7}">
      <dgm:prSet/>
      <dgm:spPr/>
      <dgm:t>
        <a:bodyPr/>
        <a:lstStyle/>
        <a:p>
          <a:endParaRPr lang="en-US"/>
        </a:p>
      </dgm:t>
    </dgm:pt>
    <dgm:pt modelId="{0F52ECEA-B9A5-4507-8EB0-C4AB14194520}" type="asst">
      <dgm:prSet phldrT="[Text]"/>
      <dgm:spPr>
        <a:solidFill>
          <a:schemeClr val="accent2"/>
        </a:solidFill>
      </dgm:spPr>
      <dgm:t>
        <a:bodyPr/>
        <a:lstStyle/>
        <a:p>
          <a:r>
            <a:rPr lang="en-US" dirty="0"/>
            <a:t>Deputy Monitoring Manager</a:t>
          </a:r>
        </a:p>
      </dgm:t>
    </dgm:pt>
    <dgm:pt modelId="{A2692576-E8AA-41BC-8754-B468057262F2}" type="parTrans" cxnId="{2990C6BB-08C5-4485-B9E4-1D45B428F993}">
      <dgm:prSet/>
      <dgm:spPr/>
      <dgm:t>
        <a:bodyPr/>
        <a:lstStyle/>
        <a:p>
          <a:endParaRPr lang="en-US"/>
        </a:p>
      </dgm:t>
    </dgm:pt>
    <dgm:pt modelId="{66967242-CB28-48E9-B524-CC3F7B915EFB}" type="sibTrans" cxnId="{2990C6BB-08C5-4485-B9E4-1D45B428F993}">
      <dgm:prSet/>
      <dgm:spPr/>
      <dgm:t>
        <a:bodyPr/>
        <a:lstStyle/>
        <a:p>
          <a:endParaRPr lang="en-US"/>
        </a:p>
      </dgm:t>
    </dgm:pt>
    <dgm:pt modelId="{66C1073D-CB80-4AA5-87F4-04FABFA65030}">
      <dgm:prSet phldrT="[Text]"/>
      <dgm:spPr>
        <a:solidFill>
          <a:schemeClr val="accent2"/>
        </a:solidFill>
      </dgm:spPr>
      <dgm:t>
        <a:bodyPr/>
        <a:lstStyle/>
        <a:p>
          <a:r>
            <a:rPr lang="en-US" dirty="0"/>
            <a:t>Field Team Supervisor</a:t>
          </a:r>
        </a:p>
      </dgm:t>
    </dgm:pt>
    <dgm:pt modelId="{CB92F70B-3D5C-4BD8-AD9D-5D3F1D46E289}" type="parTrans" cxnId="{CFFAC024-D4FA-465E-9F36-61E07716D9BE}">
      <dgm:prSet/>
      <dgm:spPr/>
      <dgm:t>
        <a:bodyPr/>
        <a:lstStyle/>
        <a:p>
          <a:endParaRPr lang="en-US"/>
        </a:p>
      </dgm:t>
    </dgm:pt>
    <dgm:pt modelId="{A0388218-7AD4-4D3D-8090-356D693E75E4}" type="sibTrans" cxnId="{CFFAC024-D4FA-465E-9F36-61E07716D9BE}">
      <dgm:prSet/>
      <dgm:spPr/>
      <dgm:t>
        <a:bodyPr/>
        <a:lstStyle/>
        <a:p>
          <a:endParaRPr lang="en-US"/>
        </a:p>
      </dgm:t>
    </dgm:pt>
    <dgm:pt modelId="{417A6662-FB7B-482F-8A9F-42D423A1A4AF}">
      <dgm:prSet phldrT="[Text]"/>
      <dgm:spPr>
        <a:solidFill>
          <a:srgbClr val="00B050"/>
        </a:solidFill>
      </dgm:spPr>
      <dgm:t>
        <a:bodyPr/>
        <a:lstStyle/>
        <a:p>
          <a:r>
            <a:rPr lang="en-US" dirty="0"/>
            <a:t>AMS Mission Manager</a:t>
          </a:r>
        </a:p>
      </dgm:t>
    </dgm:pt>
    <dgm:pt modelId="{5D59B599-1562-4211-A000-F53BF0C41E72}" type="parTrans" cxnId="{DD1C70D1-98CC-494E-994E-50BB2941F493}">
      <dgm:prSet/>
      <dgm:spPr/>
      <dgm:t>
        <a:bodyPr/>
        <a:lstStyle/>
        <a:p>
          <a:endParaRPr lang="en-US"/>
        </a:p>
      </dgm:t>
    </dgm:pt>
    <dgm:pt modelId="{6B92B252-4A45-4E88-863D-F8D242C8B4B5}" type="sibTrans" cxnId="{DD1C70D1-98CC-494E-994E-50BB2941F493}">
      <dgm:prSet/>
      <dgm:spPr/>
      <dgm:t>
        <a:bodyPr/>
        <a:lstStyle/>
        <a:p>
          <a:endParaRPr lang="en-US"/>
        </a:p>
      </dgm:t>
    </dgm:pt>
    <dgm:pt modelId="{DBCFC5CB-805C-4CFF-B127-D9D38B7CFF9E}">
      <dgm:prSet/>
      <dgm:spPr>
        <a:solidFill>
          <a:schemeClr val="accent2"/>
        </a:solidFill>
      </dgm:spPr>
      <dgm:t>
        <a:bodyPr/>
        <a:lstStyle/>
        <a:p>
          <a:r>
            <a:rPr lang="en-US" dirty="0"/>
            <a:t>Field Monitoring Specialist</a:t>
          </a:r>
        </a:p>
      </dgm:t>
    </dgm:pt>
    <dgm:pt modelId="{24713FF9-8D76-4530-972E-7A35662F5A1D}" type="parTrans" cxnId="{46BF8028-F4CA-4934-A04C-86A2C00ED1DD}">
      <dgm:prSet/>
      <dgm:spPr/>
      <dgm:t>
        <a:bodyPr/>
        <a:lstStyle/>
        <a:p>
          <a:endParaRPr lang="en-US"/>
        </a:p>
      </dgm:t>
    </dgm:pt>
    <dgm:pt modelId="{F74D67EC-C860-4E57-9D01-5A9A4AD8B038}" type="sibTrans" cxnId="{46BF8028-F4CA-4934-A04C-86A2C00ED1DD}">
      <dgm:prSet/>
      <dgm:spPr/>
      <dgm:t>
        <a:bodyPr/>
        <a:lstStyle/>
        <a:p>
          <a:endParaRPr lang="en-US"/>
        </a:p>
      </dgm:t>
    </dgm:pt>
    <dgm:pt modelId="{482623D1-9A9E-4259-972E-0F697101D7B1}">
      <dgm:prSet/>
      <dgm:spPr>
        <a:solidFill>
          <a:schemeClr val="accent2"/>
        </a:solidFill>
      </dgm:spPr>
      <dgm:t>
        <a:bodyPr/>
        <a:lstStyle/>
        <a:p>
          <a:r>
            <a:rPr lang="en-US" dirty="0"/>
            <a:t>Specialists (In-Situ, ECAM)</a:t>
          </a:r>
        </a:p>
      </dgm:t>
    </dgm:pt>
    <dgm:pt modelId="{3F21E8E3-66D6-4F86-91B5-6BFA45240E92}" type="parTrans" cxnId="{8DE54FAF-E009-4B4E-BC62-DC006E2BF48D}">
      <dgm:prSet/>
      <dgm:spPr/>
      <dgm:t>
        <a:bodyPr/>
        <a:lstStyle/>
        <a:p>
          <a:endParaRPr lang="en-US"/>
        </a:p>
      </dgm:t>
    </dgm:pt>
    <dgm:pt modelId="{E1D019D9-2D9F-4982-89D6-D1A67FB5EF37}" type="sibTrans" cxnId="{8DE54FAF-E009-4B4E-BC62-DC006E2BF48D}">
      <dgm:prSet/>
      <dgm:spPr/>
      <dgm:t>
        <a:bodyPr/>
        <a:lstStyle/>
        <a:p>
          <a:endParaRPr lang="en-US"/>
        </a:p>
      </dgm:t>
    </dgm:pt>
    <dgm:pt modelId="{D3F70029-E4C4-4D05-B348-85FD153F8770}">
      <dgm:prSet/>
      <dgm:spPr>
        <a:solidFill>
          <a:srgbClr val="00B050"/>
        </a:solidFill>
      </dgm:spPr>
      <dgm:t>
        <a:bodyPr/>
        <a:lstStyle/>
        <a:p>
          <a:r>
            <a:rPr lang="en-US" dirty="0"/>
            <a:t>AMS Scientists and Technicians</a:t>
          </a:r>
        </a:p>
      </dgm:t>
    </dgm:pt>
    <dgm:pt modelId="{0F5DD67C-DF33-478A-BA1E-1C6C31E7B881}" type="parTrans" cxnId="{ABE0E2F0-9553-4410-A599-0BCBA5D685B1}">
      <dgm:prSet/>
      <dgm:spPr/>
      <dgm:t>
        <a:bodyPr/>
        <a:lstStyle/>
        <a:p>
          <a:endParaRPr lang="en-US"/>
        </a:p>
      </dgm:t>
    </dgm:pt>
    <dgm:pt modelId="{807CD250-1FC8-49AD-9F0E-4D4D5626DD54}" type="sibTrans" cxnId="{ABE0E2F0-9553-4410-A599-0BCBA5D685B1}">
      <dgm:prSet/>
      <dgm:spPr/>
      <dgm:t>
        <a:bodyPr/>
        <a:lstStyle/>
        <a:p>
          <a:endParaRPr lang="en-US"/>
        </a:p>
      </dgm:t>
    </dgm:pt>
    <dgm:pt modelId="{8DB9A7B1-87C2-4D88-B682-D3DF34C73F16}">
      <dgm:prSet phldrT="[Text]"/>
      <dgm:spPr>
        <a:solidFill>
          <a:srgbClr val="00B050"/>
        </a:solidFill>
      </dgm:spPr>
      <dgm:t>
        <a:bodyPr/>
        <a:lstStyle/>
        <a:p>
          <a:r>
            <a:rPr lang="en-US" dirty="0"/>
            <a:t>Rotary and Fixed Wing Crews</a:t>
          </a:r>
        </a:p>
      </dgm:t>
    </dgm:pt>
    <dgm:pt modelId="{16D5B029-8D9C-48F5-BC9C-BD712671A7C5}" type="parTrans" cxnId="{8BAA2C3A-342B-4715-9734-F5511BDBC72A}">
      <dgm:prSet/>
      <dgm:spPr/>
      <dgm:t>
        <a:bodyPr/>
        <a:lstStyle/>
        <a:p>
          <a:endParaRPr lang="en-US"/>
        </a:p>
      </dgm:t>
    </dgm:pt>
    <dgm:pt modelId="{46C80B50-4CC6-445B-B8C5-46D7AF92C56F}" type="sibTrans" cxnId="{8BAA2C3A-342B-4715-9734-F5511BDBC72A}">
      <dgm:prSet/>
      <dgm:spPr/>
      <dgm:t>
        <a:bodyPr/>
        <a:lstStyle/>
        <a:p>
          <a:endParaRPr lang="en-US"/>
        </a:p>
      </dgm:t>
    </dgm:pt>
    <dgm:pt modelId="{DB91348C-53C7-461A-A250-6E38483D2990}" type="pres">
      <dgm:prSet presAssocID="{E64955F3-D519-4F48-86CA-6855E9CE7A95}" presName="hierChild1" presStyleCnt="0">
        <dgm:presLayoutVars>
          <dgm:orgChart val="1"/>
          <dgm:chPref val="1"/>
          <dgm:dir/>
          <dgm:animOne val="branch"/>
          <dgm:animLvl val="lvl"/>
          <dgm:resizeHandles/>
        </dgm:presLayoutVars>
      </dgm:prSet>
      <dgm:spPr/>
    </dgm:pt>
    <dgm:pt modelId="{7C27D3C9-1D4C-440C-9F09-0ABAC83118D6}" type="pres">
      <dgm:prSet presAssocID="{1ED67355-E52C-4C17-BF97-862CF94CD59C}" presName="hierRoot1" presStyleCnt="0">
        <dgm:presLayoutVars>
          <dgm:hierBranch val="init"/>
        </dgm:presLayoutVars>
      </dgm:prSet>
      <dgm:spPr/>
    </dgm:pt>
    <dgm:pt modelId="{2C78E3BE-3C8D-4BDD-BD1E-AF57CDE4BBB1}" type="pres">
      <dgm:prSet presAssocID="{1ED67355-E52C-4C17-BF97-862CF94CD59C}" presName="rootComposite1" presStyleCnt="0"/>
      <dgm:spPr/>
    </dgm:pt>
    <dgm:pt modelId="{371AD184-CC86-43EF-A32D-F3FA0982E2FD}" type="pres">
      <dgm:prSet presAssocID="{1ED67355-E52C-4C17-BF97-862CF94CD59C}" presName="rootText1" presStyleLbl="node0" presStyleIdx="0" presStyleCnt="1">
        <dgm:presLayoutVars>
          <dgm:chPref val="3"/>
        </dgm:presLayoutVars>
      </dgm:prSet>
      <dgm:spPr/>
    </dgm:pt>
    <dgm:pt modelId="{9D539D1D-D2CF-4C65-A6B8-2257BD8B451C}" type="pres">
      <dgm:prSet presAssocID="{1ED67355-E52C-4C17-BF97-862CF94CD59C}" presName="rootConnector1" presStyleLbl="node1" presStyleIdx="0" presStyleCnt="0"/>
      <dgm:spPr/>
    </dgm:pt>
    <dgm:pt modelId="{34BE1715-48F5-4642-862E-1C78E15359B5}" type="pres">
      <dgm:prSet presAssocID="{1ED67355-E52C-4C17-BF97-862CF94CD59C}" presName="hierChild2" presStyleCnt="0"/>
      <dgm:spPr/>
    </dgm:pt>
    <dgm:pt modelId="{929530AC-CE6C-44B1-BF45-B3AD2E527D4E}" type="pres">
      <dgm:prSet presAssocID="{CB92F70B-3D5C-4BD8-AD9D-5D3F1D46E289}" presName="Name37" presStyleLbl="parChTrans1D2" presStyleIdx="0" presStyleCnt="3"/>
      <dgm:spPr/>
    </dgm:pt>
    <dgm:pt modelId="{FA43DFB7-ADEB-495F-8389-AB3C7EC71814}" type="pres">
      <dgm:prSet presAssocID="{66C1073D-CB80-4AA5-87F4-04FABFA65030}" presName="hierRoot2" presStyleCnt="0">
        <dgm:presLayoutVars>
          <dgm:hierBranch val="init"/>
        </dgm:presLayoutVars>
      </dgm:prSet>
      <dgm:spPr/>
    </dgm:pt>
    <dgm:pt modelId="{2AC02453-5DC3-41A8-880E-7A69CD8077EB}" type="pres">
      <dgm:prSet presAssocID="{66C1073D-CB80-4AA5-87F4-04FABFA65030}" presName="rootComposite" presStyleCnt="0"/>
      <dgm:spPr/>
    </dgm:pt>
    <dgm:pt modelId="{207B616C-9EDD-492D-9494-37685FE301CF}" type="pres">
      <dgm:prSet presAssocID="{66C1073D-CB80-4AA5-87F4-04FABFA65030}" presName="rootText" presStyleLbl="node2" presStyleIdx="0" presStyleCnt="2" custLinFactNeighborX="-64796">
        <dgm:presLayoutVars>
          <dgm:chPref val="3"/>
        </dgm:presLayoutVars>
      </dgm:prSet>
      <dgm:spPr/>
    </dgm:pt>
    <dgm:pt modelId="{978FC9EF-8D8C-45CD-A490-8C13A3818D46}" type="pres">
      <dgm:prSet presAssocID="{66C1073D-CB80-4AA5-87F4-04FABFA65030}" presName="rootConnector" presStyleLbl="node2" presStyleIdx="0" presStyleCnt="2"/>
      <dgm:spPr/>
    </dgm:pt>
    <dgm:pt modelId="{4E4C2D89-1006-4BF0-B8C9-48D0F9F01F98}" type="pres">
      <dgm:prSet presAssocID="{66C1073D-CB80-4AA5-87F4-04FABFA65030}" presName="hierChild4" presStyleCnt="0"/>
      <dgm:spPr/>
    </dgm:pt>
    <dgm:pt modelId="{2F62B7E5-A53F-49B1-8A13-104208AD5C2C}" type="pres">
      <dgm:prSet presAssocID="{24713FF9-8D76-4530-972E-7A35662F5A1D}" presName="Name37" presStyleLbl="parChTrans1D3" presStyleIdx="0" presStyleCnt="4"/>
      <dgm:spPr/>
    </dgm:pt>
    <dgm:pt modelId="{0474EEF1-2170-4951-BD23-6C97EB905439}" type="pres">
      <dgm:prSet presAssocID="{DBCFC5CB-805C-4CFF-B127-D9D38B7CFF9E}" presName="hierRoot2" presStyleCnt="0">
        <dgm:presLayoutVars>
          <dgm:hierBranch val="init"/>
        </dgm:presLayoutVars>
      </dgm:prSet>
      <dgm:spPr/>
    </dgm:pt>
    <dgm:pt modelId="{5C607A3F-F5A2-4605-9844-222036432377}" type="pres">
      <dgm:prSet presAssocID="{DBCFC5CB-805C-4CFF-B127-D9D38B7CFF9E}" presName="rootComposite" presStyleCnt="0"/>
      <dgm:spPr/>
    </dgm:pt>
    <dgm:pt modelId="{CCDD9756-E893-4FB4-B284-68495EE17296}" type="pres">
      <dgm:prSet presAssocID="{DBCFC5CB-805C-4CFF-B127-D9D38B7CFF9E}" presName="rootText" presStyleLbl="node3" presStyleIdx="0" presStyleCnt="4" custLinFactNeighborX="-64796">
        <dgm:presLayoutVars>
          <dgm:chPref val="3"/>
        </dgm:presLayoutVars>
      </dgm:prSet>
      <dgm:spPr/>
    </dgm:pt>
    <dgm:pt modelId="{6AD9373B-253B-4FD0-9518-F67DB53BC9A2}" type="pres">
      <dgm:prSet presAssocID="{DBCFC5CB-805C-4CFF-B127-D9D38B7CFF9E}" presName="rootConnector" presStyleLbl="node3" presStyleIdx="0" presStyleCnt="4"/>
      <dgm:spPr/>
    </dgm:pt>
    <dgm:pt modelId="{2E13DB7D-21CA-4379-AD11-D340B930C355}" type="pres">
      <dgm:prSet presAssocID="{DBCFC5CB-805C-4CFF-B127-D9D38B7CFF9E}" presName="hierChild4" presStyleCnt="0"/>
      <dgm:spPr/>
    </dgm:pt>
    <dgm:pt modelId="{EE94DB74-1A70-4BD2-B5D9-35E80D6234FB}" type="pres">
      <dgm:prSet presAssocID="{DBCFC5CB-805C-4CFF-B127-D9D38B7CFF9E}" presName="hierChild5" presStyleCnt="0"/>
      <dgm:spPr/>
    </dgm:pt>
    <dgm:pt modelId="{4E714713-AF3B-4CC3-870D-8FC9057EF813}" type="pres">
      <dgm:prSet presAssocID="{3F21E8E3-66D6-4F86-91B5-6BFA45240E92}" presName="Name37" presStyleLbl="parChTrans1D3" presStyleIdx="1" presStyleCnt="4"/>
      <dgm:spPr/>
    </dgm:pt>
    <dgm:pt modelId="{9C58D51C-D9DA-40E7-BAF3-BBE9CA35779F}" type="pres">
      <dgm:prSet presAssocID="{482623D1-9A9E-4259-972E-0F697101D7B1}" presName="hierRoot2" presStyleCnt="0">
        <dgm:presLayoutVars>
          <dgm:hierBranch val="init"/>
        </dgm:presLayoutVars>
      </dgm:prSet>
      <dgm:spPr/>
    </dgm:pt>
    <dgm:pt modelId="{3B6127D1-5443-43C5-AA7E-F33972252E11}" type="pres">
      <dgm:prSet presAssocID="{482623D1-9A9E-4259-972E-0F697101D7B1}" presName="rootComposite" presStyleCnt="0"/>
      <dgm:spPr/>
    </dgm:pt>
    <dgm:pt modelId="{52B9F14E-81D0-4487-A4E5-26C2638A18EC}" type="pres">
      <dgm:prSet presAssocID="{482623D1-9A9E-4259-972E-0F697101D7B1}" presName="rootText" presStyleLbl="node3" presStyleIdx="1" presStyleCnt="4" custLinFactNeighborX="-64796">
        <dgm:presLayoutVars>
          <dgm:chPref val="3"/>
        </dgm:presLayoutVars>
      </dgm:prSet>
      <dgm:spPr/>
    </dgm:pt>
    <dgm:pt modelId="{8C7A3FE9-AC43-46EB-93FD-D40E164F9BE4}" type="pres">
      <dgm:prSet presAssocID="{482623D1-9A9E-4259-972E-0F697101D7B1}" presName="rootConnector" presStyleLbl="node3" presStyleIdx="1" presStyleCnt="4"/>
      <dgm:spPr/>
    </dgm:pt>
    <dgm:pt modelId="{CA6468EC-E431-41B0-BAE0-4F29B03DC51E}" type="pres">
      <dgm:prSet presAssocID="{482623D1-9A9E-4259-972E-0F697101D7B1}" presName="hierChild4" presStyleCnt="0"/>
      <dgm:spPr/>
    </dgm:pt>
    <dgm:pt modelId="{1D8B50D8-E9D7-49B6-8CB2-DB9321D0A9D4}" type="pres">
      <dgm:prSet presAssocID="{482623D1-9A9E-4259-972E-0F697101D7B1}" presName="hierChild5" presStyleCnt="0"/>
      <dgm:spPr/>
    </dgm:pt>
    <dgm:pt modelId="{9C5BA433-CEAE-4CC0-A928-58905813C47B}" type="pres">
      <dgm:prSet presAssocID="{66C1073D-CB80-4AA5-87F4-04FABFA65030}" presName="hierChild5" presStyleCnt="0"/>
      <dgm:spPr/>
    </dgm:pt>
    <dgm:pt modelId="{22A70867-3EBE-4010-B45E-859D61B9D92D}" type="pres">
      <dgm:prSet presAssocID="{5D59B599-1562-4211-A000-F53BF0C41E72}" presName="Name37" presStyleLbl="parChTrans1D2" presStyleIdx="1" presStyleCnt="3"/>
      <dgm:spPr/>
    </dgm:pt>
    <dgm:pt modelId="{601F26B0-D24F-4470-AB0D-9C58F0BC92B3}" type="pres">
      <dgm:prSet presAssocID="{417A6662-FB7B-482F-8A9F-42D423A1A4AF}" presName="hierRoot2" presStyleCnt="0">
        <dgm:presLayoutVars>
          <dgm:hierBranch val="init"/>
        </dgm:presLayoutVars>
      </dgm:prSet>
      <dgm:spPr/>
    </dgm:pt>
    <dgm:pt modelId="{31F39E77-5A24-4D76-AA73-B5344165E134}" type="pres">
      <dgm:prSet presAssocID="{417A6662-FB7B-482F-8A9F-42D423A1A4AF}" presName="rootComposite" presStyleCnt="0"/>
      <dgm:spPr/>
    </dgm:pt>
    <dgm:pt modelId="{6C47924D-F313-44CA-9CEF-DA290CDBE0EE}" type="pres">
      <dgm:prSet presAssocID="{417A6662-FB7B-482F-8A9F-42D423A1A4AF}" presName="rootText" presStyleLbl="node2" presStyleIdx="1" presStyleCnt="2" custLinFactNeighborX="91830" custLinFactNeighborY="-14877">
        <dgm:presLayoutVars>
          <dgm:chPref val="3"/>
        </dgm:presLayoutVars>
      </dgm:prSet>
      <dgm:spPr/>
    </dgm:pt>
    <dgm:pt modelId="{1D79839A-F6A7-492E-83FD-C4E3BB6299A1}" type="pres">
      <dgm:prSet presAssocID="{417A6662-FB7B-482F-8A9F-42D423A1A4AF}" presName="rootConnector" presStyleLbl="node2" presStyleIdx="1" presStyleCnt="2"/>
      <dgm:spPr/>
    </dgm:pt>
    <dgm:pt modelId="{F338193C-130E-4206-9A31-567311E99347}" type="pres">
      <dgm:prSet presAssocID="{417A6662-FB7B-482F-8A9F-42D423A1A4AF}" presName="hierChild4" presStyleCnt="0"/>
      <dgm:spPr/>
    </dgm:pt>
    <dgm:pt modelId="{0458D259-C915-45AE-9E08-1B636A5D8435}" type="pres">
      <dgm:prSet presAssocID="{0F5DD67C-DF33-478A-BA1E-1C6C31E7B881}" presName="Name37" presStyleLbl="parChTrans1D3" presStyleIdx="2" presStyleCnt="4"/>
      <dgm:spPr/>
    </dgm:pt>
    <dgm:pt modelId="{66B94201-21AE-4F13-AD8F-0E4AD9308AF4}" type="pres">
      <dgm:prSet presAssocID="{D3F70029-E4C4-4D05-B348-85FD153F8770}" presName="hierRoot2" presStyleCnt="0">
        <dgm:presLayoutVars>
          <dgm:hierBranch val="init"/>
        </dgm:presLayoutVars>
      </dgm:prSet>
      <dgm:spPr/>
    </dgm:pt>
    <dgm:pt modelId="{B8F58D16-4F7E-421A-B1A1-AED56C58C023}" type="pres">
      <dgm:prSet presAssocID="{D3F70029-E4C4-4D05-B348-85FD153F8770}" presName="rootComposite" presStyleCnt="0"/>
      <dgm:spPr/>
    </dgm:pt>
    <dgm:pt modelId="{0E9839F6-E1A2-4DA7-82E1-0EADD4F5F489}" type="pres">
      <dgm:prSet presAssocID="{D3F70029-E4C4-4D05-B348-85FD153F8770}" presName="rootText" presStyleLbl="node3" presStyleIdx="2" presStyleCnt="4" custLinFactNeighborX="96773" custLinFactNeighborY="-27123">
        <dgm:presLayoutVars>
          <dgm:chPref val="3"/>
        </dgm:presLayoutVars>
      </dgm:prSet>
      <dgm:spPr/>
    </dgm:pt>
    <dgm:pt modelId="{0A6C3BA6-23D7-4753-9F18-F3D97E6D046D}" type="pres">
      <dgm:prSet presAssocID="{D3F70029-E4C4-4D05-B348-85FD153F8770}" presName="rootConnector" presStyleLbl="node3" presStyleIdx="2" presStyleCnt="4"/>
      <dgm:spPr/>
    </dgm:pt>
    <dgm:pt modelId="{6C06B720-232D-4A32-8A62-0A059785F508}" type="pres">
      <dgm:prSet presAssocID="{D3F70029-E4C4-4D05-B348-85FD153F8770}" presName="hierChild4" presStyleCnt="0"/>
      <dgm:spPr/>
    </dgm:pt>
    <dgm:pt modelId="{50C99537-125F-4C22-B5C1-01ABB68DA4CA}" type="pres">
      <dgm:prSet presAssocID="{D3F70029-E4C4-4D05-B348-85FD153F8770}" presName="hierChild5" presStyleCnt="0"/>
      <dgm:spPr/>
    </dgm:pt>
    <dgm:pt modelId="{52A33023-B403-48A5-81E8-92F3A527BA7B}" type="pres">
      <dgm:prSet presAssocID="{16D5B029-8D9C-48F5-BC9C-BD712671A7C5}" presName="Name37" presStyleLbl="parChTrans1D3" presStyleIdx="3" presStyleCnt="4"/>
      <dgm:spPr/>
    </dgm:pt>
    <dgm:pt modelId="{E49425D4-AA5B-4458-A474-06444F5DE552}" type="pres">
      <dgm:prSet presAssocID="{8DB9A7B1-87C2-4D88-B682-D3DF34C73F16}" presName="hierRoot2" presStyleCnt="0">
        <dgm:presLayoutVars>
          <dgm:hierBranch val="init"/>
        </dgm:presLayoutVars>
      </dgm:prSet>
      <dgm:spPr/>
    </dgm:pt>
    <dgm:pt modelId="{3C879D05-729F-48BC-BFEC-6F4004BE4F36}" type="pres">
      <dgm:prSet presAssocID="{8DB9A7B1-87C2-4D88-B682-D3DF34C73F16}" presName="rootComposite" presStyleCnt="0"/>
      <dgm:spPr/>
    </dgm:pt>
    <dgm:pt modelId="{A84D1500-3A5A-4DF3-8A0A-5A1C6A931670}" type="pres">
      <dgm:prSet presAssocID="{8DB9A7B1-87C2-4D88-B682-D3DF34C73F16}" presName="rootText" presStyleLbl="node3" presStyleIdx="3" presStyleCnt="4" custLinFactX="1764" custLinFactNeighborX="100000" custLinFactNeighborY="-29387">
        <dgm:presLayoutVars>
          <dgm:chPref val="3"/>
        </dgm:presLayoutVars>
      </dgm:prSet>
      <dgm:spPr/>
    </dgm:pt>
    <dgm:pt modelId="{D00FC5CE-FC81-459A-AC44-E8E33CB6830A}" type="pres">
      <dgm:prSet presAssocID="{8DB9A7B1-87C2-4D88-B682-D3DF34C73F16}" presName="rootConnector" presStyleLbl="node3" presStyleIdx="3" presStyleCnt="4"/>
      <dgm:spPr/>
    </dgm:pt>
    <dgm:pt modelId="{FA8D17C1-37B4-4959-8E02-1FD6CBCA1D3D}" type="pres">
      <dgm:prSet presAssocID="{8DB9A7B1-87C2-4D88-B682-D3DF34C73F16}" presName="hierChild4" presStyleCnt="0"/>
      <dgm:spPr/>
    </dgm:pt>
    <dgm:pt modelId="{089A383F-3C26-48F9-8219-7ECFE49EB709}" type="pres">
      <dgm:prSet presAssocID="{8DB9A7B1-87C2-4D88-B682-D3DF34C73F16}" presName="hierChild5" presStyleCnt="0"/>
      <dgm:spPr/>
    </dgm:pt>
    <dgm:pt modelId="{24C7BF6C-6C7F-4009-BBC1-D387F0F87B0D}" type="pres">
      <dgm:prSet presAssocID="{417A6662-FB7B-482F-8A9F-42D423A1A4AF}" presName="hierChild5" presStyleCnt="0"/>
      <dgm:spPr/>
    </dgm:pt>
    <dgm:pt modelId="{9046B40B-A067-4C42-A34A-444B453C804A}" type="pres">
      <dgm:prSet presAssocID="{1ED67355-E52C-4C17-BF97-862CF94CD59C}" presName="hierChild3" presStyleCnt="0"/>
      <dgm:spPr/>
    </dgm:pt>
    <dgm:pt modelId="{2E648F98-68E5-4A37-9499-5F94642A24AB}" type="pres">
      <dgm:prSet presAssocID="{A2692576-E8AA-41BC-8754-B468057262F2}" presName="Name111" presStyleLbl="parChTrans1D2" presStyleIdx="2" presStyleCnt="3"/>
      <dgm:spPr/>
    </dgm:pt>
    <dgm:pt modelId="{701395B7-258D-4A59-8D6F-0B870C92B299}" type="pres">
      <dgm:prSet presAssocID="{0F52ECEA-B9A5-4507-8EB0-C4AB14194520}" presName="hierRoot3" presStyleCnt="0">
        <dgm:presLayoutVars>
          <dgm:hierBranch val="init"/>
        </dgm:presLayoutVars>
      </dgm:prSet>
      <dgm:spPr/>
    </dgm:pt>
    <dgm:pt modelId="{C332E7FA-7486-4672-9D8B-FB54B590922A}" type="pres">
      <dgm:prSet presAssocID="{0F52ECEA-B9A5-4507-8EB0-C4AB14194520}" presName="rootComposite3" presStyleCnt="0"/>
      <dgm:spPr/>
    </dgm:pt>
    <dgm:pt modelId="{E09EEDAD-8A94-4F33-A619-D38B5EC637B4}" type="pres">
      <dgm:prSet presAssocID="{0F52ECEA-B9A5-4507-8EB0-C4AB14194520}" presName="rootText3" presStyleLbl="asst1" presStyleIdx="0" presStyleCnt="1">
        <dgm:presLayoutVars>
          <dgm:chPref val="3"/>
        </dgm:presLayoutVars>
      </dgm:prSet>
      <dgm:spPr/>
    </dgm:pt>
    <dgm:pt modelId="{CC243834-D04F-43F1-B84A-76076117CF8C}" type="pres">
      <dgm:prSet presAssocID="{0F52ECEA-B9A5-4507-8EB0-C4AB14194520}" presName="rootConnector3" presStyleLbl="asst1" presStyleIdx="0" presStyleCnt="1"/>
      <dgm:spPr/>
    </dgm:pt>
    <dgm:pt modelId="{D7571686-742D-4A65-9660-8400C1F5A9BC}" type="pres">
      <dgm:prSet presAssocID="{0F52ECEA-B9A5-4507-8EB0-C4AB14194520}" presName="hierChild6" presStyleCnt="0"/>
      <dgm:spPr/>
    </dgm:pt>
    <dgm:pt modelId="{5F3006C8-220C-4324-BD68-26C4AE2CCFCD}" type="pres">
      <dgm:prSet presAssocID="{0F52ECEA-B9A5-4507-8EB0-C4AB14194520}" presName="hierChild7" presStyleCnt="0"/>
      <dgm:spPr/>
    </dgm:pt>
  </dgm:ptLst>
  <dgm:cxnLst>
    <dgm:cxn modelId="{9176EC0D-3C8D-4477-9233-174383F0350D}" type="presOf" srcId="{DBCFC5CB-805C-4CFF-B127-D9D38B7CFF9E}" destId="{6AD9373B-253B-4FD0-9518-F67DB53BC9A2}" srcOrd="1" destOrd="0" presId="urn:microsoft.com/office/officeart/2005/8/layout/orgChart1"/>
    <dgm:cxn modelId="{1020D711-339B-4F1F-9149-33BA94F9372C}" type="presOf" srcId="{0F5DD67C-DF33-478A-BA1E-1C6C31E7B881}" destId="{0458D259-C915-45AE-9E08-1B636A5D8435}" srcOrd="0" destOrd="0" presId="urn:microsoft.com/office/officeart/2005/8/layout/orgChart1"/>
    <dgm:cxn modelId="{1474D616-B540-45F7-B84F-30310CFD3CB7}" srcId="{E64955F3-D519-4F48-86CA-6855E9CE7A95}" destId="{1ED67355-E52C-4C17-BF97-862CF94CD59C}" srcOrd="0" destOrd="0" parTransId="{2C6E6934-B0F2-4CDC-BA80-53010DBC3405}" sibTransId="{6066CD30-6AFC-4FED-9A6D-85CFA4358F26}"/>
    <dgm:cxn modelId="{1128131B-A300-4591-B299-D0846074EFC6}" type="presOf" srcId="{417A6662-FB7B-482F-8A9F-42D423A1A4AF}" destId="{1D79839A-F6A7-492E-83FD-C4E3BB6299A1}" srcOrd="1" destOrd="0" presId="urn:microsoft.com/office/officeart/2005/8/layout/orgChart1"/>
    <dgm:cxn modelId="{884B9D1D-0979-4510-9FF5-E889AC22C669}" type="presOf" srcId="{482623D1-9A9E-4259-972E-0F697101D7B1}" destId="{8C7A3FE9-AC43-46EB-93FD-D40E164F9BE4}" srcOrd="1" destOrd="0" presId="urn:microsoft.com/office/officeart/2005/8/layout/orgChart1"/>
    <dgm:cxn modelId="{CFFAC024-D4FA-465E-9F36-61E07716D9BE}" srcId="{1ED67355-E52C-4C17-BF97-862CF94CD59C}" destId="{66C1073D-CB80-4AA5-87F4-04FABFA65030}" srcOrd="1" destOrd="0" parTransId="{CB92F70B-3D5C-4BD8-AD9D-5D3F1D46E289}" sibTransId="{A0388218-7AD4-4D3D-8090-356D693E75E4}"/>
    <dgm:cxn modelId="{46BF8028-F4CA-4934-A04C-86A2C00ED1DD}" srcId="{66C1073D-CB80-4AA5-87F4-04FABFA65030}" destId="{DBCFC5CB-805C-4CFF-B127-D9D38B7CFF9E}" srcOrd="0" destOrd="0" parTransId="{24713FF9-8D76-4530-972E-7A35662F5A1D}" sibTransId="{F74D67EC-C860-4E57-9D01-5A9A4AD8B038}"/>
    <dgm:cxn modelId="{8BAA2C3A-342B-4715-9734-F5511BDBC72A}" srcId="{417A6662-FB7B-482F-8A9F-42D423A1A4AF}" destId="{8DB9A7B1-87C2-4D88-B682-D3DF34C73F16}" srcOrd="1" destOrd="0" parTransId="{16D5B029-8D9C-48F5-BC9C-BD712671A7C5}" sibTransId="{46C80B50-4CC6-445B-B8C5-46D7AF92C56F}"/>
    <dgm:cxn modelId="{A40C583E-8B35-4280-BCD4-0656010CBED4}" type="presOf" srcId="{5D59B599-1562-4211-A000-F53BF0C41E72}" destId="{22A70867-3EBE-4010-B45E-859D61B9D92D}" srcOrd="0" destOrd="0" presId="urn:microsoft.com/office/officeart/2005/8/layout/orgChart1"/>
    <dgm:cxn modelId="{25FBF569-0E26-4ECB-A2B8-7CB4CE919DC5}" type="presOf" srcId="{8DB9A7B1-87C2-4D88-B682-D3DF34C73F16}" destId="{A84D1500-3A5A-4DF3-8A0A-5A1C6A931670}" srcOrd="0" destOrd="0" presId="urn:microsoft.com/office/officeart/2005/8/layout/orgChart1"/>
    <dgm:cxn modelId="{9EEA3C6C-A440-49DB-929F-B0A8F1D96135}" type="presOf" srcId="{16D5B029-8D9C-48F5-BC9C-BD712671A7C5}" destId="{52A33023-B403-48A5-81E8-92F3A527BA7B}" srcOrd="0" destOrd="0" presId="urn:microsoft.com/office/officeart/2005/8/layout/orgChart1"/>
    <dgm:cxn modelId="{F96F576D-3A90-4CD5-8204-0587AC9CFF33}" type="presOf" srcId="{CB92F70B-3D5C-4BD8-AD9D-5D3F1D46E289}" destId="{929530AC-CE6C-44B1-BF45-B3AD2E527D4E}" srcOrd="0" destOrd="0" presId="urn:microsoft.com/office/officeart/2005/8/layout/orgChart1"/>
    <dgm:cxn modelId="{EF4EF06E-D74B-4665-9D12-117C8AB3C964}" type="presOf" srcId="{482623D1-9A9E-4259-972E-0F697101D7B1}" destId="{52B9F14E-81D0-4487-A4E5-26C2638A18EC}" srcOrd="0" destOrd="0" presId="urn:microsoft.com/office/officeart/2005/8/layout/orgChart1"/>
    <dgm:cxn modelId="{8960AF54-D9A0-429A-AE00-89E1DD0F0FC4}" type="presOf" srcId="{1ED67355-E52C-4C17-BF97-862CF94CD59C}" destId="{9D539D1D-D2CF-4C65-A6B8-2257BD8B451C}" srcOrd="1" destOrd="0" presId="urn:microsoft.com/office/officeart/2005/8/layout/orgChart1"/>
    <dgm:cxn modelId="{97684879-65E6-4DAD-A507-8EF2EA935CC8}" type="presOf" srcId="{DBCFC5CB-805C-4CFF-B127-D9D38B7CFF9E}" destId="{CCDD9756-E893-4FB4-B284-68495EE17296}" srcOrd="0" destOrd="0" presId="urn:microsoft.com/office/officeart/2005/8/layout/orgChart1"/>
    <dgm:cxn modelId="{64884885-11D8-4276-9C43-07B1CBB00780}" type="presOf" srcId="{A2692576-E8AA-41BC-8754-B468057262F2}" destId="{2E648F98-68E5-4A37-9499-5F94642A24AB}" srcOrd="0" destOrd="0" presId="urn:microsoft.com/office/officeart/2005/8/layout/orgChart1"/>
    <dgm:cxn modelId="{92092FA4-F9AE-4F00-96F9-66A0A65225F2}" type="presOf" srcId="{D3F70029-E4C4-4D05-B348-85FD153F8770}" destId="{0E9839F6-E1A2-4DA7-82E1-0EADD4F5F489}" srcOrd="0" destOrd="0" presId="urn:microsoft.com/office/officeart/2005/8/layout/orgChart1"/>
    <dgm:cxn modelId="{9898B5AA-43DA-4681-B675-865769B35455}" type="presOf" srcId="{0F52ECEA-B9A5-4507-8EB0-C4AB14194520}" destId="{CC243834-D04F-43F1-B84A-76076117CF8C}" srcOrd="1" destOrd="0" presId="urn:microsoft.com/office/officeart/2005/8/layout/orgChart1"/>
    <dgm:cxn modelId="{8DE54FAF-E009-4B4E-BC62-DC006E2BF48D}" srcId="{66C1073D-CB80-4AA5-87F4-04FABFA65030}" destId="{482623D1-9A9E-4259-972E-0F697101D7B1}" srcOrd="1" destOrd="0" parTransId="{3F21E8E3-66D6-4F86-91B5-6BFA45240E92}" sibTransId="{E1D019D9-2D9F-4982-89D6-D1A67FB5EF37}"/>
    <dgm:cxn modelId="{DF3B16B9-8F05-4B2F-ADF0-C32BB28AB3D0}" type="presOf" srcId="{66C1073D-CB80-4AA5-87F4-04FABFA65030}" destId="{978FC9EF-8D8C-45CD-A490-8C13A3818D46}" srcOrd="1" destOrd="0" presId="urn:microsoft.com/office/officeart/2005/8/layout/orgChart1"/>
    <dgm:cxn modelId="{2990C6BB-08C5-4485-B9E4-1D45B428F993}" srcId="{1ED67355-E52C-4C17-BF97-862CF94CD59C}" destId="{0F52ECEA-B9A5-4507-8EB0-C4AB14194520}" srcOrd="0" destOrd="0" parTransId="{A2692576-E8AA-41BC-8754-B468057262F2}" sibTransId="{66967242-CB28-48E9-B524-CC3F7B915EFB}"/>
    <dgm:cxn modelId="{A8D3D2BE-0694-48F0-8F77-FDDAF57496F9}" type="presOf" srcId="{0F52ECEA-B9A5-4507-8EB0-C4AB14194520}" destId="{E09EEDAD-8A94-4F33-A619-D38B5EC637B4}" srcOrd="0" destOrd="0" presId="urn:microsoft.com/office/officeart/2005/8/layout/orgChart1"/>
    <dgm:cxn modelId="{C31822C7-A2BF-41BD-8CCC-017A8141EE7C}" type="presOf" srcId="{1ED67355-E52C-4C17-BF97-862CF94CD59C}" destId="{371AD184-CC86-43EF-A32D-F3FA0982E2FD}" srcOrd="0" destOrd="0" presId="urn:microsoft.com/office/officeart/2005/8/layout/orgChart1"/>
    <dgm:cxn modelId="{DD1C70D1-98CC-494E-994E-50BB2941F493}" srcId="{1ED67355-E52C-4C17-BF97-862CF94CD59C}" destId="{417A6662-FB7B-482F-8A9F-42D423A1A4AF}" srcOrd="2" destOrd="0" parTransId="{5D59B599-1562-4211-A000-F53BF0C41E72}" sibTransId="{6B92B252-4A45-4E88-863D-F8D242C8B4B5}"/>
    <dgm:cxn modelId="{360F14DB-6D38-4945-9936-E2DC135A097C}" type="presOf" srcId="{66C1073D-CB80-4AA5-87F4-04FABFA65030}" destId="{207B616C-9EDD-492D-9494-37685FE301CF}" srcOrd="0" destOrd="0" presId="urn:microsoft.com/office/officeart/2005/8/layout/orgChart1"/>
    <dgm:cxn modelId="{A8F05EDC-82D0-461C-AFD7-4C74336139D2}" type="presOf" srcId="{3F21E8E3-66D6-4F86-91B5-6BFA45240E92}" destId="{4E714713-AF3B-4CC3-870D-8FC9057EF813}" srcOrd="0" destOrd="0" presId="urn:microsoft.com/office/officeart/2005/8/layout/orgChart1"/>
    <dgm:cxn modelId="{542877E0-1F13-4B1A-AD33-1B8BF310ECC6}" type="presOf" srcId="{8DB9A7B1-87C2-4D88-B682-D3DF34C73F16}" destId="{D00FC5CE-FC81-459A-AC44-E8E33CB6830A}" srcOrd="1" destOrd="0" presId="urn:microsoft.com/office/officeart/2005/8/layout/orgChart1"/>
    <dgm:cxn modelId="{6A0AEBE2-CB03-4C39-BF84-16A45D6693F8}" type="presOf" srcId="{E64955F3-D519-4F48-86CA-6855E9CE7A95}" destId="{DB91348C-53C7-461A-A250-6E38483D2990}" srcOrd="0" destOrd="0" presId="urn:microsoft.com/office/officeart/2005/8/layout/orgChart1"/>
    <dgm:cxn modelId="{5EDB1CE3-5006-4BB0-8E86-22734F35A08E}" type="presOf" srcId="{24713FF9-8D76-4530-972E-7A35662F5A1D}" destId="{2F62B7E5-A53F-49B1-8A13-104208AD5C2C}" srcOrd="0" destOrd="0" presId="urn:microsoft.com/office/officeart/2005/8/layout/orgChart1"/>
    <dgm:cxn modelId="{8CD12AE4-EDC7-4843-B98E-7552B5F9D4EE}" type="presOf" srcId="{417A6662-FB7B-482F-8A9F-42D423A1A4AF}" destId="{6C47924D-F313-44CA-9CEF-DA290CDBE0EE}" srcOrd="0" destOrd="0" presId="urn:microsoft.com/office/officeart/2005/8/layout/orgChart1"/>
    <dgm:cxn modelId="{9FF313F0-7C6B-4B3E-B14A-E766113364FA}" type="presOf" srcId="{D3F70029-E4C4-4D05-B348-85FD153F8770}" destId="{0A6C3BA6-23D7-4753-9F18-F3D97E6D046D}" srcOrd="1" destOrd="0" presId="urn:microsoft.com/office/officeart/2005/8/layout/orgChart1"/>
    <dgm:cxn modelId="{ABE0E2F0-9553-4410-A599-0BCBA5D685B1}" srcId="{417A6662-FB7B-482F-8A9F-42D423A1A4AF}" destId="{D3F70029-E4C4-4D05-B348-85FD153F8770}" srcOrd="0" destOrd="0" parTransId="{0F5DD67C-DF33-478A-BA1E-1C6C31E7B881}" sibTransId="{807CD250-1FC8-49AD-9F0E-4D4D5626DD54}"/>
    <dgm:cxn modelId="{84A6E279-9B21-4DA2-97E5-64C94187760A}" type="presParOf" srcId="{DB91348C-53C7-461A-A250-6E38483D2990}" destId="{7C27D3C9-1D4C-440C-9F09-0ABAC83118D6}" srcOrd="0" destOrd="0" presId="urn:microsoft.com/office/officeart/2005/8/layout/orgChart1"/>
    <dgm:cxn modelId="{419F7E72-E9C1-47C9-B6D7-627DC2B07B61}" type="presParOf" srcId="{7C27D3C9-1D4C-440C-9F09-0ABAC83118D6}" destId="{2C78E3BE-3C8D-4BDD-BD1E-AF57CDE4BBB1}" srcOrd="0" destOrd="0" presId="urn:microsoft.com/office/officeart/2005/8/layout/orgChart1"/>
    <dgm:cxn modelId="{E7A65677-18CF-41BE-B155-E511D5C7CF26}" type="presParOf" srcId="{2C78E3BE-3C8D-4BDD-BD1E-AF57CDE4BBB1}" destId="{371AD184-CC86-43EF-A32D-F3FA0982E2FD}" srcOrd="0" destOrd="0" presId="urn:microsoft.com/office/officeart/2005/8/layout/orgChart1"/>
    <dgm:cxn modelId="{132B9B10-3AEC-4E68-9927-9A6FF2F8119F}" type="presParOf" srcId="{2C78E3BE-3C8D-4BDD-BD1E-AF57CDE4BBB1}" destId="{9D539D1D-D2CF-4C65-A6B8-2257BD8B451C}" srcOrd="1" destOrd="0" presId="urn:microsoft.com/office/officeart/2005/8/layout/orgChart1"/>
    <dgm:cxn modelId="{70C30248-197C-433E-B23E-E4FB3B12DFEF}" type="presParOf" srcId="{7C27D3C9-1D4C-440C-9F09-0ABAC83118D6}" destId="{34BE1715-48F5-4642-862E-1C78E15359B5}" srcOrd="1" destOrd="0" presId="urn:microsoft.com/office/officeart/2005/8/layout/orgChart1"/>
    <dgm:cxn modelId="{0DED58DF-D5C9-40BB-9CA6-AC9F7C7AFBC2}" type="presParOf" srcId="{34BE1715-48F5-4642-862E-1C78E15359B5}" destId="{929530AC-CE6C-44B1-BF45-B3AD2E527D4E}" srcOrd="0" destOrd="0" presId="urn:microsoft.com/office/officeart/2005/8/layout/orgChart1"/>
    <dgm:cxn modelId="{492E9165-89FF-4502-8249-E6AFA052115E}" type="presParOf" srcId="{34BE1715-48F5-4642-862E-1C78E15359B5}" destId="{FA43DFB7-ADEB-495F-8389-AB3C7EC71814}" srcOrd="1" destOrd="0" presId="urn:microsoft.com/office/officeart/2005/8/layout/orgChart1"/>
    <dgm:cxn modelId="{49360D8C-39B8-4888-82C6-A15818D232BD}" type="presParOf" srcId="{FA43DFB7-ADEB-495F-8389-AB3C7EC71814}" destId="{2AC02453-5DC3-41A8-880E-7A69CD8077EB}" srcOrd="0" destOrd="0" presId="urn:microsoft.com/office/officeart/2005/8/layout/orgChart1"/>
    <dgm:cxn modelId="{D9B357C3-5DE8-497F-B555-733C1A11F265}" type="presParOf" srcId="{2AC02453-5DC3-41A8-880E-7A69CD8077EB}" destId="{207B616C-9EDD-492D-9494-37685FE301CF}" srcOrd="0" destOrd="0" presId="urn:microsoft.com/office/officeart/2005/8/layout/orgChart1"/>
    <dgm:cxn modelId="{445128FE-D253-445D-B67F-D1A6E726B7FD}" type="presParOf" srcId="{2AC02453-5DC3-41A8-880E-7A69CD8077EB}" destId="{978FC9EF-8D8C-45CD-A490-8C13A3818D46}" srcOrd="1" destOrd="0" presId="urn:microsoft.com/office/officeart/2005/8/layout/orgChart1"/>
    <dgm:cxn modelId="{0C12457A-01F6-4AD6-B4F2-50612A0B9429}" type="presParOf" srcId="{FA43DFB7-ADEB-495F-8389-AB3C7EC71814}" destId="{4E4C2D89-1006-4BF0-B8C9-48D0F9F01F98}" srcOrd="1" destOrd="0" presId="urn:microsoft.com/office/officeart/2005/8/layout/orgChart1"/>
    <dgm:cxn modelId="{BA88814F-2F6D-49DF-988F-B50031573231}" type="presParOf" srcId="{4E4C2D89-1006-4BF0-B8C9-48D0F9F01F98}" destId="{2F62B7E5-A53F-49B1-8A13-104208AD5C2C}" srcOrd="0" destOrd="0" presId="urn:microsoft.com/office/officeart/2005/8/layout/orgChart1"/>
    <dgm:cxn modelId="{FBF0258B-5C49-4D2A-A0BF-5A4F0D7DB3EF}" type="presParOf" srcId="{4E4C2D89-1006-4BF0-B8C9-48D0F9F01F98}" destId="{0474EEF1-2170-4951-BD23-6C97EB905439}" srcOrd="1" destOrd="0" presId="urn:microsoft.com/office/officeart/2005/8/layout/orgChart1"/>
    <dgm:cxn modelId="{A1B36AB4-CB88-47A2-859F-31A7F49EC6CE}" type="presParOf" srcId="{0474EEF1-2170-4951-BD23-6C97EB905439}" destId="{5C607A3F-F5A2-4605-9844-222036432377}" srcOrd="0" destOrd="0" presId="urn:microsoft.com/office/officeart/2005/8/layout/orgChart1"/>
    <dgm:cxn modelId="{5DF0528A-6151-4186-93BC-459950D0DD52}" type="presParOf" srcId="{5C607A3F-F5A2-4605-9844-222036432377}" destId="{CCDD9756-E893-4FB4-B284-68495EE17296}" srcOrd="0" destOrd="0" presId="urn:microsoft.com/office/officeart/2005/8/layout/orgChart1"/>
    <dgm:cxn modelId="{EA899234-F73A-43B9-BCCB-4062ECE050C6}" type="presParOf" srcId="{5C607A3F-F5A2-4605-9844-222036432377}" destId="{6AD9373B-253B-4FD0-9518-F67DB53BC9A2}" srcOrd="1" destOrd="0" presId="urn:microsoft.com/office/officeart/2005/8/layout/orgChart1"/>
    <dgm:cxn modelId="{BB5B67A1-7834-4687-982C-58697DAC03F7}" type="presParOf" srcId="{0474EEF1-2170-4951-BD23-6C97EB905439}" destId="{2E13DB7D-21CA-4379-AD11-D340B930C355}" srcOrd="1" destOrd="0" presId="urn:microsoft.com/office/officeart/2005/8/layout/orgChart1"/>
    <dgm:cxn modelId="{2CC5FE35-B194-4D8F-8CAF-6BE818EACD7F}" type="presParOf" srcId="{0474EEF1-2170-4951-BD23-6C97EB905439}" destId="{EE94DB74-1A70-4BD2-B5D9-35E80D6234FB}" srcOrd="2" destOrd="0" presId="urn:microsoft.com/office/officeart/2005/8/layout/orgChart1"/>
    <dgm:cxn modelId="{E98DE9E0-8A56-4F96-AC38-32E045C181B4}" type="presParOf" srcId="{4E4C2D89-1006-4BF0-B8C9-48D0F9F01F98}" destId="{4E714713-AF3B-4CC3-870D-8FC9057EF813}" srcOrd="2" destOrd="0" presId="urn:microsoft.com/office/officeart/2005/8/layout/orgChart1"/>
    <dgm:cxn modelId="{BE46CF69-8B37-42AE-871D-A953E144A69C}" type="presParOf" srcId="{4E4C2D89-1006-4BF0-B8C9-48D0F9F01F98}" destId="{9C58D51C-D9DA-40E7-BAF3-BBE9CA35779F}" srcOrd="3" destOrd="0" presId="urn:microsoft.com/office/officeart/2005/8/layout/orgChart1"/>
    <dgm:cxn modelId="{0F9BD57B-0559-4294-80BB-B9874147A8DD}" type="presParOf" srcId="{9C58D51C-D9DA-40E7-BAF3-BBE9CA35779F}" destId="{3B6127D1-5443-43C5-AA7E-F33972252E11}" srcOrd="0" destOrd="0" presId="urn:microsoft.com/office/officeart/2005/8/layout/orgChart1"/>
    <dgm:cxn modelId="{B7F5FC2D-8456-42B1-B0BB-7A81755A86A9}" type="presParOf" srcId="{3B6127D1-5443-43C5-AA7E-F33972252E11}" destId="{52B9F14E-81D0-4487-A4E5-26C2638A18EC}" srcOrd="0" destOrd="0" presId="urn:microsoft.com/office/officeart/2005/8/layout/orgChart1"/>
    <dgm:cxn modelId="{01579061-A94A-45E9-995A-391332D4EFF9}" type="presParOf" srcId="{3B6127D1-5443-43C5-AA7E-F33972252E11}" destId="{8C7A3FE9-AC43-46EB-93FD-D40E164F9BE4}" srcOrd="1" destOrd="0" presId="urn:microsoft.com/office/officeart/2005/8/layout/orgChart1"/>
    <dgm:cxn modelId="{1E8D2D90-D68A-4440-8357-F49818CDAB23}" type="presParOf" srcId="{9C58D51C-D9DA-40E7-BAF3-BBE9CA35779F}" destId="{CA6468EC-E431-41B0-BAE0-4F29B03DC51E}" srcOrd="1" destOrd="0" presId="urn:microsoft.com/office/officeart/2005/8/layout/orgChart1"/>
    <dgm:cxn modelId="{E8137A4D-58BE-4423-86AA-3E8A723C2CA1}" type="presParOf" srcId="{9C58D51C-D9DA-40E7-BAF3-BBE9CA35779F}" destId="{1D8B50D8-E9D7-49B6-8CB2-DB9321D0A9D4}" srcOrd="2" destOrd="0" presId="urn:microsoft.com/office/officeart/2005/8/layout/orgChart1"/>
    <dgm:cxn modelId="{E9503D54-5D00-4D06-A2A8-9B05708120F8}" type="presParOf" srcId="{FA43DFB7-ADEB-495F-8389-AB3C7EC71814}" destId="{9C5BA433-CEAE-4CC0-A928-58905813C47B}" srcOrd="2" destOrd="0" presId="urn:microsoft.com/office/officeart/2005/8/layout/orgChart1"/>
    <dgm:cxn modelId="{898F505D-37B0-4BBA-ABDA-9FA23F900CF9}" type="presParOf" srcId="{34BE1715-48F5-4642-862E-1C78E15359B5}" destId="{22A70867-3EBE-4010-B45E-859D61B9D92D}" srcOrd="2" destOrd="0" presId="urn:microsoft.com/office/officeart/2005/8/layout/orgChart1"/>
    <dgm:cxn modelId="{2ECABAB7-FE6C-4BD8-995C-981E612AA77B}" type="presParOf" srcId="{34BE1715-48F5-4642-862E-1C78E15359B5}" destId="{601F26B0-D24F-4470-AB0D-9C58F0BC92B3}" srcOrd="3" destOrd="0" presId="urn:microsoft.com/office/officeart/2005/8/layout/orgChart1"/>
    <dgm:cxn modelId="{78C80232-64CD-4F38-AEA3-17B58EE696C4}" type="presParOf" srcId="{601F26B0-D24F-4470-AB0D-9C58F0BC92B3}" destId="{31F39E77-5A24-4D76-AA73-B5344165E134}" srcOrd="0" destOrd="0" presId="urn:microsoft.com/office/officeart/2005/8/layout/orgChart1"/>
    <dgm:cxn modelId="{71848A76-9668-4ECF-BC4E-2BA8791CDE17}" type="presParOf" srcId="{31F39E77-5A24-4D76-AA73-B5344165E134}" destId="{6C47924D-F313-44CA-9CEF-DA290CDBE0EE}" srcOrd="0" destOrd="0" presId="urn:microsoft.com/office/officeart/2005/8/layout/orgChart1"/>
    <dgm:cxn modelId="{72212346-8A61-4B0F-8BC0-240F95553E4E}" type="presParOf" srcId="{31F39E77-5A24-4D76-AA73-B5344165E134}" destId="{1D79839A-F6A7-492E-83FD-C4E3BB6299A1}" srcOrd="1" destOrd="0" presId="urn:microsoft.com/office/officeart/2005/8/layout/orgChart1"/>
    <dgm:cxn modelId="{3BFB9C31-4382-4004-BF87-414A0DC86AEB}" type="presParOf" srcId="{601F26B0-D24F-4470-AB0D-9C58F0BC92B3}" destId="{F338193C-130E-4206-9A31-567311E99347}" srcOrd="1" destOrd="0" presId="urn:microsoft.com/office/officeart/2005/8/layout/orgChart1"/>
    <dgm:cxn modelId="{7EA7DF4D-D3DD-42D5-8FAB-81048C5DD753}" type="presParOf" srcId="{F338193C-130E-4206-9A31-567311E99347}" destId="{0458D259-C915-45AE-9E08-1B636A5D8435}" srcOrd="0" destOrd="0" presId="urn:microsoft.com/office/officeart/2005/8/layout/orgChart1"/>
    <dgm:cxn modelId="{D8083650-4DD1-4380-B944-93447B2FE3E7}" type="presParOf" srcId="{F338193C-130E-4206-9A31-567311E99347}" destId="{66B94201-21AE-4F13-AD8F-0E4AD9308AF4}" srcOrd="1" destOrd="0" presId="urn:microsoft.com/office/officeart/2005/8/layout/orgChart1"/>
    <dgm:cxn modelId="{B7C2F516-008E-4BEA-B934-3884C5FDFAE5}" type="presParOf" srcId="{66B94201-21AE-4F13-AD8F-0E4AD9308AF4}" destId="{B8F58D16-4F7E-421A-B1A1-AED56C58C023}" srcOrd="0" destOrd="0" presId="urn:microsoft.com/office/officeart/2005/8/layout/orgChart1"/>
    <dgm:cxn modelId="{A160A124-EE89-4F28-AABF-6B5C6DD41B6B}" type="presParOf" srcId="{B8F58D16-4F7E-421A-B1A1-AED56C58C023}" destId="{0E9839F6-E1A2-4DA7-82E1-0EADD4F5F489}" srcOrd="0" destOrd="0" presId="urn:microsoft.com/office/officeart/2005/8/layout/orgChart1"/>
    <dgm:cxn modelId="{71EB7E7A-0DE2-4EBD-A006-851B56CA29B9}" type="presParOf" srcId="{B8F58D16-4F7E-421A-B1A1-AED56C58C023}" destId="{0A6C3BA6-23D7-4753-9F18-F3D97E6D046D}" srcOrd="1" destOrd="0" presId="urn:microsoft.com/office/officeart/2005/8/layout/orgChart1"/>
    <dgm:cxn modelId="{123B45E0-1BAB-48B3-8EA0-909C6278A3D7}" type="presParOf" srcId="{66B94201-21AE-4F13-AD8F-0E4AD9308AF4}" destId="{6C06B720-232D-4A32-8A62-0A059785F508}" srcOrd="1" destOrd="0" presId="urn:microsoft.com/office/officeart/2005/8/layout/orgChart1"/>
    <dgm:cxn modelId="{C1AEC854-ADF0-44E8-8781-8DC4434C2538}" type="presParOf" srcId="{66B94201-21AE-4F13-AD8F-0E4AD9308AF4}" destId="{50C99537-125F-4C22-B5C1-01ABB68DA4CA}" srcOrd="2" destOrd="0" presId="urn:microsoft.com/office/officeart/2005/8/layout/orgChart1"/>
    <dgm:cxn modelId="{4F85A529-24AD-4BD3-8970-A0874AD0D7D8}" type="presParOf" srcId="{F338193C-130E-4206-9A31-567311E99347}" destId="{52A33023-B403-48A5-81E8-92F3A527BA7B}" srcOrd="2" destOrd="0" presId="urn:microsoft.com/office/officeart/2005/8/layout/orgChart1"/>
    <dgm:cxn modelId="{154136F0-CA35-4E99-B1C9-95BEE492F781}" type="presParOf" srcId="{F338193C-130E-4206-9A31-567311E99347}" destId="{E49425D4-AA5B-4458-A474-06444F5DE552}" srcOrd="3" destOrd="0" presId="urn:microsoft.com/office/officeart/2005/8/layout/orgChart1"/>
    <dgm:cxn modelId="{EC7A9E24-1BE3-49AE-BA95-70734F4F71F7}" type="presParOf" srcId="{E49425D4-AA5B-4458-A474-06444F5DE552}" destId="{3C879D05-729F-48BC-BFEC-6F4004BE4F36}" srcOrd="0" destOrd="0" presId="urn:microsoft.com/office/officeart/2005/8/layout/orgChart1"/>
    <dgm:cxn modelId="{C04C325A-ECA6-46A9-89BC-2D6E8C353417}" type="presParOf" srcId="{3C879D05-729F-48BC-BFEC-6F4004BE4F36}" destId="{A84D1500-3A5A-4DF3-8A0A-5A1C6A931670}" srcOrd="0" destOrd="0" presId="urn:microsoft.com/office/officeart/2005/8/layout/orgChart1"/>
    <dgm:cxn modelId="{CF731091-3ED7-4B4C-968C-BFCBD53559FA}" type="presParOf" srcId="{3C879D05-729F-48BC-BFEC-6F4004BE4F36}" destId="{D00FC5CE-FC81-459A-AC44-E8E33CB6830A}" srcOrd="1" destOrd="0" presId="urn:microsoft.com/office/officeart/2005/8/layout/orgChart1"/>
    <dgm:cxn modelId="{1D3869C4-F01E-401D-9E83-8709875F6C3E}" type="presParOf" srcId="{E49425D4-AA5B-4458-A474-06444F5DE552}" destId="{FA8D17C1-37B4-4959-8E02-1FD6CBCA1D3D}" srcOrd="1" destOrd="0" presId="urn:microsoft.com/office/officeart/2005/8/layout/orgChart1"/>
    <dgm:cxn modelId="{31A7DE5E-4E5D-4D6F-804E-173372ACBAC9}" type="presParOf" srcId="{E49425D4-AA5B-4458-A474-06444F5DE552}" destId="{089A383F-3C26-48F9-8219-7ECFE49EB709}" srcOrd="2" destOrd="0" presId="urn:microsoft.com/office/officeart/2005/8/layout/orgChart1"/>
    <dgm:cxn modelId="{F5BD3239-79E4-4863-ACE5-C893DC7C8953}" type="presParOf" srcId="{601F26B0-D24F-4470-AB0D-9C58F0BC92B3}" destId="{24C7BF6C-6C7F-4009-BBC1-D387F0F87B0D}" srcOrd="2" destOrd="0" presId="urn:microsoft.com/office/officeart/2005/8/layout/orgChart1"/>
    <dgm:cxn modelId="{489E3595-535D-4879-9FE2-7FD49D13C712}" type="presParOf" srcId="{7C27D3C9-1D4C-440C-9F09-0ABAC83118D6}" destId="{9046B40B-A067-4C42-A34A-444B453C804A}" srcOrd="2" destOrd="0" presId="urn:microsoft.com/office/officeart/2005/8/layout/orgChart1"/>
    <dgm:cxn modelId="{01E49B4F-F409-472A-8081-6EDF6F2466B0}" type="presParOf" srcId="{9046B40B-A067-4C42-A34A-444B453C804A}" destId="{2E648F98-68E5-4A37-9499-5F94642A24AB}" srcOrd="0" destOrd="0" presId="urn:microsoft.com/office/officeart/2005/8/layout/orgChart1"/>
    <dgm:cxn modelId="{54377B45-1A27-451B-AF60-599D257BE15D}" type="presParOf" srcId="{9046B40B-A067-4C42-A34A-444B453C804A}" destId="{701395B7-258D-4A59-8D6F-0B870C92B299}" srcOrd="1" destOrd="0" presId="urn:microsoft.com/office/officeart/2005/8/layout/orgChart1"/>
    <dgm:cxn modelId="{C1CF4C76-9147-47AC-9106-D63A65E7A35F}" type="presParOf" srcId="{701395B7-258D-4A59-8D6F-0B870C92B299}" destId="{C332E7FA-7486-4672-9D8B-FB54B590922A}" srcOrd="0" destOrd="0" presId="urn:microsoft.com/office/officeart/2005/8/layout/orgChart1"/>
    <dgm:cxn modelId="{9CA01E83-A6E7-4649-978B-EE5A1FCB4BFC}" type="presParOf" srcId="{C332E7FA-7486-4672-9D8B-FB54B590922A}" destId="{E09EEDAD-8A94-4F33-A619-D38B5EC637B4}" srcOrd="0" destOrd="0" presId="urn:microsoft.com/office/officeart/2005/8/layout/orgChart1"/>
    <dgm:cxn modelId="{9F7BE62B-D7C1-4A5F-BC15-9AB1AF986705}" type="presParOf" srcId="{C332E7FA-7486-4672-9D8B-FB54B590922A}" destId="{CC243834-D04F-43F1-B84A-76076117CF8C}" srcOrd="1" destOrd="0" presId="urn:microsoft.com/office/officeart/2005/8/layout/orgChart1"/>
    <dgm:cxn modelId="{9B33E4DB-2B73-4918-A29E-733A8B307FF9}" type="presParOf" srcId="{701395B7-258D-4A59-8D6F-0B870C92B299}" destId="{D7571686-742D-4A65-9660-8400C1F5A9BC}" srcOrd="1" destOrd="0" presId="urn:microsoft.com/office/officeart/2005/8/layout/orgChart1"/>
    <dgm:cxn modelId="{F962F3B5-008E-4438-9453-AF4E79C42FF0}" type="presParOf" srcId="{701395B7-258D-4A59-8D6F-0B870C92B299}" destId="{5F3006C8-220C-4324-BD68-26C4AE2CCFC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5488CE-B8DB-45BA-84A7-C855EC0773ED}" type="doc">
      <dgm:prSet loTypeId="urn:microsoft.com/office/officeart/2005/8/layout/arrow2" loCatId="process" qsTypeId="urn:microsoft.com/office/officeart/2005/8/quickstyle/simple1" qsCatId="simple" csTypeId="urn:microsoft.com/office/officeart/2005/8/colors/accent0_3" csCatId="mainScheme" phldr="1"/>
      <dgm:spPr/>
    </dgm:pt>
    <dgm:pt modelId="{FE245D27-2DFD-4D10-913C-F306411B4EC2}">
      <dgm:prSet phldrT="[Text]" custT="1"/>
      <dgm:spPr/>
      <dgm:t>
        <a:bodyPr/>
        <a:lstStyle/>
        <a:p>
          <a:r>
            <a:rPr lang="en-US" sz="1800" b="1" dirty="0">
              <a:latin typeface="Goudy Old Style" pitchFamily="18" charset="0"/>
            </a:rPr>
            <a:t>6-12</a:t>
          </a:r>
        </a:p>
      </dgm:t>
    </dgm:pt>
    <dgm:pt modelId="{4334C14E-8561-437A-B8E8-A43B0D1C70DE}" type="sibTrans" cxnId="{FD193423-C5FE-48D8-9F03-8731CAC188C1}">
      <dgm:prSet/>
      <dgm:spPr/>
      <dgm:t>
        <a:bodyPr/>
        <a:lstStyle/>
        <a:p>
          <a:endParaRPr lang="en-US"/>
        </a:p>
      </dgm:t>
    </dgm:pt>
    <dgm:pt modelId="{4919A48B-FD71-4AA9-A5F4-2D66EAA0E360}" type="parTrans" cxnId="{FD193423-C5FE-48D8-9F03-8731CAC188C1}">
      <dgm:prSet/>
      <dgm:spPr/>
      <dgm:t>
        <a:bodyPr/>
        <a:lstStyle/>
        <a:p>
          <a:endParaRPr lang="en-US"/>
        </a:p>
      </dgm:t>
    </dgm:pt>
    <dgm:pt modelId="{621BE1E1-61DB-4B09-A472-38BDD82A669B}">
      <dgm:prSet phldrT="[Text]" custT="1"/>
      <dgm:spPr/>
      <dgm:t>
        <a:bodyPr/>
        <a:lstStyle/>
        <a:p>
          <a:r>
            <a:rPr lang="en-US" sz="1800" b="1" dirty="0">
              <a:latin typeface="Goudy Old Style" pitchFamily="18" charset="0"/>
            </a:rPr>
            <a:t>0-6</a:t>
          </a:r>
        </a:p>
      </dgm:t>
    </dgm:pt>
    <dgm:pt modelId="{DC37421B-BFBB-436F-B606-3429F0EE3327}" type="sibTrans" cxnId="{2D66AF8A-8FA1-44B6-B182-0DD3F56D4D1E}">
      <dgm:prSet/>
      <dgm:spPr/>
      <dgm:t>
        <a:bodyPr/>
        <a:lstStyle/>
        <a:p>
          <a:endParaRPr lang="en-US"/>
        </a:p>
      </dgm:t>
    </dgm:pt>
    <dgm:pt modelId="{9DDB2C4F-089E-4D6E-9930-F56744E8D3FE}" type="parTrans" cxnId="{2D66AF8A-8FA1-44B6-B182-0DD3F56D4D1E}">
      <dgm:prSet/>
      <dgm:spPr/>
      <dgm:t>
        <a:bodyPr/>
        <a:lstStyle/>
        <a:p>
          <a:endParaRPr lang="en-US"/>
        </a:p>
      </dgm:t>
    </dgm:pt>
    <dgm:pt modelId="{A71A4457-D46A-4AB7-A425-41EE33FC1072}">
      <dgm:prSet phldrT="[Text]" custT="1"/>
      <dgm:spPr/>
      <dgm:t>
        <a:bodyPr/>
        <a:lstStyle/>
        <a:p>
          <a:r>
            <a:rPr lang="en-US" sz="1800" b="1" dirty="0">
              <a:latin typeface="Goudy Old Style" pitchFamily="18" charset="0"/>
            </a:rPr>
            <a:t>12 – 24</a:t>
          </a:r>
        </a:p>
      </dgm:t>
    </dgm:pt>
    <dgm:pt modelId="{9E931990-3B25-4D0B-9050-945CD1EC42CB}" type="parTrans" cxnId="{ABCDE845-747F-4827-A878-F6D3A627828D}">
      <dgm:prSet/>
      <dgm:spPr/>
      <dgm:t>
        <a:bodyPr/>
        <a:lstStyle/>
        <a:p>
          <a:endParaRPr lang="en-US"/>
        </a:p>
      </dgm:t>
    </dgm:pt>
    <dgm:pt modelId="{E75A0647-7292-4104-A279-4E10EA5C60B0}" type="sibTrans" cxnId="{ABCDE845-747F-4827-A878-F6D3A627828D}">
      <dgm:prSet/>
      <dgm:spPr/>
      <dgm:t>
        <a:bodyPr/>
        <a:lstStyle/>
        <a:p>
          <a:endParaRPr lang="en-US"/>
        </a:p>
      </dgm:t>
    </dgm:pt>
    <dgm:pt modelId="{A3F07639-F656-4A19-BE55-49813F372139}">
      <dgm:prSet phldrT="[Text]" custT="1"/>
      <dgm:spPr/>
      <dgm:t>
        <a:bodyPr/>
        <a:lstStyle/>
        <a:p>
          <a:r>
            <a:rPr lang="en-US" sz="1800" b="1" dirty="0">
              <a:latin typeface="Goudy Old Style" pitchFamily="18" charset="0"/>
            </a:rPr>
            <a:t>24 – 48</a:t>
          </a:r>
        </a:p>
      </dgm:t>
    </dgm:pt>
    <dgm:pt modelId="{8A5F7E5B-31C6-4357-966E-C78EC9F2AA09}" type="parTrans" cxnId="{D6B3B526-766D-4356-BB4E-3AC0821FD74D}">
      <dgm:prSet/>
      <dgm:spPr/>
      <dgm:t>
        <a:bodyPr/>
        <a:lstStyle/>
        <a:p>
          <a:endParaRPr lang="en-US"/>
        </a:p>
      </dgm:t>
    </dgm:pt>
    <dgm:pt modelId="{15EDE1F8-7251-46AA-8F03-D1F6D82425F0}" type="sibTrans" cxnId="{D6B3B526-766D-4356-BB4E-3AC0821FD74D}">
      <dgm:prSet/>
      <dgm:spPr/>
      <dgm:t>
        <a:bodyPr/>
        <a:lstStyle/>
        <a:p>
          <a:endParaRPr lang="en-US"/>
        </a:p>
      </dgm:t>
    </dgm:pt>
    <dgm:pt modelId="{39214170-584F-4D01-97D0-57EABBDE30C3}" type="pres">
      <dgm:prSet presAssocID="{ED5488CE-B8DB-45BA-84A7-C855EC0773ED}" presName="arrowDiagram" presStyleCnt="0">
        <dgm:presLayoutVars>
          <dgm:chMax val="5"/>
          <dgm:dir/>
          <dgm:resizeHandles val="exact"/>
        </dgm:presLayoutVars>
      </dgm:prSet>
      <dgm:spPr/>
    </dgm:pt>
    <dgm:pt modelId="{7A746AF7-70FD-4500-8BD5-2724022A2A02}" type="pres">
      <dgm:prSet presAssocID="{ED5488CE-B8DB-45BA-84A7-C855EC0773ED}" presName="arrow" presStyleLbl="bgShp" presStyleIdx="0" presStyleCnt="1"/>
      <dgm:spPr>
        <a:gradFill rotWithShape="0">
          <a:gsLst>
            <a:gs pos="0">
              <a:schemeClr val="accent6">
                <a:lumMod val="60000"/>
                <a:lumOff val="40000"/>
              </a:schemeClr>
            </a:gs>
            <a:gs pos="36000">
              <a:schemeClr val="accent5">
                <a:lumMod val="40000"/>
                <a:lumOff val="60000"/>
              </a:schemeClr>
            </a:gs>
            <a:gs pos="65000">
              <a:schemeClr val="accent4">
                <a:lumMod val="60000"/>
                <a:lumOff val="40000"/>
              </a:schemeClr>
            </a:gs>
            <a:gs pos="100000">
              <a:schemeClr val="accent2">
                <a:lumMod val="60000"/>
                <a:lumOff val="40000"/>
              </a:schemeClr>
            </a:gs>
          </a:gsLst>
          <a:lin ang="5400000" scaled="1"/>
        </a:gradFill>
      </dgm:spPr>
    </dgm:pt>
    <dgm:pt modelId="{E62912AC-AA0E-4597-B6B7-82A9F2988F87}" type="pres">
      <dgm:prSet presAssocID="{ED5488CE-B8DB-45BA-84A7-C855EC0773ED}" presName="arrowDiagram4" presStyleCnt="0"/>
      <dgm:spPr/>
    </dgm:pt>
    <dgm:pt modelId="{01B43A2D-5094-464E-99EF-3C223568DABC}" type="pres">
      <dgm:prSet presAssocID="{621BE1E1-61DB-4B09-A472-38BDD82A669B}" presName="bullet4a" presStyleLbl="node1" presStyleIdx="0" presStyleCnt="4"/>
      <dgm:spPr/>
    </dgm:pt>
    <dgm:pt modelId="{0EBEE80C-154A-42F5-822D-525274391412}" type="pres">
      <dgm:prSet presAssocID="{621BE1E1-61DB-4B09-A472-38BDD82A669B}" presName="textBox4a" presStyleLbl="revTx" presStyleIdx="0" presStyleCnt="4">
        <dgm:presLayoutVars>
          <dgm:bulletEnabled val="1"/>
        </dgm:presLayoutVars>
      </dgm:prSet>
      <dgm:spPr/>
    </dgm:pt>
    <dgm:pt modelId="{2477465C-59B7-4374-811D-DB9F3A7263F0}" type="pres">
      <dgm:prSet presAssocID="{FE245D27-2DFD-4D10-913C-F306411B4EC2}" presName="bullet4b" presStyleLbl="node1" presStyleIdx="1" presStyleCnt="4"/>
      <dgm:spPr/>
    </dgm:pt>
    <dgm:pt modelId="{DE1058CB-114B-4CC5-B4A3-EE6B2BA0FA20}" type="pres">
      <dgm:prSet presAssocID="{FE245D27-2DFD-4D10-913C-F306411B4EC2}" presName="textBox4b" presStyleLbl="revTx" presStyleIdx="1" presStyleCnt="4">
        <dgm:presLayoutVars>
          <dgm:bulletEnabled val="1"/>
        </dgm:presLayoutVars>
      </dgm:prSet>
      <dgm:spPr/>
    </dgm:pt>
    <dgm:pt modelId="{5A7458BD-4ADD-46A8-9408-B11F379B8BEA}" type="pres">
      <dgm:prSet presAssocID="{A71A4457-D46A-4AB7-A425-41EE33FC1072}" presName="bullet4c" presStyleLbl="node1" presStyleIdx="2" presStyleCnt="4"/>
      <dgm:spPr/>
    </dgm:pt>
    <dgm:pt modelId="{01EBA678-36C7-4599-9C3C-8FFD2E461C42}" type="pres">
      <dgm:prSet presAssocID="{A71A4457-D46A-4AB7-A425-41EE33FC1072}" presName="textBox4c" presStyleLbl="revTx" presStyleIdx="2" presStyleCnt="4">
        <dgm:presLayoutVars>
          <dgm:bulletEnabled val="1"/>
        </dgm:presLayoutVars>
      </dgm:prSet>
      <dgm:spPr/>
    </dgm:pt>
    <dgm:pt modelId="{48C793FF-AC1C-48B2-9353-2E863DC01231}" type="pres">
      <dgm:prSet presAssocID="{A3F07639-F656-4A19-BE55-49813F372139}" presName="bullet4d" presStyleLbl="node1" presStyleIdx="3" presStyleCnt="4"/>
      <dgm:spPr/>
    </dgm:pt>
    <dgm:pt modelId="{DF89A7FE-7A3D-4510-B8E2-68D42F2A68AA}" type="pres">
      <dgm:prSet presAssocID="{A3F07639-F656-4A19-BE55-49813F372139}" presName="textBox4d" presStyleLbl="revTx" presStyleIdx="3" presStyleCnt="4">
        <dgm:presLayoutVars>
          <dgm:bulletEnabled val="1"/>
        </dgm:presLayoutVars>
      </dgm:prSet>
      <dgm:spPr/>
    </dgm:pt>
  </dgm:ptLst>
  <dgm:cxnLst>
    <dgm:cxn modelId="{FD193423-C5FE-48D8-9F03-8731CAC188C1}" srcId="{ED5488CE-B8DB-45BA-84A7-C855EC0773ED}" destId="{FE245D27-2DFD-4D10-913C-F306411B4EC2}" srcOrd="1" destOrd="0" parTransId="{4919A48B-FD71-4AA9-A5F4-2D66EAA0E360}" sibTransId="{4334C14E-8561-437A-B8E8-A43B0D1C70DE}"/>
    <dgm:cxn modelId="{D6B3B526-766D-4356-BB4E-3AC0821FD74D}" srcId="{ED5488CE-B8DB-45BA-84A7-C855EC0773ED}" destId="{A3F07639-F656-4A19-BE55-49813F372139}" srcOrd="3" destOrd="0" parTransId="{8A5F7E5B-31C6-4357-966E-C78EC9F2AA09}" sibTransId="{15EDE1F8-7251-46AA-8F03-D1F6D82425F0}"/>
    <dgm:cxn modelId="{C808915B-E127-4327-BFF9-C493A8B1D102}" type="presOf" srcId="{ED5488CE-B8DB-45BA-84A7-C855EC0773ED}" destId="{39214170-584F-4D01-97D0-57EABBDE30C3}" srcOrd="0" destOrd="0" presId="urn:microsoft.com/office/officeart/2005/8/layout/arrow2"/>
    <dgm:cxn modelId="{1388A941-A9BF-40E7-9FC5-79596F0BBA69}" type="presOf" srcId="{FE245D27-2DFD-4D10-913C-F306411B4EC2}" destId="{DE1058CB-114B-4CC5-B4A3-EE6B2BA0FA20}" srcOrd="0" destOrd="0" presId="urn:microsoft.com/office/officeart/2005/8/layout/arrow2"/>
    <dgm:cxn modelId="{ABCDE845-747F-4827-A878-F6D3A627828D}" srcId="{ED5488CE-B8DB-45BA-84A7-C855EC0773ED}" destId="{A71A4457-D46A-4AB7-A425-41EE33FC1072}" srcOrd="2" destOrd="0" parTransId="{9E931990-3B25-4D0B-9050-945CD1EC42CB}" sibTransId="{E75A0647-7292-4104-A279-4E10EA5C60B0}"/>
    <dgm:cxn modelId="{FF2C7980-9697-4BE3-BF28-EC00493AEFBA}" type="presOf" srcId="{A71A4457-D46A-4AB7-A425-41EE33FC1072}" destId="{01EBA678-36C7-4599-9C3C-8FFD2E461C42}" srcOrd="0" destOrd="0" presId="urn:microsoft.com/office/officeart/2005/8/layout/arrow2"/>
    <dgm:cxn modelId="{2D66AF8A-8FA1-44B6-B182-0DD3F56D4D1E}" srcId="{ED5488CE-B8DB-45BA-84A7-C855EC0773ED}" destId="{621BE1E1-61DB-4B09-A472-38BDD82A669B}" srcOrd="0" destOrd="0" parTransId="{9DDB2C4F-089E-4D6E-9930-F56744E8D3FE}" sibTransId="{DC37421B-BFBB-436F-B606-3429F0EE3327}"/>
    <dgm:cxn modelId="{8722AC9D-B24A-40C0-98EE-21032131A934}" type="presOf" srcId="{A3F07639-F656-4A19-BE55-49813F372139}" destId="{DF89A7FE-7A3D-4510-B8E2-68D42F2A68AA}" srcOrd="0" destOrd="0" presId="urn:microsoft.com/office/officeart/2005/8/layout/arrow2"/>
    <dgm:cxn modelId="{0384A0F2-719B-4E42-8ACF-8ACCF6576C3C}" type="presOf" srcId="{621BE1E1-61DB-4B09-A472-38BDD82A669B}" destId="{0EBEE80C-154A-42F5-822D-525274391412}" srcOrd="0" destOrd="0" presId="urn:microsoft.com/office/officeart/2005/8/layout/arrow2"/>
    <dgm:cxn modelId="{9E7B13CC-3BDD-4217-AE44-9B54AE094FA7}" type="presParOf" srcId="{39214170-584F-4D01-97D0-57EABBDE30C3}" destId="{7A746AF7-70FD-4500-8BD5-2724022A2A02}" srcOrd="0" destOrd="0" presId="urn:microsoft.com/office/officeart/2005/8/layout/arrow2"/>
    <dgm:cxn modelId="{1151330C-7164-4AA2-B727-3FFA8D2B6188}" type="presParOf" srcId="{39214170-584F-4D01-97D0-57EABBDE30C3}" destId="{E62912AC-AA0E-4597-B6B7-82A9F2988F87}" srcOrd="1" destOrd="0" presId="urn:microsoft.com/office/officeart/2005/8/layout/arrow2"/>
    <dgm:cxn modelId="{CFC69DB3-03A6-4A34-B52D-A1677B7E3A9B}" type="presParOf" srcId="{E62912AC-AA0E-4597-B6B7-82A9F2988F87}" destId="{01B43A2D-5094-464E-99EF-3C223568DABC}" srcOrd="0" destOrd="0" presId="urn:microsoft.com/office/officeart/2005/8/layout/arrow2"/>
    <dgm:cxn modelId="{A82FF9C4-015C-48A9-9F4F-3767A3B74919}" type="presParOf" srcId="{E62912AC-AA0E-4597-B6B7-82A9F2988F87}" destId="{0EBEE80C-154A-42F5-822D-525274391412}" srcOrd="1" destOrd="0" presId="urn:microsoft.com/office/officeart/2005/8/layout/arrow2"/>
    <dgm:cxn modelId="{3BB56BF6-FE09-43FA-AD73-ED7EB52FB80B}" type="presParOf" srcId="{E62912AC-AA0E-4597-B6B7-82A9F2988F87}" destId="{2477465C-59B7-4374-811D-DB9F3A7263F0}" srcOrd="2" destOrd="0" presId="urn:microsoft.com/office/officeart/2005/8/layout/arrow2"/>
    <dgm:cxn modelId="{125B16A0-0581-4545-B172-25896903759F}" type="presParOf" srcId="{E62912AC-AA0E-4597-B6B7-82A9F2988F87}" destId="{DE1058CB-114B-4CC5-B4A3-EE6B2BA0FA20}" srcOrd="3" destOrd="0" presId="urn:microsoft.com/office/officeart/2005/8/layout/arrow2"/>
    <dgm:cxn modelId="{042D9824-4C16-4FA3-9309-4EAB343EC2C6}" type="presParOf" srcId="{E62912AC-AA0E-4597-B6B7-82A9F2988F87}" destId="{5A7458BD-4ADD-46A8-9408-B11F379B8BEA}" srcOrd="4" destOrd="0" presId="urn:microsoft.com/office/officeart/2005/8/layout/arrow2"/>
    <dgm:cxn modelId="{BCB2A596-307F-4F6B-B95B-777009BE0C1C}" type="presParOf" srcId="{E62912AC-AA0E-4597-B6B7-82A9F2988F87}" destId="{01EBA678-36C7-4599-9C3C-8FFD2E461C42}" srcOrd="5" destOrd="0" presId="urn:microsoft.com/office/officeart/2005/8/layout/arrow2"/>
    <dgm:cxn modelId="{A188356C-DF53-4389-86EC-A34ABF6C376C}" type="presParOf" srcId="{E62912AC-AA0E-4597-B6B7-82A9F2988F87}" destId="{48C793FF-AC1C-48B2-9353-2E863DC01231}" srcOrd="6" destOrd="0" presId="urn:microsoft.com/office/officeart/2005/8/layout/arrow2"/>
    <dgm:cxn modelId="{9A1291DA-AB66-4CE3-BF6F-4AA811909926}" type="presParOf" srcId="{E62912AC-AA0E-4597-B6B7-82A9F2988F87}" destId="{DF89A7FE-7A3D-4510-B8E2-68D42F2A68AA}"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48F98-68E5-4A37-9499-5F94642A24AB}">
      <dsp:nvSpPr>
        <dsp:cNvPr id="0" name=""/>
        <dsp:cNvSpPr/>
      </dsp:nvSpPr>
      <dsp:spPr>
        <a:xfrm>
          <a:off x="3382616" y="766246"/>
          <a:ext cx="160322" cy="702366"/>
        </a:xfrm>
        <a:custGeom>
          <a:avLst/>
          <a:gdLst/>
          <a:ahLst/>
          <a:cxnLst/>
          <a:rect l="0" t="0" r="0" b="0"/>
          <a:pathLst>
            <a:path>
              <a:moveTo>
                <a:pt x="160322" y="0"/>
              </a:moveTo>
              <a:lnTo>
                <a:pt x="160322" y="702366"/>
              </a:lnTo>
              <a:lnTo>
                <a:pt x="0" y="70236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A33023-B403-48A5-81E8-92F3A527BA7B}">
      <dsp:nvSpPr>
        <dsp:cNvPr id="0" name=""/>
        <dsp:cNvSpPr/>
      </dsp:nvSpPr>
      <dsp:spPr>
        <a:xfrm>
          <a:off x="5258087" y="2820843"/>
          <a:ext cx="380713" cy="1675678"/>
        </a:xfrm>
        <a:custGeom>
          <a:avLst/>
          <a:gdLst/>
          <a:ahLst/>
          <a:cxnLst/>
          <a:rect l="0" t="0" r="0" b="0"/>
          <a:pathLst>
            <a:path>
              <a:moveTo>
                <a:pt x="0" y="0"/>
              </a:moveTo>
              <a:lnTo>
                <a:pt x="0" y="1675678"/>
              </a:lnTo>
              <a:lnTo>
                <a:pt x="380713" y="167567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58D259-C915-45AE-9E08-1B636A5D8435}">
      <dsp:nvSpPr>
        <dsp:cNvPr id="0" name=""/>
        <dsp:cNvSpPr/>
      </dsp:nvSpPr>
      <dsp:spPr>
        <a:xfrm>
          <a:off x="5258087" y="2820843"/>
          <a:ext cx="304506" cy="608875"/>
        </a:xfrm>
        <a:custGeom>
          <a:avLst/>
          <a:gdLst/>
          <a:ahLst/>
          <a:cxnLst/>
          <a:rect l="0" t="0" r="0" b="0"/>
          <a:pathLst>
            <a:path>
              <a:moveTo>
                <a:pt x="0" y="0"/>
              </a:moveTo>
              <a:lnTo>
                <a:pt x="0" y="608875"/>
              </a:lnTo>
              <a:lnTo>
                <a:pt x="304506" y="60887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A70867-3EBE-4010-B45E-859D61B9D92D}">
      <dsp:nvSpPr>
        <dsp:cNvPr id="0" name=""/>
        <dsp:cNvSpPr/>
      </dsp:nvSpPr>
      <dsp:spPr>
        <a:xfrm>
          <a:off x="3542939" y="766246"/>
          <a:ext cx="2325901" cy="1291155"/>
        </a:xfrm>
        <a:custGeom>
          <a:avLst/>
          <a:gdLst/>
          <a:ahLst/>
          <a:cxnLst/>
          <a:rect l="0" t="0" r="0" b="0"/>
          <a:pathLst>
            <a:path>
              <a:moveTo>
                <a:pt x="0" y="0"/>
              </a:moveTo>
              <a:lnTo>
                <a:pt x="0" y="1130832"/>
              </a:lnTo>
              <a:lnTo>
                <a:pt x="2325901" y="1130832"/>
              </a:lnTo>
              <a:lnTo>
                <a:pt x="2325901" y="129115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714713-AF3B-4CC3-870D-8FC9057EF813}">
      <dsp:nvSpPr>
        <dsp:cNvPr id="0" name=""/>
        <dsp:cNvSpPr/>
      </dsp:nvSpPr>
      <dsp:spPr>
        <a:xfrm>
          <a:off x="1019062" y="2934420"/>
          <a:ext cx="229032" cy="1786453"/>
        </a:xfrm>
        <a:custGeom>
          <a:avLst/>
          <a:gdLst/>
          <a:ahLst/>
          <a:cxnLst/>
          <a:rect l="0" t="0" r="0" b="0"/>
          <a:pathLst>
            <a:path>
              <a:moveTo>
                <a:pt x="0" y="0"/>
              </a:moveTo>
              <a:lnTo>
                <a:pt x="0" y="1786453"/>
              </a:lnTo>
              <a:lnTo>
                <a:pt x="229032" y="178645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F62B7E5-A53F-49B1-8A13-104208AD5C2C}">
      <dsp:nvSpPr>
        <dsp:cNvPr id="0" name=""/>
        <dsp:cNvSpPr/>
      </dsp:nvSpPr>
      <dsp:spPr>
        <a:xfrm>
          <a:off x="1019062" y="2934420"/>
          <a:ext cx="229032" cy="702366"/>
        </a:xfrm>
        <a:custGeom>
          <a:avLst/>
          <a:gdLst/>
          <a:ahLst/>
          <a:cxnLst/>
          <a:rect l="0" t="0" r="0" b="0"/>
          <a:pathLst>
            <a:path>
              <a:moveTo>
                <a:pt x="0" y="0"/>
              </a:moveTo>
              <a:lnTo>
                <a:pt x="0" y="702366"/>
              </a:lnTo>
              <a:lnTo>
                <a:pt x="229032" y="70236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9530AC-CE6C-44B1-BF45-B3AD2E527D4E}">
      <dsp:nvSpPr>
        <dsp:cNvPr id="0" name=""/>
        <dsp:cNvSpPr/>
      </dsp:nvSpPr>
      <dsp:spPr>
        <a:xfrm>
          <a:off x="1629815" y="766246"/>
          <a:ext cx="1913124" cy="1404732"/>
        </a:xfrm>
        <a:custGeom>
          <a:avLst/>
          <a:gdLst/>
          <a:ahLst/>
          <a:cxnLst/>
          <a:rect l="0" t="0" r="0" b="0"/>
          <a:pathLst>
            <a:path>
              <a:moveTo>
                <a:pt x="1913124" y="0"/>
              </a:moveTo>
              <a:lnTo>
                <a:pt x="1913124" y="1244410"/>
              </a:lnTo>
              <a:lnTo>
                <a:pt x="0" y="1244410"/>
              </a:lnTo>
              <a:lnTo>
                <a:pt x="0" y="140473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1AD184-CC86-43EF-A32D-F3FA0982E2FD}">
      <dsp:nvSpPr>
        <dsp:cNvPr id="0" name=""/>
        <dsp:cNvSpPr/>
      </dsp:nvSpPr>
      <dsp:spPr>
        <a:xfrm>
          <a:off x="2779497" y="2804"/>
          <a:ext cx="1526883" cy="763441"/>
        </a:xfrm>
        <a:prstGeom prst="rect">
          <a:avLst/>
        </a:prstGeom>
        <a:solidFill>
          <a:schemeClr val="accent2"/>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Monitoring Manager</a:t>
          </a:r>
        </a:p>
      </dsp:txBody>
      <dsp:txXfrm>
        <a:off x="2779497" y="2804"/>
        <a:ext cx="1526883" cy="763441"/>
      </dsp:txXfrm>
    </dsp:sp>
    <dsp:sp modelId="{207B616C-9EDD-492D-9494-37685FE301CF}">
      <dsp:nvSpPr>
        <dsp:cNvPr id="0" name=""/>
        <dsp:cNvSpPr/>
      </dsp:nvSpPr>
      <dsp:spPr>
        <a:xfrm>
          <a:off x="866373" y="2170979"/>
          <a:ext cx="1526883" cy="763441"/>
        </a:xfrm>
        <a:prstGeom prst="rect">
          <a:avLst/>
        </a:prstGeom>
        <a:solidFill>
          <a:schemeClr val="accent2"/>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Field Team Supervisor</a:t>
          </a:r>
        </a:p>
      </dsp:txBody>
      <dsp:txXfrm>
        <a:off x="866373" y="2170979"/>
        <a:ext cx="1526883" cy="763441"/>
      </dsp:txXfrm>
    </dsp:sp>
    <dsp:sp modelId="{CCDD9756-E893-4FB4-B284-68495EE17296}">
      <dsp:nvSpPr>
        <dsp:cNvPr id="0" name=""/>
        <dsp:cNvSpPr/>
      </dsp:nvSpPr>
      <dsp:spPr>
        <a:xfrm>
          <a:off x="1248094" y="3255066"/>
          <a:ext cx="1526883" cy="763441"/>
        </a:xfrm>
        <a:prstGeom prst="rect">
          <a:avLst/>
        </a:prstGeom>
        <a:solidFill>
          <a:schemeClr val="accent2"/>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Field Monitoring Specialist</a:t>
          </a:r>
        </a:p>
      </dsp:txBody>
      <dsp:txXfrm>
        <a:off x="1248094" y="3255066"/>
        <a:ext cx="1526883" cy="763441"/>
      </dsp:txXfrm>
    </dsp:sp>
    <dsp:sp modelId="{52B9F14E-81D0-4487-A4E5-26C2638A18EC}">
      <dsp:nvSpPr>
        <dsp:cNvPr id="0" name=""/>
        <dsp:cNvSpPr/>
      </dsp:nvSpPr>
      <dsp:spPr>
        <a:xfrm>
          <a:off x="1248094" y="4339153"/>
          <a:ext cx="1526883" cy="763441"/>
        </a:xfrm>
        <a:prstGeom prst="rect">
          <a:avLst/>
        </a:prstGeom>
        <a:solidFill>
          <a:schemeClr val="accent2"/>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Specialists (In-Situ, ECAM)</a:t>
          </a:r>
        </a:p>
      </dsp:txBody>
      <dsp:txXfrm>
        <a:off x="1248094" y="4339153"/>
        <a:ext cx="1526883" cy="763441"/>
      </dsp:txXfrm>
    </dsp:sp>
    <dsp:sp modelId="{6C47924D-F313-44CA-9CEF-DA290CDBE0EE}">
      <dsp:nvSpPr>
        <dsp:cNvPr id="0" name=""/>
        <dsp:cNvSpPr/>
      </dsp:nvSpPr>
      <dsp:spPr>
        <a:xfrm>
          <a:off x="5105399" y="2057401"/>
          <a:ext cx="1526883" cy="763441"/>
        </a:xfrm>
        <a:prstGeom prst="rect">
          <a:avLst/>
        </a:prstGeom>
        <a:solidFill>
          <a:srgbClr val="00B050"/>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AMS Mission Manager</a:t>
          </a:r>
        </a:p>
      </dsp:txBody>
      <dsp:txXfrm>
        <a:off x="5105399" y="2057401"/>
        <a:ext cx="1526883" cy="763441"/>
      </dsp:txXfrm>
    </dsp:sp>
    <dsp:sp modelId="{0E9839F6-E1A2-4DA7-82E1-0EADD4F5F489}">
      <dsp:nvSpPr>
        <dsp:cNvPr id="0" name=""/>
        <dsp:cNvSpPr/>
      </dsp:nvSpPr>
      <dsp:spPr>
        <a:xfrm>
          <a:off x="5562594" y="3047998"/>
          <a:ext cx="1526883" cy="763441"/>
        </a:xfrm>
        <a:prstGeom prst="rect">
          <a:avLst/>
        </a:prstGeom>
        <a:solidFill>
          <a:srgbClr val="00B050"/>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AMS Scientists and Technicians</a:t>
          </a:r>
        </a:p>
      </dsp:txBody>
      <dsp:txXfrm>
        <a:off x="5562594" y="3047998"/>
        <a:ext cx="1526883" cy="763441"/>
      </dsp:txXfrm>
    </dsp:sp>
    <dsp:sp modelId="{A84D1500-3A5A-4DF3-8A0A-5A1C6A931670}">
      <dsp:nvSpPr>
        <dsp:cNvPr id="0" name=""/>
        <dsp:cNvSpPr/>
      </dsp:nvSpPr>
      <dsp:spPr>
        <a:xfrm>
          <a:off x="5638800" y="4114801"/>
          <a:ext cx="1526883" cy="763441"/>
        </a:xfrm>
        <a:prstGeom prst="rect">
          <a:avLst/>
        </a:prstGeom>
        <a:solidFill>
          <a:srgbClr val="00B050"/>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Rotary and Fixed Wing Crews</a:t>
          </a:r>
        </a:p>
      </dsp:txBody>
      <dsp:txXfrm>
        <a:off x="5638800" y="4114801"/>
        <a:ext cx="1526883" cy="763441"/>
      </dsp:txXfrm>
    </dsp:sp>
    <dsp:sp modelId="{E09EEDAD-8A94-4F33-A619-D38B5EC637B4}">
      <dsp:nvSpPr>
        <dsp:cNvPr id="0" name=""/>
        <dsp:cNvSpPr/>
      </dsp:nvSpPr>
      <dsp:spPr>
        <a:xfrm>
          <a:off x="1855733" y="1086891"/>
          <a:ext cx="1526883" cy="763441"/>
        </a:xfrm>
        <a:prstGeom prst="rect">
          <a:avLst/>
        </a:prstGeom>
        <a:solidFill>
          <a:schemeClr val="accent2"/>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Deputy Monitoring Manager</a:t>
          </a:r>
        </a:p>
      </dsp:txBody>
      <dsp:txXfrm>
        <a:off x="1855733" y="1086891"/>
        <a:ext cx="1526883" cy="763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46AF7-70FD-4500-8BD5-2724022A2A02}">
      <dsp:nvSpPr>
        <dsp:cNvPr id="0" name=""/>
        <dsp:cNvSpPr/>
      </dsp:nvSpPr>
      <dsp:spPr>
        <a:xfrm>
          <a:off x="0" y="348885"/>
          <a:ext cx="4995218" cy="3122011"/>
        </a:xfrm>
        <a:prstGeom prst="swooshArrow">
          <a:avLst>
            <a:gd name="adj1" fmla="val 25000"/>
            <a:gd name="adj2" fmla="val 25000"/>
          </a:avLst>
        </a:prstGeom>
        <a:gradFill rotWithShape="0">
          <a:gsLst>
            <a:gs pos="0">
              <a:schemeClr val="accent6">
                <a:lumMod val="60000"/>
                <a:lumOff val="40000"/>
              </a:schemeClr>
            </a:gs>
            <a:gs pos="36000">
              <a:schemeClr val="accent5">
                <a:lumMod val="40000"/>
                <a:lumOff val="60000"/>
              </a:schemeClr>
            </a:gs>
            <a:gs pos="65000">
              <a:schemeClr val="accent4">
                <a:lumMod val="60000"/>
                <a:lumOff val="40000"/>
              </a:schemeClr>
            </a:gs>
            <a:gs pos="100000">
              <a:schemeClr val="accent2">
                <a:lumMod val="60000"/>
                <a:lumOff val="40000"/>
              </a:schemeClr>
            </a:gs>
          </a:gsLst>
          <a:lin ang="5400000" scaled="1"/>
        </a:gradFill>
        <a:ln>
          <a:noFill/>
        </a:ln>
        <a:effectLst/>
      </dsp:spPr>
      <dsp:style>
        <a:lnRef idx="0">
          <a:scrgbClr r="0" g="0" b="0"/>
        </a:lnRef>
        <a:fillRef idx="1">
          <a:scrgbClr r="0" g="0" b="0"/>
        </a:fillRef>
        <a:effectRef idx="0">
          <a:scrgbClr r="0" g="0" b="0"/>
        </a:effectRef>
        <a:fontRef idx="minor"/>
      </dsp:style>
    </dsp:sp>
    <dsp:sp modelId="{01B43A2D-5094-464E-99EF-3C223568DABC}">
      <dsp:nvSpPr>
        <dsp:cNvPr id="0" name=""/>
        <dsp:cNvSpPr/>
      </dsp:nvSpPr>
      <dsp:spPr>
        <a:xfrm>
          <a:off x="492029" y="2670413"/>
          <a:ext cx="114890" cy="114890"/>
        </a:xfrm>
        <a:prstGeom prst="ellipse">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EE80C-154A-42F5-822D-525274391412}">
      <dsp:nvSpPr>
        <dsp:cNvPr id="0" name=""/>
        <dsp:cNvSpPr/>
      </dsp:nvSpPr>
      <dsp:spPr>
        <a:xfrm>
          <a:off x="549474" y="2727858"/>
          <a:ext cx="854182" cy="743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78"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Goudy Old Style" pitchFamily="18" charset="0"/>
            </a:rPr>
            <a:t>0-6</a:t>
          </a:r>
        </a:p>
      </dsp:txBody>
      <dsp:txXfrm>
        <a:off x="549474" y="2727858"/>
        <a:ext cx="854182" cy="743038"/>
      </dsp:txXfrm>
    </dsp:sp>
    <dsp:sp modelId="{2477465C-59B7-4374-811D-DB9F3A7263F0}">
      <dsp:nvSpPr>
        <dsp:cNvPr id="0" name=""/>
        <dsp:cNvSpPr/>
      </dsp:nvSpPr>
      <dsp:spPr>
        <a:xfrm>
          <a:off x="1303752" y="1944233"/>
          <a:ext cx="199808" cy="199808"/>
        </a:xfrm>
        <a:prstGeom prst="ellipse">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058CB-114B-4CC5-B4A3-EE6B2BA0FA20}">
      <dsp:nvSpPr>
        <dsp:cNvPr id="0" name=""/>
        <dsp:cNvSpPr/>
      </dsp:nvSpPr>
      <dsp:spPr>
        <a:xfrm>
          <a:off x="1403656" y="2044137"/>
          <a:ext cx="1048995" cy="1426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875"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Goudy Old Style" pitchFamily="18" charset="0"/>
            </a:rPr>
            <a:t>6-12</a:t>
          </a:r>
        </a:p>
      </dsp:txBody>
      <dsp:txXfrm>
        <a:off x="1403656" y="2044137"/>
        <a:ext cx="1048995" cy="1426759"/>
      </dsp:txXfrm>
    </dsp:sp>
    <dsp:sp modelId="{5A7458BD-4ADD-46A8-9408-B11F379B8BEA}">
      <dsp:nvSpPr>
        <dsp:cNvPr id="0" name=""/>
        <dsp:cNvSpPr/>
      </dsp:nvSpPr>
      <dsp:spPr>
        <a:xfrm>
          <a:off x="2340260" y="1409120"/>
          <a:ext cx="264746" cy="264746"/>
        </a:xfrm>
        <a:prstGeom prst="ellipse">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BA678-36C7-4599-9C3C-8FFD2E461C42}">
      <dsp:nvSpPr>
        <dsp:cNvPr id="0" name=""/>
        <dsp:cNvSpPr/>
      </dsp:nvSpPr>
      <dsp:spPr>
        <a:xfrm>
          <a:off x="2472633" y="1541493"/>
          <a:ext cx="1048995" cy="192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284"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Goudy Old Style" pitchFamily="18" charset="0"/>
            </a:rPr>
            <a:t>12 – 24</a:t>
          </a:r>
        </a:p>
      </dsp:txBody>
      <dsp:txXfrm>
        <a:off x="2472633" y="1541493"/>
        <a:ext cx="1048995" cy="1929403"/>
      </dsp:txXfrm>
    </dsp:sp>
    <dsp:sp modelId="{48C793FF-AC1C-48B2-9353-2E863DC01231}">
      <dsp:nvSpPr>
        <dsp:cNvPr id="0" name=""/>
        <dsp:cNvSpPr/>
      </dsp:nvSpPr>
      <dsp:spPr>
        <a:xfrm>
          <a:off x="3469179" y="1055084"/>
          <a:ext cx="354660" cy="354660"/>
        </a:xfrm>
        <a:prstGeom prst="ellipse">
          <a:avLst/>
        </a:prstGeom>
        <a:solidFill>
          <a:schemeClr val="dk2">
            <a:hueOff val="0"/>
            <a:satOff val="0"/>
            <a:lumOff val="0"/>
            <a:alphaOff val="0"/>
          </a:schemeClr>
        </a:solidFill>
        <a:ln w="55000" cap="flat" cmpd="thickThin"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9A7FE-7A3D-4510-B8E2-68D42F2A68AA}">
      <dsp:nvSpPr>
        <dsp:cNvPr id="0" name=""/>
        <dsp:cNvSpPr/>
      </dsp:nvSpPr>
      <dsp:spPr>
        <a:xfrm>
          <a:off x="3646509" y="1232414"/>
          <a:ext cx="1048995" cy="2238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927"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Goudy Old Style" pitchFamily="18" charset="0"/>
            </a:rPr>
            <a:t>24 – 48</a:t>
          </a:r>
        </a:p>
      </dsp:txBody>
      <dsp:txXfrm>
        <a:off x="3646509" y="1232414"/>
        <a:ext cx="1048995" cy="223848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371" cy="464184"/>
          </a:xfrm>
          <a:prstGeom prst="rect">
            <a:avLst/>
          </a:prstGeom>
        </p:spPr>
        <p:txBody>
          <a:bodyPr vert="horz" lIns="91637" tIns="45818" rIns="91637" bIns="45818" rtlCol="0"/>
          <a:lstStyle>
            <a:lvl1pPr algn="l">
              <a:defRPr sz="1200"/>
            </a:lvl1pPr>
          </a:lstStyle>
          <a:p>
            <a:endParaRPr lang="en-US" dirty="0"/>
          </a:p>
        </p:txBody>
      </p:sp>
      <p:sp>
        <p:nvSpPr>
          <p:cNvPr id="3" name="Date Placeholder 2"/>
          <p:cNvSpPr>
            <a:spLocks noGrp="1"/>
          </p:cNvSpPr>
          <p:nvPr>
            <p:ph type="dt" sz="quarter" idx="1"/>
          </p:nvPr>
        </p:nvSpPr>
        <p:spPr>
          <a:xfrm>
            <a:off x="3970436" y="0"/>
            <a:ext cx="3038371" cy="464184"/>
          </a:xfrm>
          <a:prstGeom prst="rect">
            <a:avLst/>
          </a:prstGeom>
        </p:spPr>
        <p:txBody>
          <a:bodyPr vert="horz" lIns="91637" tIns="45818" rIns="91637" bIns="45818" rtlCol="0"/>
          <a:lstStyle>
            <a:lvl1pPr algn="r">
              <a:defRPr sz="1200"/>
            </a:lvl1pPr>
          </a:lstStyle>
          <a:p>
            <a:fld id="{8E77D611-AA2B-4AC3-A6B0-7EF516B186B6}" type="datetimeFigureOut">
              <a:rPr lang="en-US" smtClean="0"/>
              <a:pPr/>
              <a:t>12/29/2020</a:t>
            </a:fld>
            <a:endParaRPr lang="en-US" dirty="0"/>
          </a:p>
        </p:txBody>
      </p:sp>
      <p:sp>
        <p:nvSpPr>
          <p:cNvPr id="4" name="Footer Placeholder 3"/>
          <p:cNvSpPr>
            <a:spLocks noGrp="1"/>
          </p:cNvSpPr>
          <p:nvPr>
            <p:ph type="ftr" sz="quarter" idx="2"/>
          </p:nvPr>
        </p:nvSpPr>
        <p:spPr>
          <a:xfrm>
            <a:off x="3" y="8830628"/>
            <a:ext cx="3038371" cy="464184"/>
          </a:xfrm>
          <a:prstGeom prst="rect">
            <a:avLst/>
          </a:prstGeom>
        </p:spPr>
        <p:txBody>
          <a:bodyPr vert="horz" lIns="91637" tIns="45818" rIns="91637" bIns="458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36" y="8830628"/>
            <a:ext cx="3038371" cy="464184"/>
          </a:xfrm>
          <a:prstGeom prst="rect">
            <a:avLst/>
          </a:prstGeom>
        </p:spPr>
        <p:txBody>
          <a:bodyPr vert="horz" lIns="91637" tIns="45818" rIns="91637" bIns="45818" rtlCol="0" anchor="b"/>
          <a:lstStyle>
            <a:lvl1pPr algn="r">
              <a:defRPr sz="1200"/>
            </a:lvl1pPr>
          </a:lstStyle>
          <a:p>
            <a:fld id="{2B0F7915-BEE4-4DAD-8B8E-BE28B12A6895}" type="slidenum">
              <a:rPr lang="en-US" smtClean="0"/>
              <a:pPr/>
              <a:t>‹#›</a:t>
            </a:fld>
            <a:endParaRPr lang="en-US" dirty="0"/>
          </a:p>
        </p:txBody>
      </p:sp>
    </p:spTree>
    <p:extLst>
      <p:ext uri="{BB962C8B-B14F-4D97-AF65-F5344CB8AC3E}">
        <p14:creationId xmlns:p14="http://schemas.microsoft.com/office/powerpoint/2010/main" val="2719314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2" y="0"/>
            <a:ext cx="3037839"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defRPr sz="1200">
                <a:latin typeface="Arial" charset="0"/>
                <a:cs typeface="Arial" charset="0"/>
              </a:defRPr>
            </a:lvl1pPr>
          </a:lstStyle>
          <a:p>
            <a:pPr>
              <a:defRPr/>
            </a:pPr>
            <a:endParaRPr lang="en-US" dirty="0"/>
          </a:p>
        </p:txBody>
      </p:sp>
      <p:sp>
        <p:nvSpPr>
          <p:cNvPr id="52227" name="Rectangle 3"/>
          <p:cNvSpPr>
            <a:spLocks noGrp="1" noChangeArrowheads="1"/>
          </p:cNvSpPr>
          <p:nvPr>
            <p:ph type="dt" idx="1"/>
          </p:nvPr>
        </p:nvSpPr>
        <p:spPr bwMode="auto">
          <a:xfrm>
            <a:off x="3970939" y="0"/>
            <a:ext cx="3037839"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r">
              <a:defRPr sz="1200">
                <a:latin typeface="Arial" charset="0"/>
                <a:cs typeface="Arial" charset="0"/>
              </a:defRPr>
            </a:lvl1pPr>
          </a:lstStyle>
          <a:p>
            <a:pPr>
              <a:defRPr/>
            </a:pPr>
            <a:endParaRPr lang="en-US" dirty="0"/>
          </a:p>
        </p:txBody>
      </p:sp>
      <p:sp>
        <p:nvSpPr>
          <p:cNvPr id="1351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701040" y="4415791"/>
            <a:ext cx="5608320" cy="418338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30" name="Rectangle 6"/>
          <p:cNvSpPr>
            <a:spLocks noGrp="1" noChangeArrowheads="1"/>
          </p:cNvSpPr>
          <p:nvPr>
            <p:ph type="ftr" sz="quarter" idx="4"/>
          </p:nvPr>
        </p:nvSpPr>
        <p:spPr bwMode="auto">
          <a:xfrm>
            <a:off x="2" y="8829968"/>
            <a:ext cx="3037839"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defRPr sz="1200">
                <a:latin typeface="Arial" charset="0"/>
                <a:cs typeface="Arial" charset="0"/>
              </a:defRPr>
            </a:lvl1pPr>
          </a:lstStyle>
          <a:p>
            <a:pPr>
              <a:defRPr/>
            </a:pPr>
            <a:endParaRPr lang="en-US" dirty="0"/>
          </a:p>
        </p:txBody>
      </p:sp>
      <p:sp>
        <p:nvSpPr>
          <p:cNvPr id="52231" name="Rectangle 7"/>
          <p:cNvSpPr>
            <a:spLocks noGrp="1" noChangeArrowheads="1"/>
          </p:cNvSpPr>
          <p:nvPr>
            <p:ph type="sldNum" sz="quarter" idx="5"/>
          </p:nvPr>
        </p:nvSpPr>
        <p:spPr bwMode="auto">
          <a:xfrm>
            <a:off x="3970939" y="8829968"/>
            <a:ext cx="3037839"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r">
              <a:defRPr sz="1200">
                <a:latin typeface="Arial" charset="0"/>
                <a:cs typeface="Arial" charset="0"/>
              </a:defRPr>
            </a:lvl1pPr>
          </a:lstStyle>
          <a:p>
            <a:pPr>
              <a:defRPr/>
            </a:pPr>
            <a:fld id="{24ED7DC7-71DB-48BE-BADD-010971DFBE9C}" type="slidenum">
              <a:rPr lang="en-US"/>
              <a:pPr>
                <a:defRPr/>
              </a:pPr>
              <a:t>‹#›</a:t>
            </a:fld>
            <a:endParaRPr lang="en-US" dirty="0"/>
          </a:p>
        </p:txBody>
      </p:sp>
    </p:spTree>
    <p:extLst>
      <p:ext uri="{BB962C8B-B14F-4D97-AF65-F5344CB8AC3E}">
        <p14:creationId xmlns:p14="http://schemas.microsoft.com/office/powerpoint/2010/main" val="2717554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nss.gov/pages/programs/FRMAC/FRMAC.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course </a:t>
            </a:r>
            <a:r>
              <a:rPr lang="en-US" sz="1200" kern="1200" dirty="0">
                <a:solidFill>
                  <a:schemeClr val="tx1"/>
                </a:solidFill>
                <a:effectLst/>
                <a:latin typeface="Arial" charset="0"/>
                <a:ea typeface="+mn-ea"/>
                <a:cs typeface="Arial" charset="0"/>
              </a:rPr>
              <a:t>provides states/locals with an overview of FRMAC monitoring and sampling techniques during state outreaches. </a:t>
            </a:r>
          </a:p>
          <a:p>
            <a:endParaRPr lang="en-US" dirty="0"/>
          </a:p>
          <a:p>
            <a:r>
              <a:rPr lang="en-US" dirty="0"/>
              <a:t>There are 4 modules to this course.</a:t>
            </a:r>
            <a:r>
              <a:rPr lang="en-US" baseline="0" dirty="0"/>
              <a:t> Module 1 contains a description of the FRMAC and the FRMAC Monitoring Division.  Module 2 describes monitoring equipment and techniques. Module 3 describes sampling techniques from some common sample types.  Module 4 describes some of the data and documentation needed for monitoring and sampling activities.  </a:t>
            </a:r>
          </a:p>
          <a:p>
            <a:endParaRPr lang="en-US" baseline="0" dirty="0"/>
          </a:p>
          <a:p>
            <a:r>
              <a:rPr lang="en-US" baseline="0" dirty="0"/>
              <a:t>There is also a hands-on practical portion that to this course, if desired and weather permitting.  The practical can cover basic monitoring techniques for exposure rate or contamination surveys as well sampling techniques for soil and air samples.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512D1-7FCF-4D4A-9A80-82BA0B074AC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44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briefly discuss each division within the FRMAC.  </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12</a:t>
            </a:fld>
            <a:endParaRPr lang="en-US" dirty="0"/>
          </a:p>
        </p:txBody>
      </p:sp>
    </p:spTree>
    <p:extLst>
      <p:ext uri="{BB962C8B-B14F-4D97-AF65-F5344CB8AC3E}">
        <p14:creationId xmlns:p14="http://schemas.microsoft.com/office/powerpoint/2010/main" val="381528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Support Division is most active during the mobilization/demobilization of the FRMAC.  Logistics personnel coordinate the movement of the assets to the incident location and work with states/locals to find suitable accommodations for a large number of individuals.  Setting up the FRMAC location includes mechanical/electrical personnel to unload/load equipment from planes and trailers and to provide power and also eFRMAC personnel (communications and software/hardware set up) to provide phone, internet, and network services. </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13</a:t>
            </a:fld>
            <a:endParaRPr lang="en-US" dirty="0"/>
          </a:p>
        </p:txBody>
      </p:sp>
    </p:spTree>
    <p:extLst>
      <p:ext uri="{BB962C8B-B14F-4D97-AF65-F5344CB8AC3E}">
        <p14:creationId xmlns:p14="http://schemas.microsoft.com/office/powerpoint/2010/main" val="356668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Times New Roman"/>
                <a:cs typeface="Times New Roman"/>
              </a:rPr>
              <a:t>During the response, documentation specialists assist FRMAC</a:t>
            </a:r>
            <a:r>
              <a:rPr lang="en-US" baseline="0" dirty="0">
                <a:ea typeface="Times New Roman"/>
                <a:cs typeface="Times New Roman"/>
              </a:rPr>
              <a:t> management with task tracking, documenting actions taken by the FRMAC, or any other needs of the FRMAC management.   </a:t>
            </a:r>
            <a:endParaRPr lang="en-US" dirty="0">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14</a:t>
            </a:fld>
            <a:endParaRPr lang="en-US" dirty="0"/>
          </a:p>
        </p:txBody>
      </p:sp>
    </p:spTree>
    <p:extLst>
      <p:ext uri="{BB962C8B-B14F-4D97-AF65-F5344CB8AC3E}">
        <p14:creationId xmlns:p14="http://schemas.microsoft.com/office/powerpoint/2010/main" val="1096759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 and Safety (or H&amp;S) Division is responsible for radiation protection, industrial hygiene, decontamination, waste storage, respiratory equipment, facility surveys, and dosimetry. The division is responsible for the general safety of the workforce, and to coordinate and oversee</a:t>
            </a:r>
            <a:r>
              <a:rPr lang="en-US" baseline="0" dirty="0"/>
              <a:t> </a:t>
            </a:r>
            <a:r>
              <a:rPr lang="en-US" dirty="0"/>
              <a:t>medical care and treatment of all federal and contractor FRMAC participants.</a:t>
            </a:r>
          </a:p>
          <a:p>
            <a:r>
              <a:rPr lang="en-US" dirty="0"/>
              <a:t>H&amp;S will use technicians from the Monitoring Division to complete some of their responsibilities. </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15</a:t>
            </a:fld>
            <a:endParaRPr lang="en-US" dirty="0"/>
          </a:p>
        </p:txBody>
      </p:sp>
    </p:spTree>
    <p:extLst>
      <p:ext uri="{BB962C8B-B14F-4D97-AF65-F5344CB8AC3E}">
        <p14:creationId xmlns:p14="http://schemas.microsoft.com/office/powerpoint/2010/main" val="93503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H&amp;S works with other divisions to ensure worker safety throughout the operation. The division objectives include: </a:t>
            </a:r>
            <a:endParaRPr lang="en-US" dirty="0">
              <a:ea typeface="Times New Roman"/>
              <a:cs typeface="Times New Roman"/>
            </a:endParaRPr>
          </a:p>
          <a:p>
            <a:pPr>
              <a:lnSpc>
                <a:spcPct val="115000"/>
              </a:lnSpc>
              <a:spcBef>
                <a:spcPts val="0"/>
              </a:spcBef>
              <a:spcAft>
                <a:spcPts val="0"/>
              </a:spcAft>
              <a:buFont typeface="Arial"/>
              <a:buChar char="•"/>
            </a:pPr>
            <a:r>
              <a:rPr lang="en-US" dirty="0">
                <a:solidFill>
                  <a:srgbClr val="000000"/>
                </a:solidFill>
                <a:ea typeface="Times New Roman"/>
                <a:cs typeface="Calibri"/>
              </a:rPr>
              <a:t>Developing the Health and Safety plan</a:t>
            </a:r>
            <a:endParaRPr lang="en-US" dirty="0">
              <a:ea typeface="Times New Roman"/>
              <a:cs typeface="Times New Roman"/>
            </a:endParaRPr>
          </a:p>
          <a:p>
            <a:pPr>
              <a:lnSpc>
                <a:spcPct val="115000"/>
              </a:lnSpc>
              <a:spcBef>
                <a:spcPts val="0"/>
              </a:spcBef>
              <a:spcAft>
                <a:spcPts val="0"/>
              </a:spcAft>
              <a:buFont typeface="Arial"/>
              <a:buChar char="•"/>
            </a:pPr>
            <a:r>
              <a:rPr lang="en-US" dirty="0">
                <a:solidFill>
                  <a:srgbClr val="000000"/>
                </a:solidFill>
                <a:ea typeface="Times New Roman"/>
                <a:cs typeface="Calibri"/>
              </a:rPr>
              <a:t>Identifying and evaluating possible hazards including radiological hazards, natural environmental hazards in the field and around the FRMAC, and other potential dangers.</a:t>
            </a:r>
            <a:endParaRPr lang="en-US" dirty="0">
              <a:ea typeface="Times New Roman"/>
              <a:cs typeface="Times New Roman"/>
            </a:endParaRPr>
          </a:p>
          <a:p>
            <a:pPr>
              <a:lnSpc>
                <a:spcPct val="115000"/>
              </a:lnSpc>
              <a:spcBef>
                <a:spcPts val="0"/>
              </a:spcBef>
              <a:spcAft>
                <a:spcPts val="0"/>
              </a:spcAft>
              <a:buFont typeface="Arial"/>
              <a:buChar char="•"/>
            </a:pPr>
            <a:r>
              <a:rPr lang="en-US" dirty="0">
                <a:solidFill>
                  <a:srgbClr val="000000"/>
                </a:solidFill>
                <a:ea typeface="Times New Roman"/>
                <a:cs typeface="Calibri"/>
              </a:rPr>
              <a:t>Establishing dosimetry requirements, hazard control procedures, and decontamination and hot line operations</a:t>
            </a:r>
            <a:endParaRPr lang="en-US" dirty="0">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16</a:t>
            </a:fld>
            <a:endParaRPr lang="en-US" dirty="0"/>
          </a:p>
        </p:txBody>
      </p:sp>
    </p:spTree>
    <p:extLst>
      <p:ext uri="{BB962C8B-B14F-4D97-AF65-F5344CB8AC3E}">
        <p14:creationId xmlns:p14="http://schemas.microsoft.com/office/powerpoint/2010/main" val="1252699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0000"/>
                </a:solidFill>
                <a:ea typeface="Times New Roman"/>
                <a:cs typeface="Calibri"/>
              </a:rPr>
              <a:t>The Laboratory Analysis Division is responsible for managing FRMAC</a:t>
            </a:r>
            <a:r>
              <a:rPr lang="en-US" baseline="0" dirty="0">
                <a:solidFill>
                  <a:srgbClr val="000000"/>
                </a:solidFill>
                <a:ea typeface="Times New Roman"/>
                <a:cs typeface="Calibri"/>
              </a:rPr>
              <a:t> laboratory operations, </a:t>
            </a:r>
            <a:r>
              <a:rPr lang="en-US" dirty="0">
                <a:solidFill>
                  <a:srgbClr val="000000"/>
                </a:solidFill>
                <a:ea typeface="Times New Roman"/>
                <a:cs typeface="Calibri"/>
              </a:rPr>
              <a:t>manning field deployable laboratory facilities (known</a:t>
            </a:r>
            <a:r>
              <a:rPr lang="en-US" baseline="0" dirty="0">
                <a:solidFill>
                  <a:srgbClr val="000000"/>
                </a:solidFill>
                <a:ea typeface="Times New Roman"/>
                <a:cs typeface="Calibri"/>
              </a:rPr>
              <a:t> as the Fly Away Lab or FAL)</a:t>
            </a:r>
            <a:r>
              <a:rPr lang="en-US" dirty="0">
                <a:solidFill>
                  <a:srgbClr val="000000"/>
                </a:solidFill>
                <a:ea typeface="Times New Roman"/>
                <a:cs typeface="Calibri"/>
              </a:rPr>
              <a:t>, handling sample receipt, assisting with sample</a:t>
            </a:r>
            <a:r>
              <a:rPr lang="en-US" baseline="0" dirty="0">
                <a:solidFill>
                  <a:srgbClr val="000000"/>
                </a:solidFill>
                <a:ea typeface="Times New Roman"/>
                <a:cs typeface="Calibri"/>
              </a:rPr>
              <a:t> </a:t>
            </a:r>
            <a:r>
              <a:rPr lang="en-US" dirty="0">
                <a:solidFill>
                  <a:srgbClr val="000000"/>
                </a:solidFill>
                <a:ea typeface="Times New Roman"/>
                <a:cs typeface="Calibri"/>
              </a:rPr>
              <a:t>shipping, tracking samples throughout the process,</a:t>
            </a:r>
            <a:r>
              <a:rPr lang="en-US" baseline="0" dirty="0">
                <a:solidFill>
                  <a:srgbClr val="000000"/>
                </a:solidFill>
                <a:ea typeface="Times New Roman"/>
                <a:cs typeface="Calibri"/>
              </a:rPr>
              <a:t> and interpretation of sample </a:t>
            </a:r>
            <a:r>
              <a:rPr lang="en-US" dirty="0">
                <a:solidFill>
                  <a:srgbClr val="000000"/>
                </a:solidFill>
                <a:ea typeface="Times New Roman"/>
                <a:cs typeface="Calibri"/>
              </a:rPr>
              <a:t>results.    </a:t>
            </a:r>
            <a:endParaRPr lang="en-US" dirty="0">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17</a:t>
            </a:fld>
            <a:endParaRPr lang="en-US" dirty="0"/>
          </a:p>
        </p:txBody>
      </p:sp>
    </p:spTree>
    <p:extLst>
      <p:ext uri="{BB962C8B-B14F-4D97-AF65-F5344CB8AC3E}">
        <p14:creationId xmlns:p14="http://schemas.microsoft.com/office/powerpoint/2010/main" val="356974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Laboratory Analysis Division plays an important role in ensuring that all samples are processed in an accurate and timely manner, and that the chain-of-custody process is properly executed. Each sample has a distinct purpose, and this purpose governs the entire process, from collection to analysis. </a:t>
            </a:r>
          </a:p>
          <a:p>
            <a:r>
              <a:rPr lang="en-US" dirty="0"/>
              <a:t>FRMAC managers will determine the type of samples to be collected to meet objectives.  Then, the samples are collected, delivered to the hotline, processed, and stored.  The Laboratory Analysis Division will coordinate with on-site and off-site labs to determine where the sample will be analyzed.  The sample is prepared and shipped to the designated laboratory.  Sample results are reviewed.  The results are recorded in the database and if necessary, a summary of the results is provided. </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18</a:t>
            </a:fld>
            <a:endParaRPr lang="en-US" dirty="0"/>
          </a:p>
        </p:txBody>
      </p:sp>
    </p:spTree>
    <p:extLst>
      <p:ext uri="{BB962C8B-B14F-4D97-AF65-F5344CB8AC3E}">
        <p14:creationId xmlns:p14="http://schemas.microsoft.com/office/powerpoint/2010/main" val="71536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Assessment division group is in charge of responding to the requests for information and oversees FRMAC’s process to answer questions.  The Assessment Manager oversees scientists and specialists.  Product Scientists work with Geographical Information Systems (GIS) specialists and oversee making data products.     </a:t>
            </a:r>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19</a:t>
            </a:fld>
            <a:endParaRPr lang="en-US" dirty="0"/>
          </a:p>
        </p:txBody>
      </p:sp>
    </p:spTree>
    <p:extLst>
      <p:ext uri="{BB962C8B-B14F-4D97-AF65-F5344CB8AC3E}">
        <p14:creationId xmlns:p14="http://schemas.microsoft.com/office/powerpoint/2010/main" val="15434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The Assessment division group is in charge of responding to the requests for information and oversees FRMAC’s process to answer questions.  </a:t>
            </a:r>
            <a:r>
              <a:rPr lang="en-US" dirty="0"/>
              <a:t>The Assessment Division’s main role is to perform dose assessment calculations and translate the</a:t>
            </a:r>
            <a:r>
              <a:rPr lang="en-US" baseline="0" dirty="0"/>
              <a:t> answers into easily understood information for decision makers. Assessment scientists will review and analyze modeling and field team data to produce data products (or reports) for decision makers. The Assessment Division also consists of Geographic Information Systems (GIS) specialists and product scientists which help create mapping products.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20</a:t>
            </a:fld>
            <a:endParaRPr lang="en-US" dirty="0"/>
          </a:p>
        </p:txBody>
      </p:sp>
    </p:spTree>
    <p:extLst>
      <p:ext uri="{BB962C8B-B14F-4D97-AF65-F5344CB8AC3E}">
        <p14:creationId xmlns:p14="http://schemas.microsoft.com/office/powerpoint/2010/main" val="2203041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FRMAC liaisons at multiple locations.  Chances</a:t>
            </a:r>
            <a:r>
              <a:rPr lang="en-US" baseline="0" dirty="0"/>
              <a:t> are that multiple EOCs will request the same or very similar products from the FRMAC.  To assist in coordinating requests, there is a FRMAC Liaison Coordinator either located at the Consequence Management Home Team or in the field. </a:t>
            </a:r>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21</a:t>
            </a:fld>
            <a:endParaRPr lang="en-US" dirty="0"/>
          </a:p>
        </p:txBody>
      </p:sp>
    </p:spTree>
    <p:extLst>
      <p:ext uri="{BB962C8B-B14F-4D97-AF65-F5344CB8AC3E}">
        <p14:creationId xmlns:p14="http://schemas.microsoft.com/office/powerpoint/2010/main" val="102005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of modules 1 and 2.</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a:t>
            </a:fld>
            <a:endParaRPr lang="en-US" dirty="0"/>
          </a:p>
        </p:txBody>
      </p:sp>
    </p:spTree>
    <p:extLst>
      <p:ext uri="{BB962C8B-B14F-4D97-AF65-F5344CB8AC3E}">
        <p14:creationId xmlns:p14="http://schemas.microsoft.com/office/powerpoint/2010/main" val="293458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last FRMAC division we will discuss is the Monitoring Division.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22</a:t>
            </a:fld>
            <a:endParaRPr lang="en-US" dirty="0"/>
          </a:p>
        </p:txBody>
      </p:sp>
    </p:spTree>
    <p:extLst>
      <p:ext uri="{BB962C8B-B14F-4D97-AF65-F5344CB8AC3E}">
        <p14:creationId xmlns:p14="http://schemas.microsoft.com/office/powerpoint/2010/main" val="1845799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Manager and Deputy Roles: Manage operations for the division, Attend/participate in planning meetings, Help create Execution and Implementation Plans, Complete field team instructions (ICS-204FRMAC), Brief AMS Missions Managers and Field Team Supervisors on objectives and expectations, Review field team data, Relay information up the command chain. </a:t>
            </a:r>
          </a:p>
          <a:p>
            <a:endParaRPr lang="en-US" dirty="0"/>
          </a:p>
          <a:p>
            <a:r>
              <a:rPr lang="en-US" dirty="0"/>
              <a:t>Field Team Supervisor Roles:  Assist in deployment activities, Assist with palletizing deployment equipment, Compose field teams, Establish communications with field teams, Ensure necessary equipment is available, Brief the field team instructions daily, Reroute or change task of field team during shift,</a:t>
            </a:r>
            <a:r>
              <a:rPr lang="en-US" baseline="0" dirty="0"/>
              <a:t> Review field team data.  </a:t>
            </a:r>
            <a:endParaRPr lang="en-US" dirty="0"/>
          </a:p>
          <a:p>
            <a:endParaRPr lang="en-US" dirty="0"/>
          </a:p>
          <a:p>
            <a:r>
              <a:rPr lang="en-US" dirty="0"/>
              <a:t>Field Monitoring Specialist Roles: Instrument QA/QC before deployment, Ensure tablets and MPCDs are ready, Follow field team instructions, Collects/Records measurements and samples, Communicate status to Field Team Supervisor, Help less experienced field team members and/or specialty field teams. </a:t>
            </a:r>
          </a:p>
          <a:p>
            <a:endParaRPr lang="en-US" dirty="0"/>
          </a:p>
          <a:p>
            <a:r>
              <a:rPr lang="en-US" dirty="0"/>
              <a:t>Aerial Measuring System (AMS) Mission Manager/Scientist:  Coordinate flights/ ensure safety of assigned personnel, Brief AMS staff on objectives, Communicate flight details and situational awareness to the Monitoring Manager, Assist the Monitoring Manager with mission planning, AMS data product creation/review.</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There may be more than one Deputy Monitoring Manager, </a:t>
            </a:r>
            <a:r>
              <a:rPr lang="en-US" dirty="0"/>
              <a:t>Field</a:t>
            </a:r>
            <a:r>
              <a:rPr lang="en-US" baseline="0" dirty="0"/>
              <a:t> Team Supervisor, or Aerial Measuring System (AMS) Mission Manager.  Field Monitoring Specialists will be scaled in number as necessary and will include employees from other government agencies. It is possible for a Field Team Supervisor to be stationed at a forward monitoring post (which is not located at the FRMAC location).  </a:t>
            </a:r>
          </a:p>
          <a:p>
            <a:endParaRPr lang="en-US" dirty="0"/>
          </a:p>
          <a:p>
            <a:endParaRPr lang="en-US" dirty="0"/>
          </a:p>
        </p:txBody>
      </p:sp>
      <p:sp>
        <p:nvSpPr>
          <p:cNvPr id="4" name="Slide Number Placeholder 3"/>
          <p:cNvSpPr>
            <a:spLocks noGrp="1"/>
          </p:cNvSpPr>
          <p:nvPr>
            <p:ph type="sldNum" sz="quarter" idx="10"/>
          </p:nvPr>
        </p:nvSpPr>
        <p:spPr/>
        <p:txBody>
          <a:bodyPr/>
          <a:lstStyle/>
          <a:p>
            <a:fld id="{313512D1-7FCF-4D4A-9A80-82BA0B074ACF}" type="slidenum">
              <a:rPr lang="en-US" smtClean="0"/>
              <a:t>23</a:t>
            </a:fld>
            <a:endParaRPr lang="en-US" dirty="0"/>
          </a:p>
        </p:txBody>
      </p:sp>
    </p:spTree>
    <p:extLst>
      <p:ext uri="{BB962C8B-B14F-4D97-AF65-F5344CB8AC3E}">
        <p14:creationId xmlns:p14="http://schemas.microsoft.com/office/powerpoint/2010/main" val="3030479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DOE = Department of Energy</a:t>
            </a:r>
            <a:r>
              <a:rPr lang="en-US" baseline="0" dirty="0"/>
              <a:t> </a:t>
            </a:r>
          </a:p>
          <a:p>
            <a:pPr lvl="0"/>
            <a:r>
              <a:rPr lang="en-US" dirty="0"/>
              <a:t>EPA = Environmental Protection Agency</a:t>
            </a:r>
          </a:p>
          <a:p>
            <a:pPr lvl="0"/>
            <a:r>
              <a:rPr lang="en-US" dirty="0"/>
              <a:t>State = state or local responders</a:t>
            </a:r>
          </a:p>
          <a:p>
            <a:pPr lvl="0"/>
            <a:r>
              <a:rPr lang="en-US" dirty="0"/>
              <a:t>CST = Civilian Support Team (Department of Defense)</a:t>
            </a:r>
          </a:p>
          <a:p>
            <a:r>
              <a:rPr lang="en-US" dirty="0"/>
              <a:t>Because FRMAC encompasses many different government</a:t>
            </a:r>
            <a:r>
              <a:rPr lang="en-US" baseline="0" dirty="0"/>
              <a:t> agencies, field teams will be integrated to balance experience. It is preferable for each FRMAC field team to have a state/local representative as they are familiar with the area.  Differences in team abilities, safety guidelines, and data recording will be worked out prior to departing for field activities.  </a:t>
            </a:r>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24</a:t>
            </a:fld>
            <a:endParaRPr lang="en-US" dirty="0"/>
          </a:p>
        </p:txBody>
      </p:sp>
    </p:spTree>
    <p:extLst>
      <p:ext uri="{BB962C8B-B14F-4D97-AF65-F5344CB8AC3E}">
        <p14:creationId xmlns:p14="http://schemas.microsoft.com/office/powerpoint/2010/main" val="3836960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full FRMAC/CMRT division name is the “Monitoring and Sampling Division.”  It is also referred to as</a:t>
            </a:r>
            <a:r>
              <a:rPr lang="en-US" baseline="0" dirty="0"/>
              <a:t> the “Monitoring Division” or “M&amp;S Division.” The Monitoring Division uses 2 manuals to guide its operations.  Volume I is about Monitoring Division Operations.  This high level document outlines operations for the division and common strategies to respond to an event.  Volume 2 contains more of the technical side for the Monitoring Division.  Volume 2 documents the process FRMAC uses to collect measurements and samples and contains operator aids and common field forms.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13512D1-7FCF-4D4A-9A80-82BA0B074ACF}" type="slidenum">
              <a:rPr lang="en-US" smtClean="0"/>
              <a:t>25</a:t>
            </a:fld>
            <a:endParaRPr lang="en-US" dirty="0"/>
          </a:p>
        </p:txBody>
      </p:sp>
    </p:spTree>
    <p:extLst>
      <p:ext uri="{BB962C8B-B14F-4D97-AF65-F5344CB8AC3E}">
        <p14:creationId xmlns:p14="http://schemas.microsoft.com/office/powerpoint/2010/main" val="3306883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Aerial measurements are performed by the Aerial Measuring System (AMS) asset.  AMS joins the Monitoring Division when a FRMAC is established.  More information on AMS will be presented later in</a:t>
            </a:r>
            <a:r>
              <a:rPr lang="en-US" baseline="0" dirty="0"/>
              <a:t> the presentation</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26</a:t>
            </a:fld>
            <a:endParaRPr lang="en-US" dirty="0"/>
          </a:p>
        </p:txBody>
      </p:sp>
    </p:spTree>
    <p:extLst>
      <p:ext uri="{BB962C8B-B14F-4D97-AF65-F5344CB8AC3E}">
        <p14:creationId xmlns:p14="http://schemas.microsoft.com/office/powerpoint/2010/main" val="1910478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Monitoring and sampling techniques used during FRMAC operations are specifically selected for use during radiological emergencies where large numbers of measurements and samples must be acquired, analyzed, and interpreted in the shortest amount of time possible. In addition, techniques and procedures are flexible so that they can be used during a variety of different scenarios</a:t>
            </a:r>
          </a:p>
          <a:p>
            <a:endParaRPr lang="en-US" dirty="0"/>
          </a:p>
        </p:txBody>
      </p:sp>
      <p:sp>
        <p:nvSpPr>
          <p:cNvPr id="4" name="Slide Number Placeholder 3"/>
          <p:cNvSpPr>
            <a:spLocks noGrp="1"/>
          </p:cNvSpPr>
          <p:nvPr>
            <p:ph type="sldNum" sz="quarter" idx="10"/>
          </p:nvPr>
        </p:nvSpPr>
        <p:spPr/>
        <p:txBody>
          <a:bodyPr/>
          <a:lstStyle/>
          <a:p>
            <a:fld id="{313512D1-7FCF-4D4A-9A80-82BA0B074ACF}" type="slidenum">
              <a:rPr lang="en-US" smtClean="0"/>
              <a:t>27</a:t>
            </a:fld>
            <a:endParaRPr lang="en-US" dirty="0"/>
          </a:p>
        </p:txBody>
      </p:sp>
    </p:spTree>
    <p:extLst>
      <p:ext uri="{BB962C8B-B14F-4D97-AF65-F5344CB8AC3E}">
        <p14:creationId xmlns:p14="http://schemas.microsoft.com/office/powerpoint/2010/main" val="3987621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The Monitoring Division will collect radiological data to fulfill its roles and </a:t>
            </a:r>
            <a:r>
              <a:rPr lang="en-US" baseline="0" dirty="0">
                <a:solidFill>
                  <a:srgbClr val="000000"/>
                </a:solidFill>
                <a:ea typeface="Times New Roman"/>
                <a:cs typeface="Calibri"/>
              </a:rPr>
              <a:t>responsibilities.  The type of measurements and samples will evolve during each phase of the response as certain samples and measurements become more beneficial to answering questions.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After the release has stopped and the plume has passed, surveys will shift to learning where material has been deposited. Monitoring will work to ascertain the extent of the contamination which is valuable information for local authorities as they work to restore critical infrastructure such as communications, water and/or power.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FF0000"/>
                </a:solidFill>
                <a:ea typeface="Times New Roman"/>
                <a:cs typeface="Calibri"/>
              </a:rPr>
              <a:t>In concert with instrument surveys, the division will be collecting </a:t>
            </a:r>
            <a:r>
              <a:rPr lang="en-US" dirty="0">
                <a:solidFill>
                  <a:srgbClr val="000000"/>
                </a:solidFill>
                <a:ea typeface="Times New Roman"/>
                <a:cs typeface="Calibri"/>
              </a:rPr>
              <a:t>environmental samples, such as air and soil. These initial samples will be used to determine the isotopic mix of the release and provide responders and decision makers with vital data to determine public protective actions. </a:t>
            </a:r>
            <a:endParaRPr lang="en-US" dirty="0">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28</a:t>
            </a:fld>
            <a:endParaRPr lang="en-US" dirty="0"/>
          </a:p>
        </p:txBody>
      </p:sp>
    </p:spTree>
    <p:extLst>
      <p:ext uri="{BB962C8B-B14F-4D97-AF65-F5344CB8AC3E}">
        <p14:creationId xmlns:p14="http://schemas.microsoft.com/office/powerpoint/2010/main" val="3554035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As the event progresses, Monitoring will shift their focus from instrument measurements to collecting environmental samples. </a:t>
            </a:r>
            <a:endParaRPr lang="en-US" dirty="0">
              <a:ea typeface="Times New Roman"/>
              <a:cs typeface="Times New Roman"/>
            </a:endParaRPr>
          </a:p>
          <a:p>
            <a:pPr>
              <a:lnSpc>
                <a:spcPct val="115000"/>
              </a:lnSpc>
            </a:pPr>
            <a:r>
              <a:rPr lang="en-US" dirty="0">
                <a:solidFill>
                  <a:srgbClr val="000000"/>
                </a:solidFill>
                <a:ea typeface="Times New Roman"/>
                <a:cs typeface="Calibri"/>
              </a:rPr>
              <a:t>There are a variety of pathways that pose a threat to the public, and samples from air, soil, water, milk and vegetation will be collected to address these concerns. </a:t>
            </a:r>
            <a:endParaRPr lang="en-US" dirty="0">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29</a:t>
            </a:fld>
            <a:endParaRPr lang="en-US" dirty="0"/>
          </a:p>
        </p:txBody>
      </p:sp>
    </p:spTree>
    <p:extLst>
      <p:ext uri="{BB962C8B-B14F-4D97-AF65-F5344CB8AC3E}">
        <p14:creationId xmlns:p14="http://schemas.microsoft.com/office/powerpoint/2010/main" val="190226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Field</a:t>
            </a:r>
            <a:r>
              <a:rPr lang="en-US" baseline="0" dirty="0"/>
              <a:t> Monitoring Specialists with experience in contamination control will be used by H&amp;S.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30</a:t>
            </a:fld>
            <a:endParaRPr lang="en-US" dirty="0"/>
          </a:p>
        </p:txBody>
      </p:sp>
    </p:spTree>
    <p:extLst>
      <p:ext uri="{BB962C8B-B14F-4D97-AF65-F5344CB8AC3E}">
        <p14:creationId xmlns:p14="http://schemas.microsoft.com/office/powerpoint/2010/main" val="1436106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0" fontAlgn="base" latinLnBrk="0" hangingPunct="0">
              <a:lnSpc>
                <a:spcPct val="100000"/>
              </a:lnSpc>
              <a:spcBef>
                <a:spcPct val="30000"/>
              </a:spcBef>
              <a:spcAft>
                <a:spcPct val="0"/>
              </a:spcAft>
              <a:buClrTx/>
              <a:buSzTx/>
              <a:buFontTx/>
              <a:buNone/>
              <a:tabLst/>
              <a:defRPr/>
            </a:pPr>
            <a:r>
              <a:rPr lang="en-US" dirty="0"/>
              <a:t>Collecting measurements and samples in a consistent manner is an important part of performing</a:t>
            </a:r>
            <a:r>
              <a:rPr lang="en-US" baseline="0" dirty="0"/>
              <a:t> field work.  For this reason, O</a:t>
            </a:r>
            <a:r>
              <a:rPr lang="en-US" dirty="0"/>
              <a:t>n-</a:t>
            </a:r>
            <a:r>
              <a:rPr lang="en-US" baseline="0" dirty="0"/>
              <a:t>the-Job training is performed to ensure that all participating team members from all the various agencies collect samples and measurements in a consistent manner.  FRMAC provides “Operator Aids” to help unify the collection methods from the various responding agencies.  The FRMAC “Operator Aids” can be found on the FRMAC website: </a:t>
            </a:r>
            <a:r>
              <a:rPr lang="en-US" sz="1200" dirty="0"/>
              <a:t>https://www.nnss.gov/pages/programs/FRMAC/FRMAC_DocumentsManuals.html.</a:t>
            </a:r>
            <a:r>
              <a:rPr lang="en-US" sz="1200" baseline="0" dirty="0"/>
              <a:t>  </a:t>
            </a:r>
            <a:r>
              <a:rPr lang="en-US" dirty="0"/>
              <a:t>Operator Aids can be tailored as needed to meet data quality objectives.     </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31</a:t>
            </a:fld>
            <a:endParaRPr lang="en-US" dirty="0"/>
          </a:p>
        </p:txBody>
      </p:sp>
    </p:spTree>
    <p:extLst>
      <p:ext uri="{BB962C8B-B14F-4D97-AF65-F5344CB8AC3E}">
        <p14:creationId xmlns:p14="http://schemas.microsoft.com/office/powerpoint/2010/main" val="130285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of modules 3 and 4. </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a:t>
            </a:fld>
            <a:endParaRPr lang="en-US" dirty="0"/>
          </a:p>
        </p:txBody>
      </p:sp>
    </p:spTree>
    <p:extLst>
      <p:ext uri="{BB962C8B-B14F-4D97-AF65-F5344CB8AC3E}">
        <p14:creationId xmlns:p14="http://schemas.microsoft.com/office/powerpoint/2010/main" val="689767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ED7DC7-71DB-48BE-BADD-010971DFBE9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44727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404040"/>
                </a:solidFill>
                <a:ea typeface="Times New Roman"/>
                <a:cs typeface="Calibri"/>
              </a:rPr>
              <a:t>NOTE:</a:t>
            </a:r>
            <a:r>
              <a:rPr lang="en-US" baseline="0" dirty="0">
                <a:solidFill>
                  <a:srgbClr val="404040"/>
                </a:solidFill>
                <a:ea typeface="Times New Roman"/>
                <a:cs typeface="Calibri"/>
              </a:rPr>
              <a:t>  If RAP is present Let them supply their own slides or talk about capabilities</a:t>
            </a:r>
          </a:p>
          <a:p>
            <a:endParaRPr lang="en-US" dirty="0"/>
          </a:p>
          <a:p>
            <a:r>
              <a:rPr lang="en-US" dirty="0"/>
              <a:t>RAP</a:t>
            </a:r>
            <a:r>
              <a:rPr lang="en-US" baseline="0" dirty="0"/>
              <a:t> is regionalized into 9 different regions to support rapid deployment to an incident site.  These nine regions are centered around existing DOE/NNSA laboratory or sites.  For example, RAP Region 7 is support by the Lawrence Livermore National Laboratory.  RAP Region 3 is support by the Savannah River Site.  </a:t>
            </a:r>
          </a:p>
          <a:p>
            <a:endParaRPr lang="en-US" baseline="0" dirty="0"/>
          </a:p>
          <a:p>
            <a:r>
              <a:rPr lang="en-US" baseline="0" dirty="0"/>
              <a:t>Upon notification, RAP will be ready to deploy within two hours during normal duty hours, and within 4 hours during off hours.  Arrival upon incident site will be largely determined by distance the team will have to travel.  RAP has access to both ground and air transportation.  Air transportation normally takes the form of charter aviation that can be ready to be wheels up within the required deployment timeframes.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34</a:t>
            </a:fld>
            <a:endParaRPr lang="en-US" dirty="0"/>
          </a:p>
        </p:txBody>
      </p:sp>
    </p:spTree>
    <p:extLst>
      <p:ext uri="{BB962C8B-B14F-4D97-AF65-F5344CB8AC3E}">
        <p14:creationId xmlns:p14="http://schemas.microsoft.com/office/powerpoint/2010/main" val="1794259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 is primarily made up of volunteers from the various DOE/NNSA labs and sites.  That means that most of the personnel are not full time emergency responders.  They take on RAP as an extra responsibility.  During their normal day jobs, they are radiation protection workers and scientists.  RAP responders are people who work with radiation every day.  RAP</a:t>
            </a:r>
            <a:r>
              <a:rPr lang="en-US" baseline="0" dirty="0"/>
              <a:t> volunteers are given </a:t>
            </a:r>
            <a:r>
              <a:rPr lang="en-US" dirty="0"/>
              <a:t>specialized training to ensure that they have the skills and knowledge to support the RAP missions (like search activities and consequence</a:t>
            </a:r>
            <a:r>
              <a:rPr lang="en-US" baseline="0" dirty="0"/>
              <a:t> management)</a:t>
            </a:r>
            <a:r>
              <a:rPr lang="en-US" dirty="0"/>
              <a:t>.</a:t>
            </a:r>
          </a:p>
          <a:p>
            <a:endParaRPr lang="en-US" dirty="0"/>
          </a:p>
          <a:p>
            <a:r>
              <a:rPr lang="en-US" dirty="0"/>
              <a:t>Each RAP region has a minimum of 3 teams. They consist of trained employees from DOE and DOE contractors/facilities. A standard team consists of 9 members; one Team Leader, one Public Information Officer, one Team Captain, one Senior Scientist, and five Health Physics Survey/Support personnel. Additional personnel are available, such as industrial hygienists, transportation specialists, logistics support, etc.  Although a standard team consists of 9 members, the RAP response will be tailored to the individual incident.  RAP is very flexible; a deployment may only involve two team members or may involve multiple teams. </a:t>
            </a:r>
          </a:p>
          <a:p>
            <a:endParaRPr lang="en-US" dirty="0"/>
          </a:p>
          <a:p>
            <a:r>
              <a:rPr lang="en-US" dirty="0"/>
              <a:t>RAP has expertise in radiological assessment, area monitoring, air sampling, and exposure and contamination control. RAP's capabilities and resources include portable field radiation and contamination monitoring instrumentation (alpha, beta, gamma, and neutron), air sampling equipment, portable gamma spectroscopy systems, decontamination supplies, communications equipment, and personal protective gear.</a:t>
            </a:r>
          </a:p>
          <a:p>
            <a:endParaRPr lang="en-US" dirty="0"/>
          </a:p>
          <a:p>
            <a:r>
              <a:rPr lang="en-US" dirty="0"/>
              <a:t>As the situation demands, RAP teams can also be augmented with specialized expertise, including industrial hygienists, packaging and transportation personnel, advisory scientists (etc.)  Specific augmentation would be dependent on the event.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35</a:t>
            </a:fld>
            <a:endParaRPr lang="en-US" dirty="0"/>
          </a:p>
        </p:txBody>
      </p:sp>
    </p:spTree>
    <p:extLst>
      <p:ext uri="{BB962C8B-B14F-4D97-AF65-F5344CB8AC3E}">
        <p14:creationId xmlns:p14="http://schemas.microsoft.com/office/powerpoint/2010/main" val="428578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 Management Home Team (CMHT)</a:t>
            </a:r>
          </a:p>
          <a:p>
            <a:pPr lvl="0"/>
            <a:r>
              <a:rPr lang="en-US" dirty="0"/>
              <a:t>Overview:</a:t>
            </a:r>
          </a:p>
          <a:p>
            <a:pPr lvl="1"/>
            <a:r>
              <a:rPr lang="en-US" dirty="0"/>
              <a:t>CMHT assists other NNSA field assets in the support of federal, state, tribal, and local response organizations with modeling, radiological operations planning, field monitoring techniques, and the analysis, interpretation and distribution of radiological data.  CMHT folds into FRMAC operations.</a:t>
            </a:r>
          </a:p>
          <a:p>
            <a:pPr lvl="0"/>
            <a:endParaRPr lang="en-US" dirty="0"/>
          </a:p>
          <a:p>
            <a:pPr lvl="0"/>
            <a:r>
              <a:rPr lang="en-US" dirty="0"/>
              <a:t>What they provide:</a:t>
            </a:r>
          </a:p>
          <a:p>
            <a:pPr lvl="1"/>
            <a:r>
              <a:rPr lang="en-US" dirty="0"/>
              <a:t>Conference line to coordinate communications</a:t>
            </a:r>
          </a:p>
          <a:p>
            <a:pPr lvl="1"/>
            <a:r>
              <a:rPr lang="en-US" dirty="0"/>
              <a:t>Technical guidance</a:t>
            </a:r>
          </a:p>
          <a:p>
            <a:pPr lvl="1"/>
            <a:r>
              <a:rPr lang="en-US" dirty="0"/>
              <a:t>Data and GIS map products that give meaning to the current and projected radiological conditions</a:t>
            </a:r>
          </a:p>
          <a:p>
            <a:pPr lvl="1"/>
            <a:r>
              <a:rPr lang="en-US" dirty="0"/>
              <a:t>Atmospheric  plume and deposition modeling via the National Atmospheric Release Advisory Center (NARAC)</a:t>
            </a:r>
          </a:p>
          <a:p>
            <a:pPr lvl="1"/>
            <a:r>
              <a:rPr lang="en-US" dirty="0"/>
              <a:t>Event status, logistics, and contact information to authorized personnel</a:t>
            </a:r>
          </a:p>
          <a:p>
            <a:pPr lvl="0"/>
            <a:endParaRPr lang="en-US" dirty="0"/>
          </a:p>
          <a:p>
            <a:pPr lvl="0"/>
            <a:r>
              <a:rPr lang="en-US" dirty="0"/>
              <a:t>Rough number of responders:</a:t>
            </a:r>
          </a:p>
          <a:p>
            <a:pPr lvl="1"/>
            <a:r>
              <a:rPr lang="en-US" dirty="0"/>
              <a:t>CMHT can be scaled to the response.  There can be as few as two or three team members and, in a large response, up to 50 or more (with support from across the country).</a:t>
            </a:r>
          </a:p>
          <a:p>
            <a:pPr lvl="0"/>
            <a:endParaRPr lang="en-US" dirty="0"/>
          </a:p>
          <a:p>
            <a:pPr lvl="0"/>
            <a:r>
              <a:rPr lang="en-US" dirty="0"/>
              <a:t>When they get there:</a:t>
            </a:r>
          </a:p>
          <a:p>
            <a:pPr lvl="1"/>
            <a:r>
              <a:rPr lang="en-US" dirty="0"/>
              <a:t>CMHT is a remote response asset.  They are available in the first hours of the response.</a:t>
            </a:r>
          </a:p>
          <a:p>
            <a:pPr lvl="0"/>
            <a:endParaRPr lang="en-US" dirty="0"/>
          </a:p>
          <a:p>
            <a:pPr lvl="0"/>
            <a:r>
              <a:rPr lang="en-US" dirty="0"/>
              <a:t>How they fit into the BIG picture:</a:t>
            </a:r>
          </a:p>
          <a:p>
            <a:pPr lvl="1"/>
            <a:r>
              <a:rPr lang="en-US" dirty="0"/>
              <a:t>CMHT supports all of the various components of the response.  This includes headquarters, the FRMAC responders in the field, all of the other federal agencies, and the state and locals, among others.  They provide access to data and create products.  They also provide a central bridge line for coordinating communications with responders that may be in many locations.</a:t>
            </a:r>
          </a:p>
          <a:p>
            <a:pPr lvl="0"/>
            <a:endParaRPr lang="en-US" dirty="0"/>
          </a:p>
          <a:p>
            <a:pPr lvl="0"/>
            <a:r>
              <a:rPr lang="en-US" dirty="0"/>
              <a:t>Where to find more information:</a:t>
            </a:r>
          </a:p>
          <a:p>
            <a:pPr lvl="1"/>
            <a:r>
              <a:rPr lang="en-US" dirty="0"/>
              <a:t>https://www.nnss.gov/pages/programs/FRMAC/ERAssets.html</a:t>
            </a:r>
          </a:p>
          <a:p>
            <a:pPr lvl="1"/>
            <a:r>
              <a:rPr lang="en-US" dirty="0"/>
              <a:t>https://www.nnss.gov/docs/docs_FRMAC/CMHT%20Brochure-sm.pdf</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36</a:t>
            </a:fld>
            <a:endParaRPr lang="en-US" dirty="0"/>
          </a:p>
        </p:txBody>
      </p:sp>
    </p:spTree>
    <p:extLst>
      <p:ext uri="{BB962C8B-B14F-4D97-AF65-F5344CB8AC3E}">
        <p14:creationId xmlns:p14="http://schemas.microsoft.com/office/powerpoint/2010/main" val="4143646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AMS is</a:t>
            </a:r>
            <a:r>
              <a:rPr lang="en-US" baseline="0" dirty="0"/>
              <a:t> part of the Monitoring Division when CMRT/FRMAC is activated.  As such, AMS Mission Managers receive objectives and directions from the Monitoring Manager.  Typically, AMS would be part of the Air Operations Group (if established) within the ICS command structure. </a:t>
            </a:r>
          </a:p>
          <a:p>
            <a:pPr lvl="0"/>
            <a:endParaRPr lang="en-US" dirty="0"/>
          </a:p>
          <a:p>
            <a:pPr lvl="0"/>
            <a:r>
              <a:rPr lang="en-US" dirty="0"/>
              <a:t>Overview:</a:t>
            </a:r>
          </a:p>
          <a:p>
            <a:pPr lvl="1"/>
            <a:r>
              <a:rPr lang="en-US" dirty="0"/>
              <a:t>AMS provides specialized airborne radiation detection systems to provide real-time measurements of low levels of air and ground contamination.</a:t>
            </a:r>
          </a:p>
          <a:p>
            <a:pPr lvl="0"/>
            <a:endParaRPr lang="en-US" dirty="0"/>
          </a:p>
          <a:p>
            <a:pPr lvl="0"/>
            <a:r>
              <a:rPr lang="en-US" dirty="0"/>
              <a:t>What they provide:</a:t>
            </a:r>
          </a:p>
          <a:p>
            <a:pPr lvl="1"/>
            <a:r>
              <a:rPr lang="en-US" dirty="0"/>
              <a:t>The fixed-wing aircraft is deployed with the radiation detection system to collect information and determine the location of ground contamination. </a:t>
            </a:r>
          </a:p>
          <a:p>
            <a:pPr lvl="1"/>
            <a:r>
              <a:rPr lang="en-US" dirty="0"/>
              <a:t>The helicopters are used to perform detailed surveys of ground contamination. </a:t>
            </a:r>
          </a:p>
          <a:p>
            <a:pPr lvl="1"/>
            <a:r>
              <a:rPr lang="en-US" dirty="0"/>
              <a:t>Scientists are then able to rapidly develop maps of the radiological materials deposited on the ground and the potential radiation exposure to personnel in the affected areas.  </a:t>
            </a:r>
          </a:p>
          <a:p>
            <a:pPr lvl="0"/>
            <a:endParaRPr lang="en-US" dirty="0"/>
          </a:p>
          <a:p>
            <a:pPr lvl="0"/>
            <a:r>
              <a:rPr lang="en-US" dirty="0"/>
              <a:t>Rough number of responders:</a:t>
            </a:r>
          </a:p>
          <a:p>
            <a:pPr lvl="1"/>
            <a:r>
              <a:rPr lang="en-US" dirty="0"/>
              <a:t>As few as three responders and up to approximately twenty.</a:t>
            </a:r>
          </a:p>
          <a:p>
            <a:pPr lvl="0"/>
            <a:endParaRPr lang="en-US" dirty="0"/>
          </a:p>
          <a:p>
            <a:pPr lvl="0"/>
            <a:r>
              <a:rPr lang="en-US" dirty="0"/>
              <a:t>When they get there:</a:t>
            </a:r>
          </a:p>
          <a:p>
            <a:pPr lvl="1"/>
            <a:r>
              <a:rPr lang="en-US" dirty="0"/>
              <a:t>The fixed wing aircraft could be onsite during the first day, and the rotary wing would follow (potentially could arrive on day two).</a:t>
            </a:r>
          </a:p>
          <a:p>
            <a:pPr lvl="0"/>
            <a:endParaRPr lang="en-US" dirty="0"/>
          </a:p>
          <a:p>
            <a:pPr lvl="0"/>
            <a:r>
              <a:rPr lang="en-US" dirty="0"/>
              <a:t>How they fit into the BIG picture:</a:t>
            </a:r>
          </a:p>
          <a:p>
            <a:pPr lvl="1"/>
            <a:r>
              <a:rPr lang="en-US" dirty="0"/>
              <a:t>AMS folds into FRMAC operations.</a:t>
            </a:r>
          </a:p>
          <a:p>
            <a:pPr lvl="0"/>
            <a:endParaRPr lang="en-US" dirty="0"/>
          </a:p>
          <a:p>
            <a:pPr lvl="0"/>
            <a:r>
              <a:rPr lang="en-US" dirty="0"/>
              <a:t>Where to find more information:</a:t>
            </a:r>
          </a:p>
          <a:p>
            <a:pPr lvl="1"/>
            <a:r>
              <a:rPr lang="en-US" dirty="0"/>
              <a:t>https://www.energy.gov/nnsa/aerial-measuring-system-ams</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37</a:t>
            </a:fld>
            <a:endParaRPr lang="en-US" dirty="0"/>
          </a:p>
        </p:txBody>
      </p:sp>
    </p:spTree>
    <p:extLst>
      <p:ext uri="{BB962C8B-B14F-4D97-AF65-F5344CB8AC3E}">
        <p14:creationId xmlns:p14="http://schemas.microsoft.com/office/powerpoint/2010/main" val="279196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Aerial Measuring System is the NNSA aerial asset that deploys aircraft with radiation detectors to an incident location.  </a:t>
            </a:r>
            <a:r>
              <a:rPr lang="en-US" b="0" dirty="0"/>
              <a:t>The AMS has two primary missions:  On-Call Response (OCR) and Radiological</a:t>
            </a:r>
            <a:r>
              <a:rPr lang="en-US" b="0" baseline="0" dirty="0"/>
              <a:t> Mapping (RM)</a:t>
            </a:r>
            <a:endParaRPr lang="en-US" b="0" dirty="0"/>
          </a:p>
          <a:p>
            <a:pPr eaLnBrk="1" hangingPunct="1">
              <a:spcBef>
                <a:spcPct val="0"/>
              </a:spcBef>
            </a:pPr>
            <a:endParaRPr lang="en-US" b="0" dirty="0"/>
          </a:p>
          <a:p>
            <a:pPr eaLnBrk="1" hangingPunct="1">
              <a:spcBef>
                <a:spcPct val="0"/>
              </a:spcBef>
            </a:pPr>
            <a:r>
              <a:rPr lang="en-US" b="0" u="sng" dirty="0"/>
              <a:t>On-Call Response</a:t>
            </a:r>
            <a:r>
              <a:rPr lang="en-US" b="0" dirty="0"/>
              <a:t> (OCR) uses a fixed-wing aircraft to rapidly deploy to an event location. The sensor system is designed to detect high radiation levels in affected</a:t>
            </a:r>
            <a:r>
              <a:rPr lang="en-US" b="0" baseline="0" dirty="0"/>
              <a:t> </a:t>
            </a:r>
            <a:r>
              <a:rPr lang="en-US" b="0" dirty="0"/>
              <a:t>areas where the natural background radiation can essentially be ignored. The results of these flights can be used by decision makers dealing with evacuation and shelter-in-place issues. </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38</a:t>
            </a:fld>
            <a:endParaRPr lang="en-US" dirty="0"/>
          </a:p>
        </p:txBody>
      </p:sp>
    </p:spTree>
    <p:extLst>
      <p:ext uri="{BB962C8B-B14F-4D97-AF65-F5344CB8AC3E}">
        <p14:creationId xmlns:p14="http://schemas.microsoft.com/office/powerpoint/2010/main" val="4012533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5000"/>
              </a:lnSpc>
              <a:spcBef>
                <a:spcPct val="30000"/>
              </a:spcBef>
              <a:spcAft>
                <a:spcPct val="0"/>
              </a:spcAft>
              <a:buClrTx/>
              <a:buSzTx/>
              <a:buFontTx/>
              <a:buNone/>
              <a:tabLst/>
              <a:defRPr/>
            </a:pPr>
            <a:r>
              <a:rPr lang="en-US" dirty="0"/>
              <a:t>AMS</a:t>
            </a:r>
            <a:r>
              <a:rPr lang="en-US" baseline="0" dirty="0"/>
              <a:t> fixed wing aircraft is deployed initially to perform surveys. Fixed wings perform large area surveys.  Helicopters can fly at a lower altitude and at a slower speed to perform a more comprehensive survey of a particular area.  The AMS Mission Manager works with the FRMAC Monitoring Manager to coordinate flights to collect data that will meet Incident Command’s objectives.  </a:t>
            </a:r>
            <a:endParaRPr lang="en-US" dirty="0"/>
          </a:p>
          <a:p>
            <a:pPr>
              <a:lnSpc>
                <a:spcPct val="115000"/>
              </a:lnSpc>
            </a:pPr>
            <a:endParaRPr lang="en-US" u="sng" dirty="0">
              <a:solidFill>
                <a:srgbClr val="000000"/>
              </a:solidFill>
              <a:ea typeface="Times New Roman"/>
              <a:cs typeface="Calibri"/>
            </a:endParaRPr>
          </a:p>
          <a:p>
            <a:pPr>
              <a:lnSpc>
                <a:spcPct val="115000"/>
              </a:lnSpc>
            </a:pPr>
            <a:r>
              <a:rPr lang="en-US" u="sng" dirty="0">
                <a:solidFill>
                  <a:srgbClr val="000000"/>
                </a:solidFill>
                <a:ea typeface="Times New Roman"/>
                <a:cs typeface="Calibri"/>
              </a:rPr>
              <a:t>Radiological Mapping</a:t>
            </a:r>
            <a:r>
              <a:rPr lang="en-US" dirty="0">
                <a:solidFill>
                  <a:srgbClr val="000000"/>
                </a:solidFill>
                <a:ea typeface="Times New Roman"/>
                <a:cs typeface="Calibri"/>
              </a:rPr>
              <a:t> (RM) uses a helicopter to fly lower and slower than the fixed-wing to obtain precise radiation measurements. The detection system is much more sensitive than that of the OCR mission, and can discern radiation levels that are closer to the natural background (lower activity areas). The information acquired can be used to assess crop ingestion issues and to characterize the affected area for future remediation. </a:t>
            </a:r>
            <a:endParaRPr lang="en-US" dirty="0">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39</a:t>
            </a:fld>
            <a:endParaRPr lang="en-US" dirty="0"/>
          </a:p>
        </p:txBody>
      </p:sp>
    </p:spTree>
    <p:extLst>
      <p:ext uri="{BB962C8B-B14F-4D97-AF65-F5344CB8AC3E}">
        <p14:creationId xmlns:p14="http://schemas.microsoft.com/office/powerpoint/2010/main" val="536665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states/locals have an aerial measuring capability.  If needed, AMS has the capability to analyze data collected by other agencies.   Also, AMS has the capability to put their detectors in other platforms, if needed. </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40</a:t>
            </a:fld>
            <a:endParaRPr lang="en-US" dirty="0"/>
          </a:p>
        </p:txBody>
      </p:sp>
    </p:spTree>
    <p:extLst>
      <p:ext uri="{BB962C8B-B14F-4D97-AF65-F5344CB8AC3E}">
        <p14:creationId xmlns:p14="http://schemas.microsoft.com/office/powerpoint/2010/main" val="17419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CMRT is a fairly large asset and is on recall 24/7/365 with a goal of being ready to deploy within 4 hours of request.  More personnel and equipment will be supplied as needed. The first plane transport of CMRT is a 60+ person team with 10,000+ pounds of equipment. </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41</a:t>
            </a:fld>
            <a:endParaRPr lang="en-US" dirty="0"/>
          </a:p>
        </p:txBody>
      </p:sp>
    </p:spTree>
    <p:extLst>
      <p:ext uri="{BB962C8B-B14F-4D97-AF65-F5344CB8AC3E}">
        <p14:creationId xmlns:p14="http://schemas.microsoft.com/office/powerpoint/2010/main" val="3591819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The CMRT has the capacity to support early phase operations, including federal management, radiation monitoring, sampling, analysis, assessment, health and safety, and support and logistics functions. The CMRT</a:t>
            </a:r>
            <a:r>
              <a:rPr lang="en-US" b="0" baseline="0" dirty="0"/>
              <a:t> </a:t>
            </a:r>
            <a:r>
              <a:rPr lang="en-US" b="0" dirty="0"/>
              <a:t>can effectively manage and support five field teams.</a:t>
            </a:r>
            <a:r>
              <a:rPr lang="en-US" b="0" baseline="0" dirty="0"/>
              <a:t> </a:t>
            </a:r>
            <a:r>
              <a:rPr lang="en-US" b="0" dirty="0"/>
              <a:t>The CMRT maintains close contact with CMHT and AMS to ensure a coordinated effort in accomplishing goals with DOE/NNSA assets.</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42</a:t>
            </a:fld>
            <a:endParaRPr lang="en-US" dirty="0"/>
          </a:p>
        </p:txBody>
      </p:sp>
    </p:spTree>
    <p:extLst>
      <p:ext uri="{BB962C8B-B14F-4D97-AF65-F5344CB8AC3E}">
        <p14:creationId xmlns:p14="http://schemas.microsoft.com/office/powerpoint/2010/main" val="317956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of the practical</a:t>
            </a:r>
            <a:r>
              <a:rPr lang="en-US" baseline="0" dirty="0"/>
              <a:t> (if available).  Activities may be limited due to weather, time constraints, or other factors.  </a:t>
            </a:r>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a:t>
            </a:fld>
            <a:endParaRPr lang="en-US" dirty="0"/>
          </a:p>
        </p:txBody>
      </p:sp>
    </p:spTree>
    <p:extLst>
      <p:ext uri="{BB962C8B-B14F-4D97-AF65-F5344CB8AC3E}">
        <p14:creationId xmlns:p14="http://schemas.microsoft.com/office/powerpoint/2010/main" val="1868756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Overview:</a:t>
            </a:r>
          </a:p>
          <a:p>
            <a:pPr lvl="1"/>
            <a:r>
              <a:rPr lang="en-US" dirty="0">
                <a:ea typeface="ヒラギノ角ゴ Pro W3"/>
                <a:cs typeface="ヒラギノ角ゴ Pro W3"/>
              </a:rPr>
              <a:t>If the State/locals need</a:t>
            </a:r>
            <a:r>
              <a:rPr lang="en-US" baseline="0" dirty="0">
                <a:ea typeface="ヒラギノ角ゴ Pro W3"/>
                <a:cs typeface="ヒラギノ角ゴ Pro W3"/>
              </a:rPr>
              <a:t> more resources to respond to a radiological event, then CMRT may be requested.  </a:t>
            </a:r>
            <a:r>
              <a:rPr lang="en-US" baseline="0" dirty="0"/>
              <a:t>CMRT is a DOE response team deployed from Las Vegas, NV and is the foundational base for the FRMAC.  This team is on call 24/7/365.  </a:t>
            </a:r>
            <a:endParaRPr lang="en-US" dirty="0"/>
          </a:p>
          <a:p>
            <a:pPr lvl="0"/>
            <a:endParaRPr lang="en-US" dirty="0"/>
          </a:p>
          <a:p>
            <a:pPr lvl="0"/>
            <a:r>
              <a:rPr lang="en-US" dirty="0"/>
              <a:t>What they provide:</a:t>
            </a:r>
          </a:p>
          <a:p>
            <a:pPr lvl="1">
              <a:lnSpc>
                <a:spcPct val="80000"/>
              </a:lnSpc>
            </a:pPr>
            <a:r>
              <a:rPr lang="en-US" baseline="0" dirty="0"/>
              <a:t>CMRT maintains a full complement of field team support and equipment.  This team can carry 10,000-20,000 pounds of equipment.  More CMRT equipment and personnel may arrive after the first plane as circumstances warrant.  Because CMRT is large, and will only grow with the establishment of a FRMAC, there will need to be some logistical issues worked out prior to arrival.  Some issues to consider are covered later in the presentation. </a:t>
            </a:r>
            <a:r>
              <a:rPr lang="en-US" baseline="0" dirty="0">
                <a:ea typeface="ヒラギノ角ゴ Pro W3"/>
                <a:cs typeface="ヒラギノ角ゴ Pro W3"/>
              </a:rPr>
              <a:t>CMRT organizes its personnel into 5 major divisions:  Support, Health &amp; Safety, Laboratory Analysis, Assessment, and Monitoring and Sampling.  Personnel serving in the divisions are trained to fulfill the responsibilities of their duty positions.  Some high level functions of CMRT:</a:t>
            </a:r>
          </a:p>
          <a:p>
            <a:pPr marL="628650" lvl="1" indent="-171450">
              <a:lnSpc>
                <a:spcPct val="80000"/>
              </a:lnSpc>
              <a:buFont typeface="Arial" panose="020B0604020202020204" pitchFamily="34" charset="0"/>
              <a:buChar char="•"/>
            </a:pPr>
            <a:r>
              <a:rPr lang="en-US" baseline="0" dirty="0">
                <a:ea typeface="ヒラギノ角ゴ Pro W3"/>
                <a:cs typeface="ヒラギノ角ゴ Pro W3"/>
              </a:rPr>
              <a:t>Collection of radiological measurements and samples</a:t>
            </a:r>
          </a:p>
          <a:p>
            <a:pPr marL="628650" lvl="1" indent="-171450">
              <a:lnSpc>
                <a:spcPct val="80000"/>
              </a:lnSpc>
              <a:buFont typeface="Arial" panose="020B0604020202020204" pitchFamily="34" charset="0"/>
              <a:buChar char="•"/>
            </a:pPr>
            <a:r>
              <a:rPr lang="en-US" baseline="0" dirty="0">
                <a:ea typeface="ヒラギノ角ゴ Pro W3"/>
                <a:cs typeface="ヒラギノ角ゴ Pro W3"/>
              </a:rPr>
              <a:t>Data assessment</a:t>
            </a:r>
          </a:p>
          <a:p>
            <a:pPr marL="628650" lvl="1" indent="-171450">
              <a:lnSpc>
                <a:spcPct val="80000"/>
              </a:lnSpc>
              <a:buFont typeface="Arial" panose="020B0604020202020204" pitchFamily="34" charset="0"/>
              <a:buChar char="•"/>
            </a:pPr>
            <a:r>
              <a:rPr lang="en-US" baseline="0" dirty="0">
                <a:ea typeface="ヒラギノ角ゴ Pro W3"/>
                <a:cs typeface="ヒラギノ角ゴ Pro W3"/>
              </a:rPr>
              <a:t>Sample control and analysis</a:t>
            </a:r>
          </a:p>
          <a:p>
            <a:pPr marL="628650" lvl="1" indent="-171450">
              <a:lnSpc>
                <a:spcPct val="80000"/>
              </a:lnSpc>
              <a:buFont typeface="Arial" panose="020B0604020202020204" pitchFamily="34" charset="0"/>
              <a:buChar char="•"/>
            </a:pPr>
            <a:r>
              <a:rPr lang="en-US" baseline="0" dirty="0">
                <a:ea typeface="ヒラギノ角ゴ Pro W3"/>
                <a:cs typeface="ヒラギノ角ゴ Pro W3"/>
              </a:rPr>
              <a:t>Dose assessment</a:t>
            </a:r>
          </a:p>
          <a:p>
            <a:pPr marL="628650" lvl="1" indent="-171450">
              <a:lnSpc>
                <a:spcPct val="80000"/>
              </a:lnSpc>
              <a:buFont typeface="Arial" panose="020B0604020202020204" pitchFamily="34" charset="0"/>
              <a:buChar char="•"/>
            </a:pPr>
            <a:r>
              <a:rPr lang="en-US" baseline="0" dirty="0">
                <a:ea typeface="ヒラギノ角ゴ Pro W3"/>
                <a:cs typeface="ヒラギノ角ゴ Pro W3"/>
              </a:rPr>
              <a:t>Visualization products </a:t>
            </a:r>
          </a:p>
          <a:p>
            <a:pPr marL="628650" lvl="1" indent="-171450">
              <a:lnSpc>
                <a:spcPct val="80000"/>
              </a:lnSpc>
              <a:buFont typeface="Arial" panose="020B0604020202020204" pitchFamily="34" charset="0"/>
              <a:buChar char="•"/>
            </a:pPr>
            <a:r>
              <a:rPr lang="en-US" baseline="0" dirty="0">
                <a:ea typeface="ヒラギノ角ゴ Pro W3"/>
                <a:cs typeface="ヒラギノ角ゴ Pro W3"/>
              </a:rPr>
              <a:t>Responder Health and Safety</a:t>
            </a:r>
            <a:endParaRPr lang="en-US" dirty="0"/>
          </a:p>
          <a:p>
            <a:pPr lvl="0"/>
            <a:endParaRPr lang="en-US" dirty="0"/>
          </a:p>
          <a:p>
            <a:pPr lvl="0"/>
            <a:r>
              <a:rPr lang="en-US" dirty="0"/>
              <a:t>Rough number of responders:</a:t>
            </a:r>
          </a:p>
          <a:p>
            <a:pPr lvl="1"/>
            <a:r>
              <a:rPr lang="en-US" baseline="0" dirty="0"/>
              <a:t>Between 50-100 personnel (management team, field team members, GIS, assessment scientists, logistics specialists, and database specialists)</a:t>
            </a:r>
            <a:endParaRPr lang="en-US" dirty="0"/>
          </a:p>
          <a:p>
            <a:pPr lvl="0"/>
            <a:endParaRPr lang="en-US" dirty="0"/>
          </a:p>
          <a:p>
            <a:pPr lvl="0"/>
            <a:r>
              <a:rPr lang="en-US" dirty="0"/>
              <a:t>When they get there:</a:t>
            </a:r>
            <a:endParaRPr lang="en-US" dirty="0">
              <a:ea typeface="ヒラギノ角ゴ Pro W3"/>
              <a:cs typeface="ヒラギノ角ゴ Pro W3"/>
            </a:endParaRPr>
          </a:p>
          <a:p>
            <a:pPr marL="457200" marR="0" lvl="1" indent="0" algn="l" defTabSz="914400" rtl="0" eaLnBrk="1" fontAlgn="auto" latinLnBrk="0" hangingPunct="1">
              <a:lnSpc>
                <a:spcPct val="80000"/>
              </a:lnSpc>
              <a:spcBef>
                <a:spcPts val="0"/>
              </a:spcBef>
              <a:spcAft>
                <a:spcPts val="0"/>
              </a:spcAft>
              <a:buClrTx/>
              <a:buSzTx/>
              <a:buFontTx/>
              <a:buNone/>
              <a:tabLst/>
              <a:defRPr/>
            </a:pPr>
            <a:r>
              <a:rPr lang="en-US" baseline="0" dirty="0"/>
              <a:t>CMRT is able to deploy 4-6 hours after notification.  Depending on where the incident occurs, they may arrive within 6-12 hours after notification.   </a:t>
            </a:r>
          </a:p>
          <a:p>
            <a:pPr>
              <a:lnSpc>
                <a:spcPct val="80000"/>
              </a:lnSpc>
            </a:pPr>
            <a:endParaRPr lang="en-US" baseline="0" dirty="0">
              <a:ea typeface="ヒラギノ角ゴ Pro W3"/>
              <a:cs typeface="ヒラギノ角ゴ Pro W3"/>
            </a:endParaRPr>
          </a:p>
          <a:p>
            <a:pPr lvl="0"/>
            <a:r>
              <a:rPr lang="en-US" dirty="0"/>
              <a:t>How they fit into the BIG picture:</a:t>
            </a:r>
          </a:p>
          <a:p>
            <a:pPr lvl="1"/>
            <a:r>
              <a:rPr lang="en-US" dirty="0"/>
              <a:t>CMRT is the foundation of a FRMAC.</a:t>
            </a:r>
            <a:r>
              <a:rPr lang="en-US" baseline="0" dirty="0"/>
              <a:t>  CMRT provides assistance in various capacities to assist in the collection and assessment of data.    </a:t>
            </a:r>
            <a:endParaRPr lang="en-US" dirty="0"/>
          </a:p>
          <a:p>
            <a:pPr lvl="0"/>
            <a:endParaRPr lang="en-US" dirty="0"/>
          </a:p>
          <a:p>
            <a:pPr lvl="0"/>
            <a:r>
              <a:rPr lang="en-US" dirty="0"/>
              <a:t>Where to find more information:</a:t>
            </a:r>
          </a:p>
          <a:p>
            <a:pPr lvl="1"/>
            <a:r>
              <a:rPr lang="en-US" dirty="0"/>
              <a:t>https://www.nnss.gov/pages/programs/FRMAC/FRMAC.html</a:t>
            </a:r>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43</a:t>
            </a:fld>
            <a:endParaRPr lang="en-US" dirty="0"/>
          </a:p>
        </p:txBody>
      </p:sp>
    </p:spTree>
    <p:extLst>
      <p:ext uri="{BB962C8B-B14F-4D97-AF65-F5344CB8AC3E}">
        <p14:creationId xmlns:p14="http://schemas.microsoft.com/office/powerpoint/2010/main" val="2000911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ED7DC7-71DB-48BE-BADD-010971DFBE9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89787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of collecting and</a:t>
            </a:r>
            <a:r>
              <a:rPr lang="en-US" baseline="0" dirty="0"/>
              <a:t> analyzing data repeats until operations cease.  </a:t>
            </a:r>
          </a:p>
          <a:p>
            <a:endParaRPr lang="en-US" baseline="0" dirty="0"/>
          </a:p>
          <a:p>
            <a:r>
              <a:rPr lang="en-US" dirty="0"/>
              <a:t>FRMAC will collect, assess,</a:t>
            </a:r>
            <a:r>
              <a:rPr lang="en-US" baseline="0" dirty="0"/>
              <a:t> and evaluate radiological </a:t>
            </a:r>
            <a:r>
              <a:rPr lang="en-US" dirty="0"/>
              <a:t>data during the response.  In order to reduce bias and maintain independence from decision making, </a:t>
            </a:r>
            <a:r>
              <a:rPr lang="en-US" baseline="0" dirty="0"/>
              <a:t>FRMAC will not issue recommendations to state/locals.  However, the state/locals are not left alone to make protective action recommendations during a radiological emergency.  The Advisory Team for Environment, Food, and Health (commonly referred to as the A-Team or Advisory Team)</a:t>
            </a:r>
            <a:r>
              <a:rPr lang="en-US" dirty="0"/>
              <a:t> is a radiological emergency response group tasked with providing protective action recommendations to state and local governments on behalf of its member agencies. The permanent membership includes representatives from the Environmental Protection Agency (EPA), the Food and Drug Administration (FDA), the Centers for Disease Control and Prevention (CDC), and the U.S. Department of Agriculture (USDA).</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45</a:t>
            </a:fld>
            <a:endParaRPr lang="en-US" dirty="0"/>
          </a:p>
        </p:txBody>
      </p:sp>
    </p:spTree>
    <p:extLst>
      <p:ext uri="{BB962C8B-B14F-4D97-AF65-F5344CB8AC3E}">
        <p14:creationId xmlns:p14="http://schemas.microsoft.com/office/powerpoint/2010/main" val="2275254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a general </a:t>
            </a:r>
            <a:r>
              <a:rPr lang="en-US" baseline="0" dirty="0"/>
              <a:t>timeline for when assets are ready to assist. For the assets that respond on location, response timelines may vary due to the event location or weather delays. When multiple government agencies respond and join CMRT, then a FRMAC is established.     </a:t>
            </a:r>
          </a:p>
          <a:p>
            <a:endParaRPr lang="en-US" baseline="0" dirty="0"/>
          </a:p>
          <a:p>
            <a:r>
              <a:rPr lang="en-US" baseline="0" dirty="0"/>
              <a:t>Consequence Management Home Team</a:t>
            </a:r>
          </a:p>
          <a:p>
            <a:r>
              <a:rPr lang="en-US" baseline="0" dirty="0"/>
              <a:t>CMHT is staffed by technical and logistics personnel from DOE. CMHT assists other NNSA field assets in the support of federal, state, tribal, and local response organizations with modeling, radiological operations planning, field monitoring techniques, and the analysis, interpretation and distribution of radiological data.  CMHT folds into FRMAC operations.</a:t>
            </a:r>
          </a:p>
          <a:p>
            <a:pPr>
              <a:buFont typeface="Arial"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Atmospheric Release Advisory Center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NARAC's mission is to provide timely and accurate real-time assessment advisories to emergency managers for rapid decision-making, during an emergency response involving a nuclear or chemical release.   The NARAC’s computer-based system provides realistic plots and maps of radiation dose and exposure assessments, and estimates the amount of radiation contaminants released into the environment. </a:t>
            </a:r>
          </a:p>
          <a:p>
            <a:pPr>
              <a:buFont typeface="Arial" charset="0"/>
              <a:buNone/>
            </a:pPr>
            <a:endParaRPr lang="en-US" baseline="0" dirty="0"/>
          </a:p>
          <a:p>
            <a:pPr>
              <a:buFont typeface="Arial" charset="0"/>
              <a:buNone/>
            </a:pPr>
            <a:r>
              <a:rPr lang="en-US" baseline="0" dirty="0"/>
              <a:t>Advisory Team for the Environment, Food, and Health (A-Team)</a:t>
            </a:r>
          </a:p>
          <a:p>
            <a:pPr>
              <a:buFont typeface="Arial" charset="0"/>
              <a:buNone/>
            </a:pPr>
            <a:r>
              <a:rPr lang="en-US" baseline="0" dirty="0"/>
              <a:t>Combination of federal agencies (FDA, USDA, CDC, EPA) who authored several regulatory and guidance documents and can provide recommendations to the states and locals for their decision making processes.  CMHT can reach back to the A-Team to connect responders with additional guidance until the on-site team arrives or in the case there are not enough A-Team staffers to support every operations center involved in a response</a:t>
            </a:r>
          </a:p>
          <a:p>
            <a:pPr lvl="0">
              <a:buFont typeface="Arial"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Radiation Emergency Assistance Center/Training Site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REAC/TS is an asset located in Oak Ridge, TN who serve as medical advisors during radiological emergencies.  REAC/TS members are trained physicians, nurses, and other medical professionals who can provide guidance related to prophylactic medications available to potential victims of contamination and treatment for overly exposed individuals.</a:t>
            </a:r>
          </a:p>
          <a:p>
            <a:pPr lvl="0">
              <a:buFont typeface="Arial"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Radiological Assistance Program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RAP is a regional response team provided by the DOE.  RAP will most likely be the first DOE responders on-scene.  In a large radiological event, RAP will fold into CMRT/FRMAC.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Civil Support Teams </a:t>
            </a:r>
          </a:p>
          <a:p>
            <a:pPr lvl="0">
              <a:buFont typeface="Arial" charset="0"/>
              <a:buNone/>
            </a:pPr>
            <a:r>
              <a:rPr lang="en-US" baseline="0" dirty="0"/>
              <a:t>CST are National Guard teams who receive specialized training in WMD response.  These are state assets which can be called upon to support at the request of a governor.  CST can work with FRMAC teams if allowed.</a:t>
            </a:r>
          </a:p>
          <a:p>
            <a:pPr lvl="0">
              <a:buFont typeface="Arial" charset="0"/>
              <a:buNone/>
            </a:pPr>
            <a:endParaRPr lang="en-US" baseline="0" dirty="0"/>
          </a:p>
          <a:p>
            <a:pPr lvl="0">
              <a:buFont typeface="Arial" charset="0"/>
              <a:buNone/>
            </a:pPr>
            <a:r>
              <a:rPr lang="en-US" baseline="0" dirty="0"/>
              <a:t>Aerial Measuring Systems </a:t>
            </a:r>
          </a:p>
          <a:p>
            <a:pPr lvl="0">
              <a:buFont typeface="Arial" charset="0"/>
              <a:buNone/>
            </a:pPr>
            <a:r>
              <a:rPr lang="en-US" baseline="0" dirty="0"/>
              <a:t>AMS is an asset that </a:t>
            </a:r>
            <a:r>
              <a:rPr lang="en-US" dirty="0"/>
              <a:t>provides specialized airborne radiation detection systems to provide real-time measurements of ground deposition and exposure rates.  </a:t>
            </a:r>
          </a:p>
          <a:p>
            <a:pPr lvl="0">
              <a:buFont typeface="Arial" charset="0"/>
              <a:buNone/>
            </a:pPr>
            <a:endParaRPr lang="en-US" baseline="0" dirty="0"/>
          </a:p>
          <a:p>
            <a:pPr lvl="0">
              <a:buFont typeface="Arial" charset="0"/>
              <a:buNone/>
            </a:pPr>
            <a:r>
              <a:rPr lang="en-US" baseline="0" dirty="0"/>
              <a:t>Consequence Management Advance Command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CMAC is a team composed of CMRT management.  This team may be deployed to assist the state/locals with radiological response planning.  This team may also deploy earlier than CMRT to prepare for the arrival of CMRT. </a:t>
            </a:r>
          </a:p>
          <a:p>
            <a:pPr lvl="0">
              <a:buFont typeface="Arial" charset="0"/>
              <a:buNone/>
            </a:pPr>
            <a:endParaRPr lang="en-US" baseline="0" dirty="0"/>
          </a:p>
          <a:p>
            <a:pPr defTabSz="931774">
              <a:defRPr/>
            </a:pPr>
            <a:r>
              <a:rPr lang="en-US" baseline="0" dirty="0"/>
              <a:t>CERFP and HRF </a:t>
            </a:r>
          </a:p>
          <a:p>
            <a:pPr defTabSz="931774">
              <a:defRPr/>
            </a:pPr>
            <a:r>
              <a:rPr lang="en-US" baseline="0" dirty="0"/>
              <a:t>Department of Defense support assets which boasts a number of field assets as well as additional command control staffers. </a:t>
            </a:r>
          </a:p>
          <a:p>
            <a:pPr lvl="0">
              <a:buFont typeface="Arial"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Consequence Management Response Team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aseline="0" dirty="0"/>
              <a:t>CMRT is a DOE response team deployed from Las Vegas, NV and is the foundational base for the FRMAC. This team is on call 24/7/365.  They maintain a full complement of field team support and equipment.  Between 50-100 personnel (management team, field team members, GIS, assessment scientists, logistics specialists, and database specialists) are deployed within 4-12 hours.   This team can carry 10-20 thousand pounds of equipment.  More CMRT equipment and personnel may arrive after the first plane as circumstances warrant.   </a:t>
            </a:r>
          </a:p>
          <a:p>
            <a:pPr defTabSz="931774">
              <a:defRPr/>
            </a:pPr>
            <a:endParaRPr lang="en-US" baseline="0" dirty="0"/>
          </a:p>
          <a:p>
            <a:pPr defTabSz="931774">
              <a:defRPr/>
            </a:pPr>
            <a:r>
              <a:rPr lang="en-US" baseline="0" dirty="0"/>
              <a:t>EPA</a:t>
            </a:r>
          </a:p>
          <a:p>
            <a:pPr defTabSz="931774">
              <a:defRPr/>
            </a:pPr>
            <a:r>
              <a:rPr lang="en-US" baseline="0" dirty="0"/>
              <a:t>Environmental Protection Agency – responsible for radiation support as well as other hazards during the event (consider Fukushima: near the plant there were several other large production companies along the coast whose materials were at risk.  Chemical and other fuels potentially could have been carried away in flood waters creating additional hazards.)</a:t>
            </a:r>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46</a:t>
            </a:fld>
            <a:endParaRPr lang="en-US" dirty="0"/>
          </a:p>
        </p:txBody>
      </p:sp>
    </p:spTree>
    <p:extLst>
      <p:ext uri="{BB962C8B-B14F-4D97-AF65-F5344CB8AC3E}">
        <p14:creationId xmlns:p14="http://schemas.microsoft.com/office/powerpoint/2010/main" val="23010370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Venn diagram shows the relationship of the response to who makes the decisions. Again, FRMAC collects and analyzes data, but does not provide protective action recommendations (PARs) or protective action decisions.  PARs are the responsibility of the coordinating agency, Advisory Team, or state/locals.  Protective action decisions are made by the states/locals. </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47</a:t>
            </a:fld>
            <a:endParaRPr lang="en-US" dirty="0"/>
          </a:p>
        </p:txBody>
      </p:sp>
    </p:spTree>
    <p:extLst>
      <p:ext uri="{BB962C8B-B14F-4D97-AF65-F5344CB8AC3E}">
        <p14:creationId xmlns:p14="http://schemas.microsoft.com/office/powerpoint/2010/main" val="390728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48</a:t>
            </a:fld>
            <a:endParaRPr lang="en-US" dirty="0"/>
          </a:p>
        </p:txBody>
      </p:sp>
    </p:spTree>
    <p:extLst>
      <p:ext uri="{BB962C8B-B14F-4D97-AF65-F5344CB8AC3E}">
        <p14:creationId xmlns:p14="http://schemas.microsoft.com/office/powerpoint/2010/main" val="123072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beginning of module 1 content.  In this module we</a:t>
            </a:r>
            <a:r>
              <a:rPr lang="en-US" baseline="0" dirty="0"/>
              <a:t> will discuss what the FRMAC is, the different divisions within FRMAC, and the role of the FRMAC Monitoring and Sampling Division (commonly known as the Monitoring Division).  During a FRMAC response, FRMAC would like to incorporate state/local field teams into their operations and they would be operating in the FRMAC Monitoring Division.  We will also discuss different radiological emergency response assets available during a response and their roles.  </a:t>
            </a:r>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5</a:t>
            </a:fld>
            <a:endParaRPr lang="en-US" dirty="0"/>
          </a:p>
        </p:txBody>
      </p:sp>
    </p:spTree>
    <p:extLst>
      <p:ext uri="{BB962C8B-B14F-4D97-AF65-F5344CB8AC3E}">
        <p14:creationId xmlns:p14="http://schemas.microsoft.com/office/powerpoint/2010/main" val="350194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FRMAC’s mission statement:  Provide timely, high-quality predictions, measurements, analyses, and assessments to promote efficient  and effective emergency response for the protection of the public from the consequences of nuclear or radiological incidents.</a:t>
            </a:r>
          </a:p>
          <a:p>
            <a:endParaRPr lang="en-US" sz="2800" dirty="0"/>
          </a:p>
          <a:p>
            <a:r>
              <a:rPr lang="en-US" sz="2800" dirty="0"/>
              <a:t>For a more complete answer: </a:t>
            </a:r>
          </a:p>
          <a:p>
            <a:pPr lvl="1"/>
            <a:r>
              <a:rPr lang="en-US" sz="2400" dirty="0"/>
              <a:t>Check the website: </a:t>
            </a:r>
            <a:r>
              <a:rPr lang="en-US" sz="2400" dirty="0">
                <a:hlinkClick r:id="rId3"/>
              </a:rPr>
              <a:t>https://www.nnss.gov/pages/programs/FRMAC/FRMAC.html</a:t>
            </a:r>
            <a:r>
              <a:rPr lang="en-US" sz="2400" dirty="0"/>
              <a:t> </a:t>
            </a:r>
          </a:p>
        </p:txBody>
      </p:sp>
      <p:sp>
        <p:nvSpPr>
          <p:cNvPr id="4" name="Slide Number Placeholder 3"/>
          <p:cNvSpPr>
            <a:spLocks noGrp="1"/>
          </p:cNvSpPr>
          <p:nvPr>
            <p:ph type="sldNum" sz="quarter" idx="10"/>
          </p:nvPr>
        </p:nvSpPr>
        <p:spPr/>
        <p:txBody>
          <a:bodyPr/>
          <a:lstStyle/>
          <a:p>
            <a:fld id="{313512D1-7FCF-4D4A-9A80-82BA0B074ACF}" type="slidenum">
              <a:rPr lang="en-US" smtClean="0"/>
              <a:t>7</a:t>
            </a:fld>
            <a:endParaRPr lang="en-US" dirty="0"/>
          </a:p>
        </p:txBody>
      </p:sp>
    </p:spTree>
    <p:extLst>
      <p:ext uri="{BB962C8B-B14F-4D97-AF65-F5344CB8AC3E}">
        <p14:creationId xmlns:p14="http://schemas.microsoft.com/office/powerpoint/2010/main" val="35434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FRMAC coordinates the federal off-site response to any nuclear or radiological incident.  This mission space includes responding to a nuclear detonation, radiological dispersal device (RDD), nuclear reactor or nuclear facility accident, or nuclear weapon accident.   FRMAC collects and assesses the data, but does not provide recommendations to the states/locals.  Data can be compared against protective action guidelines, but the protective action recommendations and decisions are the responsibility of the state/locals. </a:t>
            </a:r>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8</a:t>
            </a:fld>
            <a:endParaRPr lang="en-US" dirty="0"/>
          </a:p>
        </p:txBody>
      </p:sp>
    </p:spTree>
    <p:extLst>
      <p:ext uri="{BB962C8B-B14F-4D97-AF65-F5344CB8AC3E}">
        <p14:creationId xmlns:p14="http://schemas.microsoft.com/office/powerpoint/2010/main" val="1267464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Since it is up to Incident Command on how to organize their responders, where</a:t>
            </a:r>
            <a:r>
              <a:rPr lang="en-US" baseline="0" dirty="0"/>
              <a:t> exactly in the ICS structure FRMAC would be placed is subjective. Generally, the Monitoring Division is placed under the ICS Operations Section.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ED7DC7-71DB-48BE-BADD-010971DFBE9C}" type="slidenum">
              <a:rPr lang="en-US" smtClean="0"/>
              <a:pPr>
                <a:defRPr/>
              </a:pPr>
              <a:t>9</a:t>
            </a:fld>
            <a:endParaRPr lang="en-US" dirty="0"/>
          </a:p>
        </p:txBody>
      </p:sp>
    </p:spTree>
    <p:extLst>
      <p:ext uri="{BB962C8B-B14F-4D97-AF65-F5344CB8AC3E}">
        <p14:creationId xmlns:p14="http://schemas.microsoft.com/office/powerpoint/2010/main" val="2125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FRMAC and </a:t>
            </a:r>
            <a:r>
              <a:rPr lang="en-US" baseline="0" dirty="0"/>
              <a:t>C</a:t>
            </a:r>
            <a:r>
              <a:rPr lang="en-US" dirty="0"/>
              <a:t>MRT have a similar organization</a:t>
            </a:r>
            <a:r>
              <a:rPr lang="en-US" baseline="0" dirty="0"/>
              <a:t> chart.</a:t>
            </a:r>
            <a:r>
              <a:rPr lang="en-US" dirty="0"/>
              <a:t> The FRMAC is led by the FRMAC Director and Deputy (federal</a:t>
            </a:r>
            <a:r>
              <a:rPr lang="en-US" baseline="0" dirty="0"/>
              <a:t> officials). The Technical Team Leader (TTL) is a contractor as well as the rest of the FRMAC positions.  Each FRMAC division is led by a manager.  There is an offsite component of FRMAC which includes the Consequence Management Home Team (including the National Atmospheric Release Advisory Center -NARAC), liaisons, and a DOE Public Information Officer.       </a:t>
            </a:r>
            <a:endParaRPr lang="en-US" dirty="0"/>
          </a:p>
        </p:txBody>
      </p:sp>
      <p:sp>
        <p:nvSpPr>
          <p:cNvPr id="4" name="Slide Number Placeholder 3"/>
          <p:cNvSpPr>
            <a:spLocks noGrp="1"/>
          </p:cNvSpPr>
          <p:nvPr>
            <p:ph type="sldNum" sz="quarter" idx="10"/>
          </p:nvPr>
        </p:nvSpPr>
        <p:spPr/>
        <p:txBody>
          <a:bodyPr/>
          <a:lstStyle/>
          <a:p>
            <a:fld id="{313512D1-7FCF-4D4A-9A80-82BA0B074ACF}" type="slidenum">
              <a:rPr lang="en-US" smtClean="0"/>
              <a:t>10</a:t>
            </a:fld>
            <a:endParaRPr lang="en-US" dirty="0"/>
          </a:p>
        </p:txBody>
      </p:sp>
    </p:spTree>
    <p:extLst>
      <p:ext uri="{BB962C8B-B14F-4D97-AF65-F5344CB8AC3E}">
        <p14:creationId xmlns:p14="http://schemas.microsoft.com/office/powerpoint/2010/main" val="3144495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ctr">
              <a:defRPr sz="4800" b="1">
                <a:solidFill>
                  <a:schemeClr val="tx2"/>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defRPr>
            </a:lvl1pPr>
            <a:extLst/>
          </a:lstStyle>
          <a:p>
            <a:r>
              <a:rPr kumimoji="0"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ctr">
              <a:buNone/>
              <a:defRPr>
                <a:solidFill>
                  <a:schemeClr val="tx2"/>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sp>
        <p:nvSpPr>
          <p:cNvPr id="19" name="Footer Placeholder 18"/>
          <p:cNvSpPr>
            <a:spLocks noGrp="1"/>
          </p:cNvSpPr>
          <p:nvPr>
            <p:ph type="ftr" sz="quarter" idx="11"/>
          </p:nvPr>
        </p:nvSpPr>
        <p:spPr>
          <a:xfrm>
            <a:off x="4380072" y="6407944"/>
            <a:ext cx="2350681" cy="365125"/>
          </a:xfrm>
          <a:prstGeom prst="rect">
            <a:avLst/>
          </a:prstGeom>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a:xfrm>
            <a:off x="7668344" y="6407944"/>
            <a:ext cx="648072" cy="365125"/>
          </a:xfrm>
        </p:spPr>
        <p:txBody>
          <a:bodyPr/>
          <a:lstStyle>
            <a:lvl1pPr>
              <a:defRPr>
                <a:solidFill>
                  <a:srgbClr val="FFFFFF"/>
                </a:solidFill>
              </a:defRPr>
            </a:lvl1pPr>
            <a:extLst/>
          </a:lstStyle>
          <a:p>
            <a:fld id="{1618DCFE-E483-48BA-A4CE-37CE01994A6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379740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2334992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405443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2146424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102003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825395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2451082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305321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3109994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163302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p:txBody>
          <a:bodyPr rtlCol="0"/>
          <a:lstStyle>
            <a:lvl1pPr algn="ctr">
              <a:defRPr>
                <a:latin typeface="Arial" panose="020B0604020202020204" pitchFamily="34" charset="0"/>
                <a:cs typeface="Arial" panose="020B0604020202020204" pitchFamily="34" charset="0"/>
              </a:defRPr>
            </a:lvl1pPr>
            <a:extLst/>
          </a:lstStyle>
          <a:p>
            <a:r>
              <a:rPr kumimoji="0" lang="en-US" dirty="0"/>
              <a:t>Click to edit Master title style</a:t>
            </a:r>
          </a:p>
        </p:txBody>
      </p:sp>
      <p:pic>
        <p:nvPicPr>
          <p:cNvPr id="9" name="Picture 8" descr="Logo-FRMAC_ 4-2009.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28384" y="5733256"/>
            <a:ext cx="1080120" cy="1070211"/>
          </a:xfrm>
          <a:prstGeom prst="rect">
            <a:avLst/>
          </a:prstGeom>
          <a:noFill/>
          <a:ln w="9525">
            <a:noFill/>
            <a:miter lim="800000"/>
            <a:headEnd/>
            <a:tailEnd/>
          </a:ln>
        </p:spPr>
      </p:pic>
      <p:sp>
        <p:nvSpPr>
          <p:cNvPr id="10" name="Slide Number Placeholder 17"/>
          <p:cNvSpPr txBox="1">
            <a:spLocks/>
          </p:cNvSpPr>
          <p:nvPr userDrawn="1"/>
        </p:nvSpPr>
        <p:spPr>
          <a:xfrm>
            <a:off x="7380312" y="6407944"/>
            <a:ext cx="653792"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fld id="{1618DCFE-E483-48BA-A4CE-37CE01994A68}" type="slidenum">
              <a:rPr kumimoji="0" lang="en-US" sz="10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4266322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1023492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82876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1645885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3472029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A901C0-98D9-49EE-8B72-C230374529ED}" type="slidenum">
              <a:rPr lang="en-US" smtClean="0"/>
              <a:t>‹#›</a:t>
            </a:fld>
            <a:endParaRPr lang="en-US" dirty="0"/>
          </a:p>
        </p:txBody>
      </p:sp>
    </p:spTree>
    <p:extLst>
      <p:ext uri="{BB962C8B-B14F-4D97-AF65-F5344CB8AC3E}">
        <p14:creationId xmlns:p14="http://schemas.microsoft.com/office/powerpoint/2010/main" val="372521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lgn="ctr">
              <a:defRPr>
                <a:latin typeface="Arial" panose="020B0604020202020204" pitchFamily="34" charset="0"/>
                <a:cs typeface="Arial" panose="020B0604020202020204" pitchFamily="34" charset="0"/>
              </a:defRPr>
            </a:lvl1pPr>
            <a:extLst/>
          </a:lstStyle>
          <a:p>
            <a:r>
              <a:rPr kumimoji="0" lang="en-US" dirty="0"/>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Arial" panose="020B0604020202020204" pitchFamily="34" charset="0"/>
                <a:cs typeface="Arial" panose="020B0604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Arial" panose="020B0604020202020204" pitchFamily="34" charset="0"/>
                <a:cs typeface="Arial" panose="020B0604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Footer Placeholder 7"/>
          <p:cNvSpPr>
            <a:spLocks noGrp="1"/>
          </p:cNvSpPr>
          <p:nvPr>
            <p:ph type="ftr" sz="quarter" idx="11"/>
          </p:nvPr>
        </p:nvSpPr>
        <p:spPr>
          <a:xfrm>
            <a:off x="533400" y="6400800"/>
            <a:ext cx="2350681" cy="365125"/>
          </a:xfrm>
          <a:prstGeom prst="rect">
            <a:avLst/>
          </a:prstGeom>
        </p:spPr>
        <p:txBody>
          <a:bodyPr/>
          <a:lstStyle/>
          <a:p>
            <a:endParaRPr lang="en-US" dirty="0"/>
          </a:p>
        </p:txBody>
      </p:sp>
      <p:pic>
        <p:nvPicPr>
          <p:cNvPr id="11" name="Picture 10" descr="Logo-FRMAC_ 4-2009.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44408" y="5966661"/>
            <a:ext cx="899592" cy="891339"/>
          </a:xfrm>
          <a:prstGeom prst="rect">
            <a:avLst/>
          </a:prstGeom>
          <a:noFill/>
          <a:ln w="9525">
            <a:noFill/>
            <a:miter lim="800000"/>
            <a:headEnd/>
            <a:tailEnd/>
          </a:ln>
        </p:spPr>
      </p:pic>
      <p:sp>
        <p:nvSpPr>
          <p:cNvPr id="12" name="Slide Number Placeholder 17"/>
          <p:cNvSpPr txBox="1">
            <a:spLocks/>
          </p:cNvSpPr>
          <p:nvPr userDrawn="1"/>
        </p:nvSpPr>
        <p:spPr>
          <a:xfrm>
            <a:off x="7878648"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fld id="{1618DCFE-E483-48BA-A4CE-37CE01994A68}" type="slidenum">
              <a:rPr kumimoji="0" lang="en-US" sz="10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3613361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A901C0-98D9-49EE-8B72-C230374529ED}" type="slidenum">
              <a:rPr lang="en-US" smtClean="0"/>
              <a:t>‹#›</a:t>
            </a:fld>
            <a:endParaRPr lang="en-US" dirty="0"/>
          </a:p>
        </p:txBody>
      </p:sp>
      <p:pic>
        <p:nvPicPr>
          <p:cNvPr id="7" name="Picture 6" descr="Logo-FRMAC_ 4-2009.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28384" y="5733256"/>
            <a:ext cx="1080120" cy="1070211"/>
          </a:xfrm>
          <a:prstGeom prst="rect">
            <a:avLst/>
          </a:prstGeom>
          <a:noFill/>
          <a:ln w="9525">
            <a:noFill/>
            <a:miter lim="800000"/>
            <a:headEnd/>
            <a:tailEnd/>
          </a:ln>
        </p:spPr>
      </p:pic>
      <p:sp>
        <p:nvSpPr>
          <p:cNvPr id="8" name="Slide Number Placeholder 17"/>
          <p:cNvSpPr txBox="1">
            <a:spLocks/>
          </p:cNvSpPr>
          <p:nvPr userDrawn="1"/>
        </p:nvSpPr>
        <p:spPr>
          <a:xfrm>
            <a:off x="7380312" y="6407944"/>
            <a:ext cx="653792"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fld id="{1618DCFE-E483-48BA-A4CE-37CE01994A68}" type="slidenum">
              <a:rPr kumimoji="0" lang="en-US" sz="10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259722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167317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3503849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A901C0-98D9-49EE-8B72-C230374529ED}" type="slidenum">
              <a:rPr lang="en-US" smtClean="0"/>
              <a:t>‹#›</a:t>
            </a:fld>
            <a:endParaRPr lang="en-US" dirty="0"/>
          </a:p>
        </p:txBody>
      </p:sp>
      <p:pic>
        <p:nvPicPr>
          <p:cNvPr id="10" name="Picture 9" descr="Logo-FRMAC_ 4-2009.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44408" y="5966661"/>
            <a:ext cx="899592" cy="891339"/>
          </a:xfrm>
          <a:prstGeom prst="rect">
            <a:avLst/>
          </a:prstGeom>
          <a:noFill/>
          <a:ln w="9525">
            <a:noFill/>
            <a:miter lim="800000"/>
            <a:headEnd/>
            <a:tailEnd/>
          </a:ln>
        </p:spPr>
      </p:pic>
      <p:sp>
        <p:nvSpPr>
          <p:cNvPr id="11" name="Slide Number Placeholder 17"/>
          <p:cNvSpPr txBox="1">
            <a:spLocks/>
          </p:cNvSpPr>
          <p:nvPr userDrawn="1"/>
        </p:nvSpPr>
        <p:spPr>
          <a:xfrm>
            <a:off x="7878648"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fld id="{1618DCFE-E483-48BA-A4CE-37CE01994A68}" type="slidenum">
              <a:rPr kumimoji="0" lang="en-US" sz="10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177415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70A415-0BCD-43C7-B681-4AEFB521C888}" type="datetimeFigureOut">
              <a:rPr lang="en-US" smtClean="0"/>
              <a:t>12/29/2020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38779152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8" name="Slide Number Placeholder 17"/>
          <p:cNvSpPr>
            <a:spLocks noGrp="1"/>
          </p:cNvSpPr>
          <p:nvPr>
            <p:ph type="sldNum" sz="quarter" idx="4"/>
          </p:nvPr>
        </p:nvSpPr>
        <p:spPr>
          <a:xfrm>
            <a:off x="7668344" y="6407944"/>
            <a:ext cx="504056" cy="365125"/>
          </a:xfrm>
          <a:prstGeom prst="rect">
            <a:avLst/>
          </a:prstGeom>
        </p:spPr>
        <p:txBody>
          <a:bodyPr vert="horz" anchor="b"/>
          <a:lstStyle>
            <a:lvl1pPr algn="r" eaLnBrk="1" latinLnBrk="0" hangingPunct="1">
              <a:defRPr kumimoji="0" sz="1000" b="0">
                <a:solidFill>
                  <a:schemeClr val="tx1"/>
                </a:solidFill>
              </a:defRPr>
            </a:lvl1pPr>
            <a:extLst/>
          </a:lstStyle>
          <a:p>
            <a:fld id="{1618DCFE-E483-48BA-A4CE-37CE01994A6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5598" r:id="rId1"/>
    <p:sldLayoutId id="2147485599" r:id="rId2"/>
    <p:sldLayoutId id="2147485601" r:id="rId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0A415-0BCD-43C7-B681-4AEFB521C888}" type="datetimeFigureOut">
              <a:rPr lang="en-US" smtClean="0"/>
              <a:t>12/29/2020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8DCFE-E483-48BA-A4CE-37CE01994A68}" type="slidenum">
              <a:rPr lang="en-US" smtClean="0"/>
              <a:pPr/>
              <a:t>‹#›</a:t>
            </a:fld>
            <a:endParaRPr lang="en-US" dirty="0"/>
          </a:p>
        </p:txBody>
      </p:sp>
    </p:spTree>
    <p:extLst>
      <p:ext uri="{BB962C8B-B14F-4D97-AF65-F5344CB8AC3E}">
        <p14:creationId xmlns:p14="http://schemas.microsoft.com/office/powerpoint/2010/main" val="552546727"/>
      </p:ext>
    </p:extLst>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0A415-0BCD-43C7-B681-4AEFB521C888}" type="datetimeFigureOut">
              <a:rPr lang="en-US" smtClean="0"/>
              <a:t>12/29/2020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901C0-98D9-49EE-8B72-C230374529ED}" type="slidenum">
              <a:rPr lang="en-US" smtClean="0"/>
              <a:t>‹#›</a:t>
            </a:fld>
            <a:endParaRPr lang="en-US" dirty="0"/>
          </a:p>
        </p:txBody>
      </p:sp>
    </p:spTree>
    <p:extLst>
      <p:ext uri="{BB962C8B-B14F-4D97-AF65-F5344CB8AC3E}">
        <p14:creationId xmlns:p14="http://schemas.microsoft.com/office/powerpoint/2010/main" val="144399924"/>
      </p:ext>
    </p:extLst>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xml"/><Relationship Id="rId7" Type="http://schemas.openxmlformats.org/officeDocument/2006/relationships/notesSlide" Target="../notesSlides/notesSlide10.xml"/><Relationship Id="rId12" Type="http://schemas.openxmlformats.org/officeDocument/2006/relationships/image" Target="../media/image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8.jpeg"/><Relationship Id="rId5" Type="http://schemas.openxmlformats.org/officeDocument/2006/relationships/tags" Target="../tags/tag5.xml"/><Relationship Id="rId10" Type="http://schemas.openxmlformats.org/officeDocument/2006/relationships/image" Target="../media/image7.jpeg"/><Relationship Id="rId4" Type="http://schemas.openxmlformats.org/officeDocument/2006/relationships/tags" Target="../tags/tag4.xml"/><Relationship Id="rId9"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png"/><Relationship Id="rId7" Type="http://schemas.openxmlformats.org/officeDocument/2006/relationships/diagramColors" Target="../diagrams/colors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5.jpeg"/><Relationship Id="rId4" Type="http://schemas.openxmlformats.org/officeDocument/2006/relationships/diagramData" Target="../diagrams/data2.xml"/><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76300" y="439451"/>
            <a:ext cx="7391400" cy="1470025"/>
          </a:xfrm>
        </p:spPr>
        <p:txBody>
          <a:bodyPr>
            <a:noAutofit/>
          </a:bodyPr>
          <a:lstStyle/>
          <a:p>
            <a:r>
              <a:rPr lang="en-US" sz="3200" dirty="0">
                <a:solidFill>
                  <a:schemeClr val="bg1"/>
                </a:solidFill>
              </a:rPr>
              <a:t>Federal Radiological Monitoring and Assessment Center       </a:t>
            </a:r>
            <a:br>
              <a:rPr lang="en-US" sz="3200" dirty="0">
                <a:solidFill>
                  <a:schemeClr val="bg1"/>
                </a:solidFill>
              </a:rPr>
            </a:br>
            <a:r>
              <a:rPr lang="en-US" sz="3200" dirty="0">
                <a:solidFill>
                  <a:schemeClr val="bg1"/>
                </a:solidFill>
              </a:rPr>
              <a:t>Monitoring and Sampling Division Training</a:t>
            </a:r>
          </a:p>
        </p:txBody>
      </p:sp>
      <p:sp>
        <p:nvSpPr>
          <p:cNvPr id="3" name="Subtitle 2"/>
          <p:cNvSpPr>
            <a:spLocks noGrp="1"/>
          </p:cNvSpPr>
          <p:nvPr>
            <p:ph type="subTitle" idx="1"/>
          </p:nvPr>
        </p:nvSpPr>
        <p:spPr>
          <a:xfrm>
            <a:off x="1371600" y="4724400"/>
            <a:ext cx="6400800" cy="1752600"/>
          </a:xfrm>
        </p:spPr>
        <p:txBody>
          <a:bodyPr/>
          <a:lstStyle/>
          <a:p>
            <a:r>
              <a:rPr lang="en-US" dirty="0">
                <a:solidFill>
                  <a:schemeClr val="bg1"/>
                </a:solidFill>
              </a:rPr>
              <a:t>MS-50 Module 1</a:t>
            </a:r>
          </a:p>
          <a:p>
            <a:r>
              <a:rPr lang="en-US">
                <a:solidFill>
                  <a:schemeClr val="bg1"/>
                </a:solidFill>
              </a:rPr>
              <a:t>“Technical </a:t>
            </a:r>
            <a:r>
              <a:rPr lang="en-US" dirty="0">
                <a:solidFill>
                  <a:schemeClr val="bg1"/>
                </a:solidFill>
              </a:rPr>
              <a:t>Field Team Training” </a:t>
            </a:r>
          </a:p>
          <a:p>
            <a:r>
              <a:rPr lang="en-US" dirty="0">
                <a:solidFill>
                  <a:schemeClr val="bg1"/>
                </a:solidFill>
              </a:rPr>
              <a:t>November 2020</a:t>
            </a:r>
          </a:p>
        </p:txBody>
      </p:sp>
      <p:pic>
        <p:nvPicPr>
          <p:cNvPr id="4" name="Picture 3"/>
          <p:cNvPicPr>
            <a:picLocks noChangeAspect="1"/>
          </p:cNvPicPr>
          <p:nvPr/>
        </p:nvPicPr>
        <p:blipFill>
          <a:blip r:embed="rId3"/>
          <a:stretch>
            <a:fillRect/>
          </a:stretch>
        </p:blipFill>
        <p:spPr>
          <a:xfrm>
            <a:off x="3236262" y="1981200"/>
            <a:ext cx="2671476" cy="2671476"/>
          </a:xfrm>
          <a:prstGeom prst="rect">
            <a:avLst/>
          </a:prstGeom>
        </p:spPr>
      </p:pic>
      <p:sp>
        <p:nvSpPr>
          <p:cNvPr id="5" name="Rectangle 4">
            <a:extLst>
              <a:ext uri="{FF2B5EF4-FFF2-40B4-BE49-F238E27FC236}">
                <a16:creationId xmlns:a16="http://schemas.microsoft.com/office/drawing/2014/main" id="{D831FF26-CD05-496D-899C-039FB64C8E1B}"/>
              </a:ext>
            </a:extLst>
          </p:cNvPr>
          <p:cNvSpPr/>
          <p:nvPr/>
        </p:nvSpPr>
        <p:spPr>
          <a:xfrm>
            <a:off x="5744055" y="3059668"/>
            <a:ext cx="3457095"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n-ea"/>
                <a:cs typeface="Arial" charset="0"/>
              </a:rPr>
              <a:t>U.S. Department of Energy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n-ea"/>
                <a:cs typeface="Arial" charset="0"/>
              </a:rPr>
              <a:t>National Nuclear Security Administration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n-ea"/>
                <a:cs typeface="Arial" charset="0"/>
              </a:rPr>
              <a:t>Nevada National Security Site</a:t>
            </a:r>
          </a:p>
        </p:txBody>
      </p:sp>
    </p:spTree>
    <p:extLst>
      <p:ext uri="{BB962C8B-B14F-4D97-AF65-F5344CB8AC3E}">
        <p14:creationId xmlns:p14="http://schemas.microsoft.com/office/powerpoint/2010/main" val="3260318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a:xfrm>
            <a:off x="127000" y="2013989"/>
            <a:ext cx="1320800" cy="3291303"/>
          </a:xfrm>
          <a:prstGeom prst="rect">
            <a:avLst/>
          </a:prstGeom>
          <a:solidFill>
            <a:schemeClr val="bg1"/>
          </a:solid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7606640" y="2575462"/>
            <a:ext cx="6683" cy="3062955"/>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7599815" y="3585326"/>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8112612" y="4542369"/>
            <a:ext cx="0" cy="154386"/>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601286" y="5638417"/>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7606640" y="2931596"/>
            <a:ext cx="117672" cy="3861"/>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2167468" y="1841500"/>
            <a:ext cx="5858259" cy="4233"/>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927140" y="499687"/>
            <a:ext cx="159282" cy="514809"/>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854695" y="818152"/>
            <a:ext cx="0" cy="328589"/>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70302" y="1697563"/>
            <a:ext cx="0" cy="15503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6523798" y="1852601"/>
            <a:ext cx="0" cy="15503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5044248" y="1849445"/>
            <a:ext cx="0" cy="15503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6142798" y="2575462"/>
            <a:ext cx="0" cy="180877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6149148" y="2995229"/>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6149148" y="3685038"/>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6149148" y="4388249"/>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3821238" y="497938"/>
            <a:ext cx="590679" cy="6575"/>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4663248" y="2590133"/>
            <a:ext cx="0" cy="180877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4663248" y="2995229"/>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4663248" y="3685038"/>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4663248" y="4388249"/>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227822" y="2590133"/>
            <a:ext cx="0" cy="180877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3227822" y="2995229"/>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3759212" y="3275965"/>
            <a:ext cx="0" cy="184226"/>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3227822" y="4388249"/>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3759212" y="4668950"/>
            <a:ext cx="0" cy="355605"/>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162938" y="5237560"/>
            <a:ext cx="139028"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219124" y="5237560"/>
            <a:ext cx="136361"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1760972" y="2575462"/>
            <a:ext cx="0" cy="180877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1760972" y="2980558"/>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1760972" y="3670367"/>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1760972" y="4373578"/>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3621848" y="1845733"/>
            <a:ext cx="0" cy="15503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2167467" y="1841500"/>
            <a:ext cx="0" cy="15503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132079" y="2076446"/>
            <a:ext cx="1484176" cy="307777"/>
          </a:xfrm>
          <a:prstGeom prst="rect">
            <a:avLst/>
          </a:prstGeom>
          <a:noFill/>
        </p:spPr>
        <p:txBody>
          <a:bodyPr wrap="square" rtlCol="0">
            <a:spAutoFit/>
          </a:bodyPr>
          <a:lstStyle/>
          <a:p>
            <a:r>
              <a:rPr lang="en-US" sz="1400" b="1" dirty="0"/>
              <a:t>Offsite Support</a:t>
            </a:r>
          </a:p>
        </p:txBody>
      </p:sp>
      <p:sp>
        <p:nvSpPr>
          <p:cNvPr id="97" name="Rectangle 96"/>
          <p:cNvSpPr/>
          <p:nvPr/>
        </p:nvSpPr>
        <p:spPr>
          <a:xfrm>
            <a:off x="127601" y="5788039"/>
            <a:ext cx="4917248" cy="943708"/>
          </a:xfrm>
          <a:prstGeom prst="rect">
            <a:avLst/>
          </a:prstGeom>
          <a:solidFill>
            <a:schemeClr val="bg1"/>
          </a:solid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TextBox 101"/>
          <p:cNvSpPr txBox="1"/>
          <p:nvPr/>
        </p:nvSpPr>
        <p:spPr>
          <a:xfrm>
            <a:off x="228484" y="5741771"/>
            <a:ext cx="1710725" cy="307777"/>
          </a:xfrm>
          <a:prstGeom prst="rect">
            <a:avLst/>
          </a:prstGeom>
          <a:noFill/>
        </p:spPr>
        <p:txBody>
          <a:bodyPr wrap="none" rtlCol="0">
            <a:spAutoFit/>
          </a:bodyPr>
          <a:lstStyle/>
          <a:p>
            <a:r>
              <a:rPr lang="en-US" sz="1400" b="1" dirty="0"/>
              <a:t>Interagency Support</a:t>
            </a:r>
          </a:p>
        </p:txBody>
      </p:sp>
      <p:sp>
        <p:nvSpPr>
          <p:cNvPr id="104" name="Rounded Rectangle 103"/>
          <p:cNvSpPr/>
          <p:nvPr/>
        </p:nvSpPr>
        <p:spPr>
          <a:xfrm>
            <a:off x="2786102" y="242588"/>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rPr>
              <a:t>FRMAC Director</a:t>
            </a:r>
          </a:p>
        </p:txBody>
      </p:sp>
      <p:sp>
        <p:nvSpPr>
          <p:cNvPr id="81" name="Rounded Rectangle 80"/>
          <p:cNvSpPr/>
          <p:nvPr/>
        </p:nvSpPr>
        <p:spPr>
          <a:xfrm>
            <a:off x="4314588" y="248642"/>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FRMAC Dep. Director</a:t>
            </a:r>
          </a:p>
        </p:txBody>
      </p:sp>
      <p:sp>
        <p:nvSpPr>
          <p:cNvPr id="82" name="Rounded Rectangle 81"/>
          <p:cNvSpPr/>
          <p:nvPr/>
        </p:nvSpPr>
        <p:spPr>
          <a:xfrm>
            <a:off x="4326087" y="1162125"/>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Technical Team Leader</a:t>
            </a:r>
          </a:p>
        </p:txBody>
      </p:sp>
      <p:sp>
        <p:nvSpPr>
          <p:cNvPr id="84" name="Rounded Rectangle 83"/>
          <p:cNvSpPr/>
          <p:nvPr/>
        </p:nvSpPr>
        <p:spPr>
          <a:xfrm>
            <a:off x="3127624" y="939097"/>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Senior Scientific Advisor</a:t>
            </a:r>
          </a:p>
        </p:txBody>
      </p:sp>
      <p:sp>
        <p:nvSpPr>
          <p:cNvPr id="85" name="Rounded Rectangle 84"/>
          <p:cNvSpPr/>
          <p:nvPr/>
        </p:nvSpPr>
        <p:spPr>
          <a:xfrm>
            <a:off x="7451633" y="1962829"/>
            <a:ext cx="1082842" cy="612117"/>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Laboratory Analysis Manager</a:t>
            </a:r>
          </a:p>
        </p:txBody>
      </p:sp>
      <p:sp>
        <p:nvSpPr>
          <p:cNvPr id="98" name="Rounded Rectangle 97"/>
          <p:cNvSpPr/>
          <p:nvPr/>
        </p:nvSpPr>
        <p:spPr>
          <a:xfrm>
            <a:off x="7695869" y="3983159"/>
            <a:ext cx="954511"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FAL Supervisor</a:t>
            </a:r>
          </a:p>
        </p:txBody>
      </p:sp>
      <p:sp>
        <p:nvSpPr>
          <p:cNvPr id="105" name="Rounded Rectangle 104"/>
          <p:cNvSpPr/>
          <p:nvPr/>
        </p:nvSpPr>
        <p:spPr>
          <a:xfrm>
            <a:off x="7707687" y="5344101"/>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Lab     QA/QC</a:t>
            </a:r>
          </a:p>
        </p:txBody>
      </p:sp>
      <p:sp>
        <p:nvSpPr>
          <p:cNvPr id="106" name="Rounded Rectangle 105"/>
          <p:cNvSpPr/>
          <p:nvPr/>
        </p:nvSpPr>
        <p:spPr>
          <a:xfrm>
            <a:off x="7702035" y="4664043"/>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FAL Analyst</a:t>
            </a:r>
          </a:p>
        </p:txBody>
      </p:sp>
      <p:sp>
        <p:nvSpPr>
          <p:cNvPr id="107" name="Rounded Rectangle 106"/>
          <p:cNvSpPr/>
          <p:nvPr/>
        </p:nvSpPr>
        <p:spPr>
          <a:xfrm>
            <a:off x="7724285" y="2659031"/>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Sample Control</a:t>
            </a:r>
          </a:p>
        </p:txBody>
      </p:sp>
      <p:sp>
        <p:nvSpPr>
          <p:cNvPr id="108" name="Rounded Rectangle 107"/>
          <p:cNvSpPr/>
          <p:nvPr/>
        </p:nvSpPr>
        <p:spPr>
          <a:xfrm>
            <a:off x="7718932" y="3304590"/>
            <a:ext cx="899349"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Shipping Specialist</a:t>
            </a:r>
          </a:p>
        </p:txBody>
      </p:sp>
      <p:sp>
        <p:nvSpPr>
          <p:cNvPr id="109" name="Rounded Rectangle 108"/>
          <p:cNvSpPr/>
          <p:nvPr/>
        </p:nvSpPr>
        <p:spPr>
          <a:xfrm>
            <a:off x="6266794" y="4109775"/>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REACTS</a:t>
            </a:r>
          </a:p>
        </p:txBody>
      </p:sp>
      <p:sp>
        <p:nvSpPr>
          <p:cNvPr id="110" name="Rounded Rectangle 109"/>
          <p:cNvSpPr/>
          <p:nvPr/>
        </p:nvSpPr>
        <p:spPr>
          <a:xfrm>
            <a:off x="6275855" y="3401949"/>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H&amp;S Tech</a:t>
            </a:r>
          </a:p>
        </p:txBody>
      </p:sp>
      <p:sp>
        <p:nvSpPr>
          <p:cNvPr id="111" name="Rounded Rectangle 110"/>
          <p:cNvSpPr/>
          <p:nvPr/>
        </p:nvSpPr>
        <p:spPr>
          <a:xfrm>
            <a:off x="6266794" y="2716755"/>
            <a:ext cx="1011321"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H&amp;S Supervisor</a:t>
            </a:r>
          </a:p>
        </p:txBody>
      </p:sp>
      <p:sp>
        <p:nvSpPr>
          <p:cNvPr id="112" name="Rounded Rectangle 111"/>
          <p:cNvSpPr/>
          <p:nvPr/>
        </p:nvSpPr>
        <p:spPr>
          <a:xfrm>
            <a:off x="4780894" y="4103503"/>
            <a:ext cx="92241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GIS Specialist</a:t>
            </a:r>
          </a:p>
        </p:txBody>
      </p:sp>
      <p:sp>
        <p:nvSpPr>
          <p:cNvPr id="113" name="Rounded Rectangle 112"/>
          <p:cNvSpPr/>
          <p:nvPr/>
        </p:nvSpPr>
        <p:spPr>
          <a:xfrm>
            <a:off x="4789286" y="3404301"/>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Product Scientist</a:t>
            </a:r>
          </a:p>
        </p:txBody>
      </p:sp>
      <p:sp>
        <p:nvSpPr>
          <p:cNvPr id="114" name="Rounded Rectangle 113"/>
          <p:cNvSpPr/>
          <p:nvPr/>
        </p:nvSpPr>
        <p:spPr>
          <a:xfrm>
            <a:off x="4789286" y="2716755"/>
            <a:ext cx="105340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Assessment Scientist</a:t>
            </a:r>
          </a:p>
        </p:txBody>
      </p:sp>
      <p:sp>
        <p:nvSpPr>
          <p:cNvPr id="115" name="Rounded Rectangle 114"/>
          <p:cNvSpPr/>
          <p:nvPr/>
        </p:nvSpPr>
        <p:spPr>
          <a:xfrm>
            <a:off x="3355485" y="4101151"/>
            <a:ext cx="97060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AMS Mission Manager</a:t>
            </a:r>
          </a:p>
        </p:txBody>
      </p:sp>
      <p:sp>
        <p:nvSpPr>
          <p:cNvPr id="116" name="Rounded Rectangle 115"/>
          <p:cNvSpPr/>
          <p:nvPr/>
        </p:nvSpPr>
        <p:spPr>
          <a:xfrm>
            <a:off x="4301965" y="4954471"/>
            <a:ext cx="993261"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AMS Technician</a:t>
            </a:r>
          </a:p>
        </p:txBody>
      </p:sp>
      <p:sp>
        <p:nvSpPr>
          <p:cNvPr id="117" name="Rounded Rectangle 116"/>
          <p:cNvSpPr/>
          <p:nvPr/>
        </p:nvSpPr>
        <p:spPr>
          <a:xfrm>
            <a:off x="3359505" y="4954471"/>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AMS Data Analyst</a:t>
            </a:r>
          </a:p>
        </p:txBody>
      </p:sp>
      <p:sp>
        <p:nvSpPr>
          <p:cNvPr id="118" name="Rounded Rectangle 117"/>
          <p:cNvSpPr/>
          <p:nvPr/>
        </p:nvSpPr>
        <p:spPr>
          <a:xfrm>
            <a:off x="2411671" y="4954471"/>
            <a:ext cx="807453"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AMS Team Scientist</a:t>
            </a:r>
          </a:p>
        </p:txBody>
      </p:sp>
      <p:sp>
        <p:nvSpPr>
          <p:cNvPr id="119" name="Rounded Rectangle 118"/>
          <p:cNvSpPr/>
          <p:nvPr/>
        </p:nvSpPr>
        <p:spPr>
          <a:xfrm>
            <a:off x="3345467" y="3401949"/>
            <a:ext cx="1030371"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Field Monitoring Specialist</a:t>
            </a:r>
          </a:p>
        </p:txBody>
      </p:sp>
      <p:sp>
        <p:nvSpPr>
          <p:cNvPr id="120" name="Rounded Rectangle 119"/>
          <p:cNvSpPr/>
          <p:nvPr/>
        </p:nvSpPr>
        <p:spPr>
          <a:xfrm>
            <a:off x="3345468" y="2716755"/>
            <a:ext cx="956498"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Field Team Supervisor</a:t>
            </a:r>
          </a:p>
        </p:txBody>
      </p:sp>
      <p:sp>
        <p:nvSpPr>
          <p:cNvPr id="121" name="Rounded Rectangle 120"/>
          <p:cNvSpPr/>
          <p:nvPr/>
        </p:nvSpPr>
        <p:spPr>
          <a:xfrm>
            <a:off x="1886095" y="2714492"/>
            <a:ext cx="807453" cy="561473"/>
          </a:xfrm>
          <a:prstGeom prst="round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Comms</a:t>
            </a:r>
          </a:p>
        </p:txBody>
      </p:sp>
      <p:sp>
        <p:nvSpPr>
          <p:cNvPr id="122" name="Rounded Rectangle 121"/>
          <p:cNvSpPr/>
          <p:nvPr/>
        </p:nvSpPr>
        <p:spPr>
          <a:xfrm>
            <a:off x="1886095" y="3401949"/>
            <a:ext cx="870811" cy="561473"/>
          </a:xfrm>
          <a:prstGeom prst="round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Logistics</a:t>
            </a:r>
          </a:p>
        </p:txBody>
      </p:sp>
      <p:sp>
        <p:nvSpPr>
          <p:cNvPr id="123" name="Rounded Rectangle 122"/>
          <p:cNvSpPr/>
          <p:nvPr/>
        </p:nvSpPr>
        <p:spPr>
          <a:xfrm>
            <a:off x="1886095" y="4103503"/>
            <a:ext cx="941669" cy="561473"/>
          </a:xfrm>
          <a:prstGeom prst="round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Document Control</a:t>
            </a:r>
          </a:p>
        </p:txBody>
      </p:sp>
      <p:sp>
        <p:nvSpPr>
          <p:cNvPr id="124" name="Rounded Rectangle 123"/>
          <p:cNvSpPr/>
          <p:nvPr/>
        </p:nvSpPr>
        <p:spPr>
          <a:xfrm>
            <a:off x="5991405" y="1962829"/>
            <a:ext cx="1082842" cy="612116"/>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Health &amp; Safety Manager</a:t>
            </a:r>
          </a:p>
        </p:txBody>
      </p:sp>
      <p:sp>
        <p:nvSpPr>
          <p:cNvPr id="125" name="Rounded Rectangle 124"/>
          <p:cNvSpPr/>
          <p:nvPr/>
        </p:nvSpPr>
        <p:spPr>
          <a:xfrm>
            <a:off x="4501619" y="2013472"/>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rgbClr val="000000"/>
                </a:solidFill>
              </a:rPr>
              <a:t>Assessment Manager</a:t>
            </a:r>
          </a:p>
        </p:txBody>
      </p:sp>
      <p:sp>
        <p:nvSpPr>
          <p:cNvPr id="126" name="Rounded Rectangle 125"/>
          <p:cNvSpPr/>
          <p:nvPr/>
        </p:nvSpPr>
        <p:spPr>
          <a:xfrm>
            <a:off x="3080096" y="2013472"/>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Monitoring Manager</a:t>
            </a:r>
          </a:p>
        </p:txBody>
      </p:sp>
      <p:sp>
        <p:nvSpPr>
          <p:cNvPr id="127" name="Rounded Rectangle 126"/>
          <p:cNvSpPr/>
          <p:nvPr/>
        </p:nvSpPr>
        <p:spPr>
          <a:xfrm>
            <a:off x="1609571" y="2013472"/>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Support Manager</a:t>
            </a:r>
          </a:p>
        </p:txBody>
      </p:sp>
      <p:sp>
        <p:nvSpPr>
          <p:cNvPr id="128" name="Rounded Rectangle 127"/>
          <p:cNvSpPr/>
          <p:nvPr/>
        </p:nvSpPr>
        <p:spPr>
          <a:xfrm>
            <a:off x="238639" y="2467845"/>
            <a:ext cx="1082842" cy="561473"/>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FRMAC Liaison</a:t>
            </a:r>
          </a:p>
        </p:txBody>
      </p:sp>
      <p:sp>
        <p:nvSpPr>
          <p:cNvPr id="129" name="Rounded Rectangle 128"/>
          <p:cNvSpPr/>
          <p:nvPr/>
        </p:nvSpPr>
        <p:spPr>
          <a:xfrm>
            <a:off x="238639" y="3181718"/>
            <a:ext cx="1082842" cy="561473"/>
          </a:xfrm>
          <a:prstGeom prst="round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CMHT</a:t>
            </a:r>
          </a:p>
        </p:txBody>
      </p:sp>
      <p:sp>
        <p:nvSpPr>
          <p:cNvPr id="130" name="Rounded Rectangle 129"/>
          <p:cNvSpPr/>
          <p:nvPr/>
        </p:nvSpPr>
        <p:spPr>
          <a:xfrm>
            <a:off x="238639" y="3900938"/>
            <a:ext cx="108284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NARAC</a:t>
            </a:r>
          </a:p>
        </p:txBody>
      </p:sp>
      <p:sp>
        <p:nvSpPr>
          <p:cNvPr id="131" name="Rounded Rectangle 130"/>
          <p:cNvSpPr/>
          <p:nvPr/>
        </p:nvSpPr>
        <p:spPr>
          <a:xfrm>
            <a:off x="243681" y="4614811"/>
            <a:ext cx="108284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Public Information</a:t>
            </a:r>
          </a:p>
        </p:txBody>
      </p:sp>
      <p:sp>
        <p:nvSpPr>
          <p:cNvPr id="132" name="Rounded Rectangle 131"/>
          <p:cNvSpPr/>
          <p:nvPr/>
        </p:nvSpPr>
        <p:spPr>
          <a:xfrm>
            <a:off x="287022" y="6076947"/>
            <a:ext cx="108284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Advisory Team</a:t>
            </a:r>
          </a:p>
        </p:txBody>
      </p:sp>
      <p:sp>
        <p:nvSpPr>
          <p:cNvPr id="133" name="Rounded Rectangle 132"/>
          <p:cNvSpPr/>
          <p:nvPr/>
        </p:nvSpPr>
        <p:spPr>
          <a:xfrm>
            <a:off x="1498092" y="6076947"/>
            <a:ext cx="108284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EPA</a:t>
            </a:r>
          </a:p>
        </p:txBody>
      </p:sp>
      <p:sp>
        <p:nvSpPr>
          <p:cNvPr id="134" name="Rounded Rectangle 133"/>
          <p:cNvSpPr/>
          <p:nvPr/>
        </p:nvSpPr>
        <p:spPr>
          <a:xfrm>
            <a:off x="2712781" y="6076947"/>
            <a:ext cx="108284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NRC</a:t>
            </a:r>
          </a:p>
        </p:txBody>
      </p:sp>
      <p:sp>
        <p:nvSpPr>
          <p:cNvPr id="135" name="Rounded Rectangle 134"/>
          <p:cNvSpPr/>
          <p:nvPr/>
        </p:nvSpPr>
        <p:spPr>
          <a:xfrm>
            <a:off x="3916620" y="6076947"/>
            <a:ext cx="1082842" cy="561473"/>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00"/>
                </a:solidFill>
              </a:rPr>
              <a:t>State</a:t>
            </a:r>
          </a:p>
        </p:txBody>
      </p:sp>
      <p:sp>
        <p:nvSpPr>
          <p:cNvPr id="2" name="TextBox 1"/>
          <p:cNvSpPr txBox="1"/>
          <p:nvPr/>
        </p:nvSpPr>
        <p:spPr>
          <a:xfrm>
            <a:off x="287022" y="253163"/>
            <a:ext cx="2195940" cy="954107"/>
          </a:xfrm>
          <a:prstGeom prst="rect">
            <a:avLst/>
          </a:prstGeom>
          <a:noFill/>
        </p:spPr>
        <p:txBody>
          <a:bodyPr wrap="square" rtlCol="0">
            <a:spAutoFit/>
          </a:bodyPr>
          <a:lstStyle/>
          <a:p>
            <a:r>
              <a:rPr lang="en-US" sz="2800" b="1" dirty="0"/>
              <a:t>Structure of the FRMAC</a:t>
            </a:r>
          </a:p>
        </p:txBody>
      </p:sp>
      <p:cxnSp>
        <p:nvCxnSpPr>
          <p:cNvPr id="99" name="Straight Connector 98"/>
          <p:cNvCxnSpPr/>
          <p:nvPr/>
        </p:nvCxnSpPr>
        <p:spPr>
          <a:xfrm flipH="1">
            <a:off x="7597790" y="4240259"/>
            <a:ext cx="117646"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8025727" y="1852601"/>
            <a:ext cx="0" cy="15503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9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20888"/>
            <a:ext cx="8229600" cy="1143000"/>
          </a:xfrm>
        </p:spPr>
        <p:txBody>
          <a:bodyPr/>
          <a:lstStyle/>
          <a:p>
            <a:r>
              <a:rPr lang="en-US" dirty="0">
                <a:solidFill>
                  <a:schemeClr val="bg1"/>
                </a:solidFill>
                <a:latin typeface="Arial" panose="020B0604020202020204" pitchFamily="34" charset="0"/>
                <a:cs typeface="Arial" panose="020B0604020202020204" pitchFamily="34" charset="0"/>
              </a:rPr>
              <a:t>FRMAC Divisions</a:t>
            </a:r>
          </a:p>
        </p:txBody>
      </p:sp>
    </p:spTree>
    <p:extLst>
      <p:ext uri="{BB962C8B-B14F-4D97-AF65-F5344CB8AC3E}">
        <p14:creationId xmlns:p14="http://schemas.microsoft.com/office/powerpoint/2010/main" val="75628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3600" b="1" dirty="0"/>
              <a:t>FRMAC Divisions</a:t>
            </a:r>
          </a:p>
        </p:txBody>
      </p:sp>
      <p:sp>
        <p:nvSpPr>
          <p:cNvPr id="4" name="Content Placeholder 3"/>
          <p:cNvSpPr>
            <a:spLocks noGrp="1"/>
          </p:cNvSpPr>
          <p:nvPr>
            <p:ph idx="1"/>
          </p:nvPr>
        </p:nvSpPr>
        <p:spPr>
          <a:xfrm>
            <a:off x="457200" y="1481328"/>
            <a:ext cx="3394720" cy="4525963"/>
          </a:xfrm>
        </p:spPr>
        <p:txBody>
          <a:bodyPr>
            <a:normAutofit/>
          </a:bodyPr>
          <a:lstStyle/>
          <a:p>
            <a:r>
              <a:rPr lang="en-US" sz="3200" dirty="0"/>
              <a:t>Support</a:t>
            </a:r>
          </a:p>
          <a:p>
            <a:r>
              <a:rPr lang="en-US" sz="3200" dirty="0"/>
              <a:t>Health &amp; Safety</a:t>
            </a:r>
          </a:p>
          <a:p>
            <a:r>
              <a:rPr lang="en-US" sz="3200" dirty="0"/>
              <a:t>Laboratory Analysis</a:t>
            </a:r>
          </a:p>
          <a:p>
            <a:r>
              <a:rPr lang="en-US" sz="3200" dirty="0"/>
              <a:t>Assessment</a:t>
            </a:r>
          </a:p>
          <a:p>
            <a:r>
              <a:rPr lang="en-US" sz="3200" dirty="0"/>
              <a:t>Liaison</a:t>
            </a:r>
          </a:p>
          <a:p>
            <a:r>
              <a:rPr lang="en-US" sz="3200" dirty="0"/>
              <a:t>Monitoring</a:t>
            </a:r>
          </a:p>
          <a:p>
            <a:pPr marL="109728" indent="0">
              <a:buNone/>
            </a:pPr>
            <a:endParaRPr lang="en-US" sz="3200" dirty="0"/>
          </a:p>
          <a:p>
            <a:endParaRPr lang="en-US" sz="2800" dirty="0"/>
          </a:p>
        </p:txBody>
      </p:sp>
      <p:pic>
        <p:nvPicPr>
          <p:cNvPr id="5" name="Picture 2" descr="E:\Photos Empire\3 June 2009 Wed\FRMAC\D09_04193.jpg"/>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3320901" y="5331485"/>
            <a:ext cx="2165350" cy="1439456"/>
          </a:xfrm>
          <a:prstGeom prst="rect">
            <a:avLst/>
          </a:prstGeom>
          <a:noFill/>
        </p:spPr>
      </p:pic>
      <p:pic>
        <p:nvPicPr>
          <p:cNvPr id="6" name="Picture 3" descr="E:\Photos Empire\2 June 2009 Tues\FRMAC\D09_04165.jpg"/>
          <p:cNvPicPr>
            <a:picLocks noChangeAspect="1" noChangeArrowheads="1"/>
          </p:cNvPicPr>
          <p:nvPr>
            <p:custDataLst>
              <p:tags r:id="rId2"/>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3946376" y="3436220"/>
            <a:ext cx="1752600" cy="1818672"/>
          </a:xfrm>
          <a:prstGeom prst="rect">
            <a:avLst/>
          </a:prstGeom>
          <a:noFill/>
        </p:spPr>
      </p:pic>
      <p:pic>
        <p:nvPicPr>
          <p:cNvPr id="7" name="Picture 4" descr="E:\Photos Empire\2 June 2009 Tues\FRMAC\D09_04154.jpg"/>
          <p:cNvPicPr>
            <a:picLocks noChangeAspect="1" noChangeArrowheads="1"/>
          </p:cNvPicPr>
          <p:nvPr>
            <p:custDataLst>
              <p:tags r:id="rId3"/>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4098776" y="1607420"/>
            <a:ext cx="1582737" cy="1790839"/>
          </a:xfrm>
          <a:prstGeom prst="rect">
            <a:avLst/>
          </a:prstGeom>
          <a:noFill/>
        </p:spPr>
      </p:pic>
      <p:pic>
        <p:nvPicPr>
          <p:cNvPr id="8" name="Picture 5" descr="E:\Photos Empire\3 June 2009 Wed\FRMAC\D09_04207.jpg"/>
          <p:cNvPicPr>
            <a:picLocks noChangeAspect="1" noChangeArrowheads="1"/>
          </p:cNvPicPr>
          <p:nvPr>
            <p:custDataLst>
              <p:tags r:id="rId4"/>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6516216" y="1607420"/>
            <a:ext cx="1752600" cy="1905000"/>
          </a:xfrm>
          <a:prstGeom prst="rect">
            <a:avLst/>
          </a:prstGeom>
          <a:noFill/>
        </p:spPr>
      </p:pic>
      <p:pic>
        <p:nvPicPr>
          <p:cNvPr id="9" name="Picture 6" descr="E:\Photos Empire\3 June 2009 Wed\FRMAC\D09_04208.jpg"/>
          <p:cNvPicPr>
            <a:picLocks noChangeAspect="1" noChangeArrowheads="1"/>
          </p:cNvPicPr>
          <p:nvPr>
            <p:custDataLst>
              <p:tags r:id="rId5"/>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5940152" y="3702202"/>
            <a:ext cx="2616200" cy="1981200"/>
          </a:xfrm>
          <a:prstGeom prst="rect">
            <a:avLst/>
          </a:prstGeom>
          <a:noFill/>
        </p:spPr>
      </p:pic>
    </p:spTree>
    <p:extLst>
      <p:ext uri="{BB962C8B-B14F-4D97-AF65-F5344CB8AC3E}">
        <p14:creationId xmlns:p14="http://schemas.microsoft.com/office/powerpoint/2010/main" val="282007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Support Division</a:t>
            </a:r>
          </a:p>
        </p:txBody>
      </p:sp>
      <p:pic>
        <p:nvPicPr>
          <p:cNvPr id="6" name="Content Placeholder 5"/>
          <p:cNvPicPr>
            <a:picLocks noGrp="1" noChangeAspect="1"/>
          </p:cNvPicPr>
          <p:nvPr>
            <p:ph idx="1"/>
          </p:nvPr>
        </p:nvPicPr>
        <p:blipFill>
          <a:blip r:embed="rId3"/>
          <a:stretch>
            <a:fillRect/>
          </a:stretch>
        </p:blipFill>
        <p:spPr>
          <a:xfrm>
            <a:off x="1015511" y="1481138"/>
            <a:ext cx="7112978" cy="4525962"/>
          </a:xfrm>
          <a:prstGeom prst="rect">
            <a:avLst/>
          </a:prstGeom>
        </p:spPr>
      </p:pic>
      <p:pic>
        <p:nvPicPr>
          <p:cNvPr id="7" name="Picture 6"/>
          <p:cNvPicPr>
            <a:picLocks noChangeAspect="1"/>
          </p:cNvPicPr>
          <p:nvPr/>
        </p:nvPicPr>
        <p:blipFill>
          <a:blip r:embed="rId4"/>
          <a:stretch>
            <a:fillRect/>
          </a:stretch>
        </p:blipFill>
        <p:spPr>
          <a:xfrm>
            <a:off x="899592" y="116632"/>
            <a:ext cx="4279763" cy="5566130"/>
          </a:xfrm>
          <a:prstGeom prst="rect">
            <a:avLst/>
          </a:prstGeom>
        </p:spPr>
      </p:pic>
    </p:spTree>
    <p:extLst>
      <p:ext uri="{BB962C8B-B14F-4D97-AF65-F5344CB8AC3E}">
        <p14:creationId xmlns:p14="http://schemas.microsoft.com/office/powerpoint/2010/main" val="368212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t>Obtaining equipment and supplies and coordinating mobilization/demobilization</a:t>
            </a:r>
          </a:p>
          <a:p>
            <a:r>
              <a:rPr lang="en-US" dirty="0"/>
              <a:t>Assisting with state/local logistics for choosing a suitable FRMAC location  </a:t>
            </a:r>
          </a:p>
          <a:p>
            <a:r>
              <a:rPr lang="en-US" dirty="0"/>
              <a:t>Providing logistics for deployed assets (hotels, rental cars)</a:t>
            </a:r>
          </a:p>
          <a:p>
            <a:r>
              <a:rPr lang="en-US" dirty="0"/>
              <a:t>Tracking On-scene personnel locations and assignments </a:t>
            </a:r>
          </a:p>
          <a:p>
            <a:r>
              <a:rPr lang="en-US" dirty="0"/>
              <a:t>Communications </a:t>
            </a:r>
          </a:p>
          <a:p>
            <a:r>
              <a:rPr lang="en-US" dirty="0"/>
              <a:t>Computer maintenance </a:t>
            </a:r>
          </a:p>
          <a:p>
            <a:r>
              <a:rPr lang="en-US" dirty="0"/>
              <a:t>Coordinating personnel schedules with the Home Team </a:t>
            </a:r>
          </a:p>
          <a:p>
            <a:r>
              <a:rPr lang="en-US" dirty="0"/>
              <a:t>Field Command Post support </a:t>
            </a:r>
          </a:p>
          <a:p>
            <a:r>
              <a:rPr lang="en-US" dirty="0"/>
              <a:t>Badging (e.g. to limit access to authorized personnel) </a:t>
            </a:r>
          </a:p>
          <a:p>
            <a:r>
              <a:rPr lang="en-US" dirty="0"/>
              <a:t>Property Protection and Operations Security (OPSEC)</a:t>
            </a:r>
          </a:p>
        </p:txBody>
      </p:sp>
      <p:sp>
        <p:nvSpPr>
          <p:cNvPr id="3" name="Title 2"/>
          <p:cNvSpPr>
            <a:spLocks noGrp="1"/>
          </p:cNvSpPr>
          <p:nvPr>
            <p:ph type="title"/>
          </p:nvPr>
        </p:nvSpPr>
        <p:spPr/>
        <p:txBody>
          <a:bodyPr>
            <a:normAutofit fontScale="90000"/>
          </a:bodyPr>
          <a:lstStyle/>
          <a:p>
            <a:r>
              <a:rPr lang="en-US" dirty="0"/>
              <a:t>Support Division Responsibilities</a:t>
            </a:r>
          </a:p>
        </p:txBody>
      </p:sp>
    </p:spTree>
    <p:extLst>
      <p:ext uri="{BB962C8B-B14F-4D97-AF65-F5344CB8AC3E}">
        <p14:creationId xmlns:p14="http://schemas.microsoft.com/office/powerpoint/2010/main" val="239820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70674" y="1556792"/>
            <a:ext cx="7802652" cy="4525962"/>
          </a:xfrm>
          <a:prstGeom prst="rect">
            <a:avLst/>
          </a:prstGeom>
        </p:spPr>
      </p:pic>
      <p:sp>
        <p:nvSpPr>
          <p:cNvPr id="3" name="Title 2"/>
          <p:cNvSpPr>
            <a:spLocks noGrp="1"/>
          </p:cNvSpPr>
          <p:nvPr>
            <p:ph type="title"/>
          </p:nvPr>
        </p:nvSpPr>
        <p:spPr/>
        <p:txBody>
          <a:bodyPr/>
          <a:lstStyle/>
          <a:p>
            <a:r>
              <a:rPr lang="en-US" dirty="0"/>
              <a:t>Health and Safety Division</a:t>
            </a:r>
          </a:p>
        </p:txBody>
      </p:sp>
    </p:spTree>
    <p:extLst>
      <p:ext uri="{BB962C8B-B14F-4D97-AF65-F5344CB8AC3E}">
        <p14:creationId xmlns:p14="http://schemas.microsoft.com/office/powerpoint/2010/main" val="3979211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Complete a Site Health &amp; Safety Plan</a:t>
            </a:r>
          </a:p>
          <a:p>
            <a:r>
              <a:rPr lang="en-US" dirty="0"/>
              <a:t>Identify:</a:t>
            </a:r>
          </a:p>
          <a:p>
            <a:pPr lvl="1"/>
            <a:r>
              <a:rPr lang="en-US" dirty="0"/>
              <a:t>Radiological hazards from the event</a:t>
            </a:r>
          </a:p>
          <a:p>
            <a:pPr lvl="1"/>
            <a:r>
              <a:rPr lang="en-US" dirty="0"/>
              <a:t>Natural environmental hazards </a:t>
            </a:r>
          </a:p>
          <a:p>
            <a:pPr lvl="2"/>
            <a:r>
              <a:rPr lang="en-US" dirty="0"/>
              <a:t>In the field</a:t>
            </a:r>
          </a:p>
          <a:p>
            <a:pPr lvl="2"/>
            <a:r>
              <a:rPr lang="en-US" dirty="0"/>
              <a:t>Around the FRMAC</a:t>
            </a:r>
          </a:p>
          <a:p>
            <a:pPr lvl="2"/>
            <a:r>
              <a:rPr lang="en-US" dirty="0"/>
              <a:t>Other potential dangers</a:t>
            </a:r>
          </a:p>
          <a:p>
            <a:r>
              <a:rPr lang="en-US" dirty="0"/>
              <a:t>Establishing</a:t>
            </a:r>
          </a:p>
          <a:p>
            <a:pPr lvl="1"/>
            <a:r>
              <a:rPr lang="en-US" dirty="0"/>
              <a:t>Dosimetry requirements </a:t>
            </a:r>
          </a:p>
          <a:p>
            <a:pPr lvl="1"/>
            <a:r>
              <a:rPr lang="en-US" dirty="0"/>
              <a:t>Hazard control procedures</a:t>
            </a:r>
          </a:p>
          <a:p>
            <a:pPr lvl="1"/>
            <a:r>
              <a:rPr lang="en-US" dirty="0"/>
              <a:t>Decontamination/Hot line</a:t>
            </a:r>
          </a:p>
          <a:p>
            <a:endParaRPr lang="en-US" dirty="0"/>
          </a:p>
        </p:txBody>
      </p:sp>
      <p:sp>
        <p:nvSpPr>
          <p:cNvPr id="3" name="Title 2"/>
          <p:cNvSpPr>
            <a:spLocks noGrp="1"/>
          </p:cNvSpPr>
          <p:nvPr>
            <p:ph type="title"/>
          </p:nvPr>
        </p:nvSpPr>
        <p:spPr/>
        <p:txBody>
          <a:bodyPr/>
          <a:lstStyle/>
          <a:p>
            <a:r>
              <a:rPr lang="en-US" dirty="0"/>
              <a:t>Health &amp; Safety Responsibilities</a:t>
            </a:r>
          </a:p>
        </p:txBody>
      </p:sp>
      <p:pic>
        <p:nvPicPr>
          <p:cNvPr id="4" name="Picture 3"/>
          <p:cNvPicPr>
            <a:picLocks noChangeAspect="1"/>
          </p:cNvPicPr>
          <p:nvPr/>
        </p:nvPicPr>
        <p:blipFill>
          <a:blip r:embed="rId3"/>
          <a:stretch>
            <a:fillRect/>
          </a:stretch>
        </p:blipFill>
        <p:spPr>
          <a:xfrm>
            <a:off x="5292080" y="2852936"/>
            <a:ext cx="3523793" cy="2792210"/>
          </a:xfrm>
          <a:prstGeom prst="rect">
            <a:avLst/>
          </a:prstGeom>
        </p:spPr>
      </p:pic>
    </p:spTree>
    <p:extLst>
      <p:ext uri="{BB962C8B-B14F-4D97-AF65-F5344CB8AC3E}">
        <p14:creationId xmlns:p14="http://schemas.microsoft.com/office/powerpoint/2010/main" val="544161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54388" y="1721398"/>
            <a:ext cx="8035224" cy="2377646"/>
          </a:xfrm>
          <a:prstGeom prst="rect">
            <a:avLst/>
          </a:prstGeom>
        </p:spPr>
      </p:pic>
      <p:sp>
        <p:nvSpPr>
          <p:cNvPr id="3" name="Title 2"/>
          <p:cNvSpPr>
            <a:spLocks noGrp="1"/>
          </p:cNvSpPr>
          <p:nvPr>
            <p:ph type="title"/>
          </p:nvPr>
        </p:nvSpPr>
        <p:spPr/>
        <p:txBody>
          <a:bodyPr/>
          <a:lstStyle/>
          <a:p>
            <a:r>
              <a:rPr lang="en-US" dirty="0"/>
              <a:t>Laboratory Analysis Division</a:t>
            </a:r>
          </a:p>
        </p:txBody>
      </p:sp>
      <p:pic>
        <p:nvPicPr>
          <p:cNvPr id="5" name="Picture 4"/>
          <p:cNvPicPr>
            <a:picLocks noChangeAspect="1"/>
          </p:cNvPicPr>
          <p:nvPr/>
        </p:nvPicPr>
        <p:blipFill>
          <a:blip r:embed="rId4"/>
          <a:stretch>
            <a:fillRect/>
          </a:stretch>
        </p:blipFill>
        <p:spPr>
          <a:xfrm>
            <a:off x="3995936" y="1556792"/>
            <a:ext cx="4066384" cy="5084505"/>
          </a:xfrm>
          <a:prstGeom prst="rect">
            <a:avLst/>
          </a:prstGeom>
        </p:spPr>
      </p:pic>
    </p:spTree>
    <p:extLst>
      <p:ext uri="{BB962C8B-B14F-4D97-AF65-F5344CB8AC3E}">
        <p14:creationId xmlns:p14="http://schemas.microsoft.com/office/powerpoint/2010/main" val="2352480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Sample Receipt and Control</a:t>
            </a:r>
          </a:p>
          <a:p>
            <a:r>
              <a:rPr lang="en-US" dirty="0"/>
              <a:t>Staffing the Fly Away Laboratory</a:t>
            </a:r>
          </a:p>
          <a:p>
            <a:r>
              <a:rPr lang="en-US" dirty="0"/>
              <a:t>Coordinate with on-site and off-site labs to determine where the sample will be analyzed</a:t>
            </a:r>
          </a:p>
          <a:p>
            <a:r>
              <a:rPr lang="en-US" dirty="0"/>
              <a:t>Prepare samples for shipment</a:t>
            </a:r>
          </a:p>
          <a:p>
            <a:r>
              <a:rPr lang="en-US" dirty="0"/>
              <a:t>Review and interpret sample results</a:t>
            </a:r>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Laboratory Analysis Responsibilities</a:t>
            </a:r>
          </a:p>
        </p:txBody>
      </p:sp>
    </p:spTree>
    <p:extLst>
      <p:ext uri="{BB962C8B-B14F-4D97-AF65-F5344CB8AC3E}">
        <p14:creationId xmlns:p14="http://schemas.microsoft.com/office/powerpoint/2010/main" val="1169020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1517" y="2272761"/>
            <a:ext cx="2957413" cy="2218060"/>
          </a:xfrm>
        </p:spPr>
      </p:pic>
      <p:sp>
        <p:nvSpPr>
          <p:cNvPr id="3" name="Title 2"/>
          <p:cNvSpPr>
            <a:spLocks noGrp="1"/>
          </p:cNvSpPr>
          <p:nvPr>
            <p:ph type="title"/>
          </p:nvPr>
        </p:nvSpPr>
        <p:spPr/>
        <p:txBody>
          <a:bodyPr/>
          <a:lstStyle/>
          <a:p>
            <a:r>
              <a:rPr lang="en-US" dirty="0"/>
              <a:t>Assessment Division</a:t>
            </a:r>
          </a:p>
        </p:txBody>
      </p:sp>
      <p:cxnSp>
        <p:nvCxnSpPr>
          <p:cNvPr id="5" name="Straight Connector 4"/>
          <p:cNvCxnSpPr>
            <a:stCxn id="10" idx="2"/>
            <a:endCxn id="9" idx="0"/>
          </p:cNvCxnSpPr>
          <p:nvPr/>
        </p:nvCxnSpPr>
        <p:spPr>
          <a:xfrm>
            <a:off x="4902706" y="4553402"/>
            <a:ext cx="0" cy="31575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283324" y="2538549"/>
            <a:ext cx="14960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257500" y="3427705"/>
            <a:ext cx="14960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257500" y="4130916"/>
            <a:ext cx="14960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855025" y="4869160"/>
            <a:ext cx="2095362" cy="1125697"/>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cs typeface="Calibri" panose="020F0502020204030204" pitchFamily="34" charset="0"/>
              </a:rPr>
              <a:t>GIS Specialists</a:t>
            </a:r>
          </a:p>
        </p:txBody>
      </p:sp>
      <p:sp>
        <p:nvSpPr>
          <p:cNvPr id="10" name="Rounded Rectangle 9"/>
          <p:cNvSpPr/>
          <p:nvPr/>
        </p:nvSpPr>
        <p:spPr>
          <a:xfrm>
            <a:off x="3829201" y="3427705"/>
            <a:ext cx="2147009" cy="1125697"/>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cs typeface="Calibri" panose="020F0502020204030204" pitchFamily="34" charset="0"/>
              </a:rPr>
              <a:t>Product Scientists</a:t>
            </a:r>
          </a:p>
        </p:txBody>
      </p:sp>
      <p:sp>
        <p:nvSpPr>
          <p:cNvPr id="11" name="Rounded Rectangle 10"/>
          <p:cNvSpPr/>
          <p:nvPr/>
        </p:nvSpPr>
        <p:spPr>
          <a:xfrm>
            <a:off x="6308538" y="3427705"/>
            <a:ext cx="2392923" cy="1125697"/>
          </a:xfrm>
          <a:prstGeom prst="roundRect">
            <a:avLst/>
          </a:prstGeom>
          <a:solidFill>
            <a:srgbClr val="F2F2F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00"/>
                </a:solidFill>
                <a:cs typeface="Calibri" panose="020F0502020204030204" pitchFamily="34" charset="0"/>
              </a:rPr>
              <a:t>Assessment Scientists</a:t>
            </a:r>
          </a:p>
        </p:txBody>
      </p:sp>
      <p:sp>
        <p:nvSpPr>
          <p:cNvPr id="12" name="Rounded Rectangle 11"/>
          <p:cNvSpPr/>
          <p:nvPr/>
        </p:nvSpPr>
        <p:spPr>
          <a:xfrm>
            <a:off x="4902706" y="1742560"/>
            <a:ext cx="2459797" cy="1125697"/>
          </a:xfrm>
          <a:prstGeom prst="roundRect">
            <a:avLst/>
          </a:prstGeom>
          <a:solidFill>
            <a:schemeClr val="accent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b="1" dirty="0">
                <a:solidFill>
                  <a:srgbClr val="000000"/>
                </a:solidFill>
                <a:cs typeface="Calibri" panose="020F0502020204030204" pitchFamily="34" charset="0"/>
              </a:rPr>
              <a:t>Assessment Manager</a:t>
            </a:r>
          </a:p>
        </p:txBody>
      </p:sp>
      <p:cxnSp>
        <p:nvCxnSpPr>
          <p:cNvPr id="17" name="Straight Connector 16"/>
          <p:cNvCxnSpPr>
            <a:stCxn id="12" idx="2"/>
            <a:endCxn id="11" idx="0"/>
          </p:cNvCxnSpPr>
          <p:nvPr/>
        </p:nvCxnSpPr>
        <p:spPr>
          <a:xfrm>
            <a:off x="6132605" y="2868257"/>
            <a:ext cx="1372395" cy="55944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2" idx="2"/>
            <a:endCxn id="10" idx="0"/>
          </p:cNvCxnSpPr>
          <p:nvPr/>
        </p:nvCxnSpPr>
        <p:spPr>
          <a:xfrm flipH="1">
            <a:off x="4902706" y="2868257"/>
            <a:ext cx="1229899" cy="559448"/>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553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MS-50 Content Outline</a:t>
            </a:r>
          </a:p>
        </p:txBody>
      </p:sp>
      <p:sp>
        <p:nvSpPr>
          <p:cNvPr id="3" name="Content Placeholder 2"/>
          <p:cNvSpPr>
            <a:spLocks noGrp="1"/>
          </p:cNvSpPr>
          <p:nvPr>
            <p:ph idx="1"/>
          </p:nvPr>
        </p:nvSpPr>
        <p:spPr/>
        <p:txBody>
          <a:bodyPr>
            <a:normAutofit/>
          </a:bodyPr>
          <a:lstStyle/>
          <a:p>
            <a:pPr marL="0" indent="0">
              <a:buNone/>
            </a:pPr>
            <a:r>
              <a:rPr lang="en-US" sz="2000" b="1" dirty="0"/>
              <a:t>Module 1:</a:t>
            </a:r>
            <a:r>
              <a:rPr lang="en-US" sz="2000" dirty="0"/>
              <a:t> Overview of the FRMAC and Monitoring Division</a:t>
            </a:r>
          </a:p>
          <a:p>
            <a:pPr lvl="1"/>
            <a:r>
              <a:rPr lang="en-US" sz="2000" dirty="0"/>
              <a:t>Recall responsibilities of the Monitoring Division</a:t>
            </a:r>
          </a:p>
          <a:p>
            <a:pPr lvl="1"/>
            <a:r>
              <a:rPr lang="en-US" sz="2000" dirty="0"/>
              <a:t>Review and understand the general structure of the Monitoring Division. </a:t>
            </a:r>
          </a:p>
          <a:p>
            <a:pPr lvl="1"/>
            <a:r>
              <a:rPr lang="en-US" sz="2000" dirty="0"/>
              <a:t>Review roles and responsibilities of the major positions. </a:t>
            </a:r>
          </a:p>
          <a:p>
            <a:pPr lvl="1"/>
            <a:r>
              <a:rPr lang="en-US" sz="2000" dirty="0"/>
              <a:t>Recognize other assets with which Monitoring may be interacting.</a:t>
            </a:r>
          </a:p>
          <a:p>
            <a:pPr marL="0" indent="0">
              <a:buNone/>
            </a:pPr>
            <a:endParaRPr lang="en-US" sz="2000" dirty="0"/>
          </a:p>
          <a:p>
            <a:pPr marL="0" indent="0">
              <a:buNone/>
            </a:pPr>
            <a:r>
              <a:rPr lang="en-US" sz="2000" b="1" dirty="0"/>
              <a:t>Module 2:</a:t>
            </a:r>
            <a:r>
              <a:rPr lang="en-US" sz="2000" dirty="0"/>
              <a:t> Demonstration of FRMAC monitoring and sampling equipment to include eFRMAC data tablets</a:t>
            </a:r>
          </a:p>
          <a:p>
            <a:pPr lvl="1"/>
            <a:r>
              <a:rPr lang="en-US" sz="2000" dirty="0"/>
              <a:t>Monitoring Equipment</a:t>
            </a:r>
          </a:p>
          <a:p>
            <a:pPr lvl="1"/>
            <a:r>
              <a:rPr lang="en-US" sz="2000" dirty="0"/>
              <a:t>Monitoring Techniques</a:t>
            </a:r>
          </a:p>
          <a:p>
            <a:pPr lvl="1"/>
            <a:r>
              <a:rPr lang="en-US" sz="2000" dirty="0"/>
              <a:t>Contamination Control</a:t>
            </a:r>
          </a:p>
        </p:txBody>
      </p:sp>
    </p:spTree>
    <p:extLst>
      <p:ext uri="{BB962C8B-B14F-4D97-AF65-F5344CB8AC3E}">
        <p14:creationId xmlns:p14="http://schemas.microsoft.com/office/powerpoint/2010/main" val="3155235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spcBef>
                <a:spcPts val="600"/>
              </a:spcBef>
            </a:pPr>
            <a:r>
              <a:rPr lang="en-US" dirty="0"/>
              <a:t>Respond to requests for information</a:t>
            </a:r>
          </a:p>
          <a:p>
            <a:pPr>
              <a:spcBef>
                <a:spcPts val="600"/>
              </a:spcBef>
            </a:pPr>
            <a:r>
              <a:rPr lang="en-US" dirty="0"/>
              <a:t>Perform various dose assessment calculations including:</a:t>
            </a:r>
          </a:p>
          <a:p>
            <a:pPr lvl="1">
              <a:spcBef>
                <a:spcPts val="600"/>
              </a:spcBef>
            </a:pPr>
            <a:r>
              <a:rPr lang="en-US" dirty="0"/>
              <a:t>Projected doses to the public and workers</a:t>
            </a:r>
          </a:p>
          <a:p>
            <a:pPr lvl="1">
              <a:spcBef>
                <a:spcPts val="600"/>
              </a:spcBef>
            </a:pPr>
            <a:r>
              <a:rPr lang="en-US" dirty="0"/>
              <a:t>Derived Response Levels for protective action guidelines</a:t>
            </a:r>
          </a:p>
          <a:p>
            <a:pPr lvl="1">
              <a:spcBef>
                <a:spcPts val="600"/>
              </a:spcBef>
            </a:pPr>
            <a:r>
              <a:rPr lang="en-US" dirty="0"/>
              <a:t>Calculate worker stay times</a:t>
            </a:r>
          </a:p>
          <a:p>
            <a:pPr lvl="1">
              <a:spcBef>
                <a:spcPts val="600"/>
              </a:spcBef>
            </a:pPr>
            <a:r>
              <a:rPr lang="en-US" dirty="0"/>
              <a:t>Ingestion calculations</a:t>
            </a:r>
          </a:p>
          <a:p>
            <a:pPr>
              <a:spcBef>
                <a:spcPts val="600"/>
              </a:spcBef>
            </a:pPr>
            <a:r>
              <a:rPr lang="en-US" dirty="0"/>
              <a:t>Participate in FRMAC mission planning to ensure samples and measurements will aid in addressing objectives</a:t>
            </a:r>
          </a:p>
          <a:p>
            <a:pPr>
              <a:spcBef>
                <a:spcPts val="600"/>
              </a:spcBef>
            </a:pPr>
            <a:r>
              <a:rPr lang="en-US" dirty="0"/>
              <a:t>Review FRMAC data for quality</a:t>
            </a:r>
          </a:p>
          <a:p>
            <a:pPr>
              <a:spcBef>
                <a:spcPts val="600"/>
              </a:spcBef>
            </a:pPr>
            <a:r>
              <a:rPr lang="en-US" dirty="0"/>
              <a:t>Work with NARAC to update models and validate results</a:t>
            </a:r>
          </a:p>
          <a:p>
            <a:pPr>
              <a:spcBef>
                <a:spcPts val="600"/>
              </a:spcBef>
            </a:pPr>
            <a:r>
              <a:rPr lang="en-US" dirty="0"/>
              <a:t>Generate data products (maps, reports, etc.) to satisfy request for information</a:t>
            </a:r>
          </a:p>
          <a:p>
            <a:pPr>
              <a:spcBef>
                <a:spcPts val="600"/>
              </a:spcBef>
            </a:pPr>
            <a:r>
              <a:rPr lang="en-US" dirty="0"/>
              <a:t>Post and share data products with applicable decision makers</a:t>
            </a:r>
          </a:p>
          <a:p>
            <a:pPr>
              <a:spcBef>
                <a:spcPts val="600"/>
              </a:spcBef>
            </a:pPr>
            <a:r>
              <a:rPr lang="en-US" dirty="0"/>
              <a:t>Brief data products as necessary </a:t>
            </a:r>
          </a:p>
        </p:txBody>
      </p:sp>
      <p:sp>
        <p:nvSpPr>
          <p:cNvPr id="3" name="Title 2"/>
          <p:cNvSpPr>
            <a:spLocks noGrp="1"/>
          </p:cNvSpPr>
          <p:nvPr>
            <p:ph type="title"/>
          </p:nvPr>
        </p:nvSpPr>
        <p:spPr/>
        <p:txBody>
          <a:bodyPr>
            <a:normAutofit fontScale="90000"/>
          </a:bodyPr>
          <a:lstStyle/>
          <a:p>
            <a:r>
              <a:rPr lang="en-US" dirty="0"/>
              <a:t>Assessment Division Responsibilities</a:t>
            </a:r>
          </a:p>
        </p:txBody>
      </p:sp>
    </p:spTree>
    <p:extLst>
      <p:ext uri="{BB962C8B-B14F-4D97-AF65-F5344CB8AC3E}">
        <p14:creationId xmlns:p14="http://schemas.microsoft.com/office/powerpoint/2010/main" val="123118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a:t>FRMAC would like to have a liaison at each affected Emergency Operations Center (EOC).</a:t>
            </a:r>
          </a:p>
          <a:p>
            <a:endParaRPr lang="en-US" dirty="0"/>
          </a:p>
          <a:p>
            <a:pPr marL="109728" indent="0">
              <a:buNone/>
            </a:pPr>
            <a:r>
              <a:rPr lang="en-US" dirty="0"/>
              <a:t>Typical liaison duties include:</a:t>
            </a:r>
          </a:p>
          <a:p>
            <a:r>
              <a:rPr lang="en-US" dirty="0"/>
              <a:t>Coordinate EOC requests to the FRMAC</a:t>
            </a:r>
          </a:p>
          <a:p>
            <a:r>
              <a:rPr lang="en-US" dirty="0"/>
              <a:t>Relay contact information, status, and information from both entities</a:t>
            </a:r>
          </a:p>
          <a:p>
            <a:r>
              <a:rPr lang="en-US" dirty="0"/>
              <a:t>Coordinate a data sharing strategy to effectively share data between the two organizations</a:t>
            </a:r>
          </a:p>
          <a:p>
            <a:r>
              <a:rPr lang="en-US" dirty="0"/>
              <a:t>Brief FRMAC data products to the EOC</a:t>
            </a:r>
          </a:p>
          <a:p>
            <a:endParaRPr lang="en-US" dirty="0"/>
          </a:p>
        </p:txBody>
      </p:sp>
      <p:sp>
        <p:nvSpPr>
          <p:cNvPr id="3" name="Title 2"/>
          <p:cNvSpPr>
            <a:spLocks noGrp="1"/>
          </p:cNvSpPr>
          <p:nvPr>
            <p:ph type="title"/>
          </p:nvPr>
        </p:nvSpPr>
        <p:spPr/>
        <p:txBody>
          <a:bodyPr/>
          <a:lstStyle/>
          <a:p>
            <a:r>
              <a:rPr lang="en-US" dirty="0"/>
              <a:t>Liaisons</a:t>
            </a:r>
          </a:p>
        </p:txBody>
      </p:sp>
    </p:spTree>
    <p:extLst>
      <p:ext uri="{BB962C8B-B14F-4D97-AF65-F5344CB8AC3E}">
        <p14:creationId xmlns:p14="http://schemas.microsoft.com/office/powerpoint/2010/main" val="102940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20888"/>
            <a:ext cx="8229600" cy="1143000"/>
          </a:xfrm>
        </p:spPr>
        <p:txBody>
          <a:bodyPr/>
          <a:lstStyle/>
          <a:p>
            <a:r>
              <a:rPr lang="en-US" dirty="0">
                <a:solidFill>
                  <a:schemeClr val="bg1"/>
                </a:solidFill>
                <a:latin typeface="Arial" panose="020B0604020202020204" pitchFamily="34" charset="0"/>
                <a:cs typeface="Arial" panose="020B0604020202020204" pitchFamily="34" charset="0"/>
              </a:rPr>
              <a:t>Monitoring Divisions</a:t>
            </a:r>
          </a:p>
        </p:txBody>
      </p:sp>
    </p:spTree>
    <p:extLst>
      <p:ext uri="{BB962C8B-B14F-4D97-AF65-F5344CB8AC3E}">
        <p14:creationId xmlns:p14="http://schemas.microsoft.com/office/powerpoint/2010/main" val="2683781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Monitoring Organization Charts</a:t>
            </a:r>
            <a:br>
              <a:rPr lang="en-US" dirty="0"/>
            </a:br>
            <a:endParaRPr lang="en-US" dirty="0"/>
          </a:p>
        </p:txBody>
      </p:sp>
      <p:graphicFrame>
        <p:nvGraphicFramePr>
          <p:cNvPr id="4" name="Content Placeholder 6"/>
          <p:cNvGraphicFramePr>
            <a:graphicFrameLocks/>
          </p:cNvGraphicFramePr>
          <p:nvPr>
            <p:extLst/>
          </p:nvPr>
        </p:nvGraphicFramePr>
        <p:xfrm>
          <a:off x="76200" y="1143000"/>
          <a:ext cx="7467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6553200" y="1371600"/>
            <a:ext cx="2286000" cy="1524000"/>
            <a:chOff x="6705600" y="2362200"/>
            <a:chExt cx="2286000" cy="1524000"/>
          </a:xfrm>
        </p:grpSpPr>
        <p:sp>
          <p:nvSpPr>
            <p:cNvPr id="6" name="Rounded Rectangle 5"/>
            <p:cNvSpPr/>
            <p:nvPr/>
          </p:nvSpPr>
          <p:spPr bwMode="auto">
            <a:xfrm>
              <a:off x="6705600" y="2362200"/>
              <a:ext cx="2286000" cy="15240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0" hangingPunct="0">
                <a:defRPr/>
              </a:pPr>
              <a:endParaRPr lang="en-US" dirty="0">
                <a:solidFill>
                  <a:schemeClr val="tx1"/>
                </a:solidFill>
                <a:latin typeface="Times New Roman" pitchFamily="18" charset="0"/>
              </a:endParaRPr>
            </a:p>
          </p:txBody>
        </p:sp>
        <p:sp>
          <p:nvSpPr>
            <p:cNvPr id="7" name="Rounded Rectangle 8"/>
            <p:cNvSpPr>
              <a:spLocks noChangeArrowheads="1"/>
            </p:cNvSpPr>
            <p:nvPr/>
          </p:nvSpPr>
          <p:spPr bwMode="auto">
            <a:xfrm>
              <a:off x="6781800" y="2590800"/>
              <a:ext cx="304800" cy="304800"/>
            </a:xfrm>
            <a:prstGeom prst="roundRect">
              <a:avLst>
                <a:gd name="adj" fmla="val 16667"/>
              </a:avLst>
            </a:prstGeom>
            <a:solidFill>
              <a:schemeClr val="accent2"/>
            </a:solidFill>
            <a:ln w="12700" algn="ctr">
              <a:solidFill>
                <a:schemeClr val="tx1"/>
              </a:solidFill>
              <a:round/>
              <a:headEnd/>
              <a:tailEnd/>
            </a:ln>
          </p:spPr>
          <p:txBody>
            <a:bodyPr/>
            <a:lstStyle/>
            <a:p>
              <a:pPr eaLnBrk="0" hangingPunct="0"/>
              <a:endParaRPr lang="en-US" dirty="0"/>
            </a:p>
          </p:txBody>
        </p:sp>
        <p:sp>
          <p:nvSpPr>
            <p:cNvPr id="8" name="Rounded Rectangle 9"/>
            <p:cNvSpPr>
              <a:spLocks noChangeArrowheads="1"/>
            </p:cNvSpPr>
            <p:nvPr/>
          </p:nvSpPr>
          <p:spPr bwMode="auto">
            <a:xfrm>
              <a:off x="6781800" y="3276600"/>
              <a:ext cx="304800" cy="304800"/>
            </a:xfrm>
            <a:prstGeom prst="roundRect">
              <a:avLst>
                <a:gd name="adj" fmla="val 16667"/>
              </a:avLst>
            </a:prstGeom>
            <a:solidFill>
              <a:srgbClr val="00B050"/>
            </a:solidFill>
            <a:ln w="12700" algn="ctr">
              <a:solidFill>
                <a:schemeClr val="tx1"/>
              </a:solidFill>
              <a:round/>
              <a:headEnd/>
              <a:tailEnd/>
            </a:ln>
          </p:spPr>
          <p:txBody>
            <a:bodyPr/>
            <a:lstStyle/>
            <a:p>
              <a:pPr eaLnBrk="0" hangingPunct="0"/>
              <a:endParaRPr lang="en-US" dirty="0"/>
            </a:p>
          </p:txBody>
        </p:sp>
        <p:sp>
          <p:nvSpPr>
            <p:cNvPr id="9" name="TextBox 8"/>
            <p:cNvSpPr txBox="1"/>
            <p:nvPr/>
          </p:nvSpPr>
          <p:spPr>
            <a:xfrm>
              <a:off x="7162800" y="3302000"/>
              <a:ext cx="1676400" cy="254000"/>
            </a:xfrm>
            <a:prstGeom prst="rect">
              <a:avLst/>
            </a:prstGeom>
            <a:noFill/>
          </p:spPr>
          <p:txBody>
            <a:bodyPr>
              <a:spAutoFit/>
            </a:bodyPr>
            <a:lstStyle/>
            <a:p>
              <a:pPr>
                <a:defRPr/>
              </a:pPr>
              <a:r>
                <a:rPr lang="en-US" sz="1050" b="1" dirty="0"/>
                <a:t>AMS Staff</a:t>
              </a:r>
            </a:p>
          </p:txBody>
        </p:sp>
        <p:sp>
          <p:nvSpPr>
            <p:cNvPr id="10" name="TextBox 9"/>
            <p:cNvSpPr txBox="1"/>
            <p:nvPr/>
          </p:nvSpPr>
          <p:spPr>
            <a:xfrm>
              <a:off x="7166728" y="2616200"/>
              <a:ext cx="1447800" cy="254000"/>
            </a:xfrm>
            <a:prstGeom prst="rect">
              <a:avLst/>
            </a:prstGeom>
            <a:noFill/>
          </p:spPr>
          <p:txBody>
            <a:bodyPr>
              <a:spAutoFit/>
            </a:bodyPr>
            <a:lstStyle/>
            <a:p>
              <a:pPr>
                <a:defRPr/>
              </a:pPr>
              <a:r>
                <a:rPr lang="en-US" sz="1050" b="1" dirty="0"/>
                <a:t>Monitoring Staff</a:t>
              </a:r>
            </a:p>
          </p:txBody>
        </p:sp>
      </p:grpSp>
    </p:spTree>
    <p:extLst>
      <p:ext uri="{BB962C8B-B14F-4D97-AF65-F5344CB8AC3E}">
        <p14:creationId xmlns:p14="http://schemas.microsoft.com/office/powerpoint/2010/main" val="1468686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39952" y="1481328"/>
            <a:ext cx="4546848" cy="4525963"/>
          </a:xfrm>
        </p:spPr>
        <p:txBody>
          <a:bodyPr>
            <a:normAutofit lnSpcReduction="10000"/>
          </a:bodyPr>
          <a:lstStyle/>
          <a:p>
            <a:r>
              <a:rPr lang="en-US" dirty="0"/>
              <a:t>Integrate Team Members from each Agency</a:t>
            </a:r>
          </a:p>
          <a:p>
            <a:pPr lvl="1"/>
            <a:r>
              <a:rPr lang="en-US" dirty="0"/>
              <a:t>DOE</a:t>
            </a:r>
          </a:p>
          <a:p>
            <a:pPr lvl="1"/>
            <a:r>
              <a:rPr lang="en-US" dirty="0"/>
              <a:t>EPA</a:t>
            </a:r>
          </a:p>
          <a:p>
            <a:pPr lvl="1"/>
            <a:r>
              <a:rPr lang="en-US" dirty="0"/>
              <a:t>State</a:t>
            </a:r>
          </a:p>
          <a:p>
            <a:pPr lvl="1"/>
            <a:r>
              <a:rPr lang="en-US" dirty="0"/>
              <a:t>CST</a:t>
            </a:r>
          </a:p>
          <a:p>
            <a:r>
              <a:rPr lang="en-US" dirty="0"/>
              <a:t>Balance Knowledge Level, Training, Experience across all of the teams to ensure similar capabilities</a:t>
            </a:r>
          </a:p>
        </p:txBody>
      </p:sp>
      <p:sp>
        <p:nvSpPr>
          <p:cNvPr id="3" name="Title 2"/>
          <p:cNvSpPr>
            <a:spLocks noGrp="1"/>
          </p:cNvSpPr>
          <p:nvPr>
            <p:ph type="title"/>
          </p:nvPr>
        </p:nvSpPr>
        <p:spPr/>
        <p:txBody>
          <a:bodyPr/>
          <a:lstStyle/>
          <a:p>
            <a:r>
              <a:rPr lang="en-US" dirty="0"/>
              <a:t>FRMAC Team Integration</a:t>
            </a:r>
          </a:p>
        </p:txBody>
      </p:sp>
      <p:pic>
        <p:nvPicPr>
          <p:cNvPr id="592899" name="Picture 3" descr="C:\Users\soromrd\Desktop\thum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5609" y="3861048"/>
            <a:ext cx="3394853" cy="1584176"/>
          </a:xfrm>
          <a:prstGeom prst="rect">
            <a:avLst/>
          </a:prstGeom>
          <a:noFill/>
          <a:extLst>
            <a:ext uri="{909E8E84-426E-40DD-AFC4-6F175D3DCCD1}">
              <a14:hiddenFill xmlns:a14="http://schemas.microsoft.com/office/drawing/2010/main">
                <a:solidFill>
                  <a:srgbClr val="FFFFFF"/>
                </a:solidFill>
              </a14:hiddenFill>
            </a:ext>
          </a:extLst>
        </p:spPr>
      </p:pic>
      <p:pic>
        <p:nvPicPr>
          <p:cNvPr id="592900" name="Picture 4" descr="Image result for team integ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09" y="1481327"/>
            <a:ext cx="2954303" cy="230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87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Role of the Monitoring Division</a:t>
            </a:r>
          </a:p>
        </p:txBody>
      </p:sp>
      <p:sp>
        <p:nvSpPr>
          <p:cNvPr id="3" name="Content Placeholder 2"/>
          <p:cNvSpPr>
            <a:spLocks noGrp="1"/>
          </p:cNvSpPr>
          <p:nvPr>
            <p:ph idx="1"/>
          </p:nvPr>
        </p:nvSpPr>
        <p:spPr/>
        <p:txBody>
          <a:bodyPr>
            <a:normAutofit/>
          </a:bodyPr>
          <a:lstStyle/>
          <a:p>
            <a:r>
              <a:rPr lang="en-US" dirty="0"/>
              <a:t>This division is responsible for performing radiological monitoring and sampling operations.</a:t>
            </a:r>
          </a:p>
          <a:p>
            <a:r>
              <a:rPr lang="en-US" dirty="0"/>
              <a:t>The Monitoring and Sampling Division within the FRMAC/CMRT performs operations in accordance with two manuals:  </a:t>
            </a:r>
          </a:p>
          <a:p>
            <a:pPr lvl="1"/>
            <a:r>
              <a:rPr lang="en-US" dirty="0"/>
              <a:t>FRMAC Monitoring and Sampling Manual, Volume 1</a:t>
            </a:r>
          </a:p>
          <a:p>
            <a:pPr lvl="1"/>
            <a:r>
              <a:rPr lang="en-US" dirty="0"/>
              <a:t>FRMAC Monitoring and Sampling Manual, Volume 2</a:t>
            </a:r>
          </a:p>
        </p:txBody>
      </p:sp>
      <p:sp>
        <p:nvSpPr>
          <p:cNvPr id="6" name="Rectangle 5"/>
          <p:cNvSpPr/>
          <p:nvPr/>
        </p:nvSpPr>
        <p:spPr>
          <a:xfrm>
            <a:off x="938833" y="4725144"/>
            <a:ext cx="7643192" cy="338554"/>
          </a:xfrm>
          <a:prstGeom prst="rect">
            <a:avLst/>
          </a:prstGeom>
        </p:spPr>
        <p:txBody>
          <a:bodyPr wrap="square">
            <a:spAutoFit/>
          </a:bodyPr>
          <a:lstStyle/>
          <a:p>
            <a:r>
              <a:rPr lang="en-US" sz="1600" dirty="0"/>
              <a:t>https://www.nnss.gov/pages/programs/FRMAC/FRMAC_DocumentsManuals.html</a:t>
            </a:r>
          </a:p>
        </p:txBody>
      </p:sp>
    </p:spTree>
    <p:extLst>
      <p:ext uri="{BB962C8B-B14F-4D97-AF65-F5344CB8AC3E}">
        <p14:creationId xmlns:p14="http://schemas.microsoft.com/office/powerpoint/2010/main" val="464811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Role of the Monitoring Division</a:t>
            </a:r>
          </a:p>
        </p:txBody>
      </p:sp>
      <p:sp>
        <p:nvSpPr>
          <p:cNvPr id="3" name="Content Placeholder 2"/>
          <p:cNvSpPr>
            <a:spLocks noGrp="1"/>
          </p:cNvSpPr>
          <p:nvPr>
            <p:ph idx="1"/>
          </p:nvPr>
        </p:nvSpPr>
        <p:spPr>
          <a:xfrm>
            <a:off x="457200" y="1600200"/>
            <a:ext cx="4800600" cy="4525963"/>
          </a:xfrm>
        </p:spPr>
        <p:txBody>
          <a:bodyPr>
            <a:normAutofit fontScale="92500"/>
          </a:bodyPr>
          <a:lstStyle/>
          <a:p>
            <a:pPr marL="0" indent="0">
              <a:buNone/>
            </a:pPr>
            <a:r>
              <a:rPr lang="en-US" dirty="0"/>
              <a:t>The FRMAC Monitoring Division is primarily responsible for the coordination and direction of:</a:t>
            </a:r>
          </a:p>
          <a:p>
            <a:r>
              <a:rPr lang="en-US" dirty="0"/>
              <a:t>Aerial measurements to delineate the footprint of radioactive contaminants after they have been released into the environment.</a:t>
            </a:r>
          </a:p>
          <a:p>
            <a:r>
              <a:rPr lang="en-US" dirty="0"/>
              <a:t>Monitoring radiation levels in the environment.</a:t>
            </a:r>
          </a:p>
          <a:p>
            <a:endParaRPr lang="en-US" dirty="0"/>
          </a:p>
        </p:txBody>
      </p:sp>
      <p:pic>
        <p:nvPicPr>
          <p:cNvPr id="4" name="Picture 3" descr="cstot_final(en).jpg"/>
          <p:cNvPicPr>
            <a:picLocks noChangeAspect="1"/>
          </p:cNvPicPr>
          <p:nvPr/>
        </p:nvPicPr>
        <p:blipFill>
          <a:blip r:embed="rId3" cstate="print"/>
          <a:srcRect/>
          <a:stretch>
            <a:fillRect/>
          </a:stretch>
        </p:blipFill>
        <p:spPr>
          <a:xfrm>
            <a:off x="5257800" y="2057400"/>
            <a:ext cx="3560034" cy="3532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3048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Role of the Monitoring Division</a:t>
            </a:r>
          </a:p>
        </p:txBody>
      </p:sp>
      <p:sp>
        <p:nvSpPr>
          <p:cNvPr id="3" name="Content Placeholder 2"/>
          <p:cNvSpPr>
            <a:spLocks noGrp="1"/>
          </p:cNvSpPr>
          <p:nvPr>
            <p:ph idx="1"/>
          </p:nvPr>
        </p:nvSpPr>
        <p:spPr>
          <a:xfrm>
            <a:off x="457200" y="1600200"/>
            <a:ext cx="4953000" cy="4525963"/>
          </a:xfrm>
        </p:spPr>
        <p:txBody>
          <a:bodyPr>
            <a:normAutofit/>
          </a:bodyPr>
          <a:lstStyle/>
          <a:p>
            <a:pPr marL="0" indent="0">
              <a:buNone/>
            </a:pPr>
            <a:r>
              <a:rPr lang="en-US" sz="2500" dirty="0"/>
              <a:t>The FRMAC Monitoring Division is primarily responsible for the coordination and direction of:</a:t>
            </a:r>
          </a:p>
          <a:p>
            <a:pPr>
              <a:spcBef>
                <a:spcPts val="600"/>
              </a:spcBef>
              <a:spcAft>
                <a:spcPts val="600"/>
              </a:spcAft>
            </a:pPr>
            <a:r>
              <a:rPr lang="en-US" sz="2500" dirty="0"/>
              <a:t>Sampling to determine the extent of contaminant deposition in soil, water, air, and vegetation.</a:t>
            </a:r>
          </a:p>
          <a:p>
            <a:pPr>
              <a:spcBef>
                <a:spcPts val="600"/>
              </a:spcBef>
              <a:spcAft>
                <a:spcPts val="600"/>
              </a:spcAft>
            </a:pPr>
            <a:r>
              <a:rPr lang="en-US" sz="2500" dirty="0"/>
              <a:t>Preliminary field analyses to quantify soil concentrations or depositions.</a:t>
            </a:r>
          </a:p>
          <a:p>
            <a:endParaRPr lang="en-US" dirty="0"/>
          </a:p>
        </p:txBody>
      </p:sp>
      <p:pic>
        <p:nvPicPr>
          <p:cNvPr id="4" name="Picture 11" descr="E:\Pictures Japan\Tom Pics\Steve B\DSC03262.JPG"/>
          <p:cNvPicPr>
            <a:picLocks noChangeAspect="1" noChangeArrowheads="1"/>
          </p:cNvPicPr>
          <p:nvPr/>
        </p:nvPicPr>
        <p:blipFill>
          <a:blip r:embed="rId3" cstate="print"/>
          <a:srcRect/>
          <a:stretch>
            <a:fillRect/>
          </a:stretch>
        </p:blipFill>
        <p:spPr bwMode="auto">
          <a:xfrm>
            <a:off x="5415197" y="1371600"/>
            <a:ext cx="2775952" cy="2081964"/>
          </a:xfrm>
          <a:prstGeom prst="rect">
            <a:avLst/>
          </a:prstGeom>
          <a:noFill/>
        </p:spPr>
      </p:pic>
      <p:pic>
        <p:nvPicPr>
          <p:cNvPr id="6" name="Picture 2" descr="E:\Pictures Japan\2011_04_24 Echo Team Pictures\2011_04_24 - Team Echo - SCF10103 Pic 1.JPG"/>
          <p:cNvPicPr>
            <a:picLocks noChangeAspect="1" noChangeArrowheads="1"/>
          </p:cNvPicPr>
          <p:nvPr/>
        </p:nvPicPr>
        <p:blipFill>
          <a:blip r:embed="rId4" cstate="print"/>
          <a:srcRect/>
          <a:stretch>
            <a:fillRect/>
          </a:stretch>
        </p:blipFill>
        <p:spPr bwMode="auto">
          <a:xfrm>
            <a:off x="6493697" y="3276600"/>
            <a:ext cx="2519074" cy="1914496"/>
          </a:xfrm>
          <a:prstGeom prst="rect">
            <a:avLst/>
          </a:prstGeom>
          <a:noFill/>
        </p:spPr>
      </p:pic>
      <p:pic>
        <p:nvPicPr>
          <p:cNvPr id="5" name="Picture 1" descr="E:\Photos Empire\4 June 2009 Thurs\Sampling\D09_04333.jpg"/>
          <p:cNvPicPr>
            <a:picLocks noChangeAspect="1" noChangeArrowheads="1"/>
          </p:cNvPicPr>
          <p:nvPr/>
        </p:nvPicPr>
        <p:blipFill>
          <a:blip r:embed="rId5" cstate="print"/>
          <a:srcRect/>
          <a:stretch>
            <a:fillRect/>
          </a:stretch>
        </p:blipFill>
        <p:spPr bwMode="auto">
          <a:xfrm>
            <a:off x="5334000" y="4550526"/>
            <a:ext cx="2319395" cy="1813620"/>
          </a:xfrm>
          <a:prstGeom prst="rect">
            <a:avLst/>
          </a:prstGeom>
          <a:noFill/>
        </p:spPr>
      </p:pic>
    </p:spTree>
    <p:extLst>
      <p:ext uri="{BB962C8B-B14F-4D97-AF65-F5344CB8AC3E}">
        <p14:creationId xmlns:p14="http://schemas.microsoft.com/office/powerpoint/2010/main" val="1395265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9633"/>
            <a:ext cx="4330824" cy="4525963"/>
          </a:xfrm>
        </p:spPr>
        <p:txBody>
          <a:bodyPr>
            <a:normAutofit fontScale="92500" lnSpcReduction="20000"/>
          </a:bodyPr>
          <a:lstStyle/>
          <a:p>
            <a:r>
              <a:rPr lang="en-US" dirty="0"/>
              <a:t>Ground Deposition</a:t>
            </a:r>
          </a:p>
          <a:p>
            <a:pPr lvl="1"/>
            <a:r>
              <a:rPr lang="en-US" dirty="0"/>
              <a:t>Exposure rate</a:t>
            </a:r>
          </a:p>
          <a:p>
            <a:pPr lvl="1"/>
            <a:r>
              <a:rPr lang="en-US" dirty="0"/>
              <a:t>Contamination</a:t>
            </a:r>
          </a:p>
          <a:p>
            <a:pPr lvl="1"/>
            <a:r>
              <a:rPr lang="en-US" i="1" dirty="0"/>
              <a:t>In situ</a:t>
            </a:r>
          </a:p>
          <a:p>
            <a:pPr lvl="1"/>
            <a:r>
              <a:rPr lang="en-US" dirty="0"/>
              <a:t>Ground deposition sample</a:t>
            </a:r>
          </a:p>
          <a:p>
            <a:r>
              <a:rPr lang="en-US" dirty="0"/>
              <a:t>Public Support</a:t>
            </a:r>
          </a:p>
          <a:p>
            <a:pPr lvl="1"/>
            <a:r>
              <a:rPr lang="en-US" dirty="0"/>
              <a:t>Infrastructure</a:t>
            </a:r>
          </a:p>
          <a:p>
            <a:pPr lvl="1"/>
            <a:r>
              <a:rPr lang="en-US" dirty="0"/>
              <a:t>Evacuation / reentry</a:t>
            </a:r>
          </a:p>
          <a:p>
            <a:r>
              <a:rPr lang="en-US" dirty="0"/>
              <a:t>Air Samples</a:t>
            </a:r>
          </a:p>
          <a:p>
            <a:pPr lvl="1"/>
            <a:r>
              <a:rPr lang="en-US" dirty="0"/>
              <a:t>Worker protection</a:t>
            </a:r>
          </a:p>
          <a:p>
            <a:pPr lvl="1"/>
            <a:r>
              <a:rPr lang="en-US" dirty="0"/>
              <a:t>Plume tracking</a:t>
            </a:r>
          </a:p>
          <a:p>
            <a:pPr lvl="1"/>
            <a:r>
              <a:rPr lang="en-US" dirty="0"/>
              <a:t>Resuspension</a:t>
            </a:r>
          </a:p>
          <a:p>
            <a:r>
              <a:rPr lang="en-US" dirty="0"/>
              <a:t>Soil Samples</a:t>
            </a:r>
          </a:p>
          <a:p>
            <a:endParaRPr lang="en-US" dirty="0"/>
          </a:p>
        </p:txBody>
      </p:sp>
      <p:sp>
        <p:nvSpPr>
          <p:cNvPr id="3" name="Title 2"/>
          <p:cNvSpPr>
            <a:spLocks noGrp="1"/>
          </p:cNvSpPr>
          <p:nvPr>
            <p:ph type="title"/>
          </p:nvPr>
        </p:nvSpPr>
        <p:spPr/>
        <p:txBody>
          <a:bodyPr>
            <a:noAutofit/>
          </a:bodyPr>
          <a:lstStyle/>
          <a:p>
            <a:r>
              <a:rPr lang="en-US" sz="3600" dirty="0"/>
              <a:t>Early Phase </a:t>
            </a:r>
            <a:br>
              <a:rPr lang="en-US" sz="3600" dirty="0"/>
            </a:br>
            <a:r>
              <a:rPr lang="en-US" sz="3600" dirty="0"/>
              <a:t>Monitoring and Sampling Examples</a:t>
            </a:r>
          </a:p>
        </p:txBody>
      </p:sp>
      <p:pic>
        <p:nvPicPr>
          <p:cNvPr id="4" name="Picture 3"/>
          <p:cNvPicPr>
            <a:picLocks noChangeAspect="1"/>
          </p:cNvPicPr>
          <p:nvPr/>
        </p:nvPicPr>
        <p:blipFill>
          <a:blip r:embed="rId3"/>
          <a:stretch>
            <a:fillRect/>
          </a:stretch>
        </p:blipFill>
        <p:spPr>
          <a:xfrm>
            <a:off x="3779912" y="1481328"/>
            <a:ext cx="4907705" cy="4962574"/>
          </a:xfrm>
          <a:prstGeom prst="rect">
            <a:avLst/>
          </a:prstGeom>
        </p:spPr>
      </p:pic>
    </p:spTree>
    <p:extLst>
      <p:ext uri="{BB962C8B-B14F-4D97-AF65-F5344CB8AC3E}">
        <p14:creationId xmlns:p14="http://schemas.microsoft.com/office/powerpoint/2010/main" val="662984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330824" cy="4525963"/>
          </a:xfrm>
        </p:spPr>
        <p:txBody>
          <a:bodyPr>
            <a:normAutofit fontScale="92500"/>
          </a:bodyPr>
          <a:lstStyle/>
          <a:p>
            <a:r>
              <a:rPr lang="en-US" dirty="0"/>
              <a:t>Air</a:t>
            </a:r>
          </a:p>
          <a:p>
            <a:pPr lvl="1"/>
            <a:r>
              <a:rPr lang="en-US" dirty="0"/>
              <a:t>Re-suspension</a:t>
            </a:r>
          </a:p>
          <a:p>
            <a:r>
              <a:rPr lang="en-US" dirty="0"/>
              <a:t>Soil</a:t>
            </a:r>
          </a:p>
          <a:p>
            <a:pPr lvl="1"/>
            <a:r>
              <a:rPr lang="en-US" dirty="0"/>
              <a:t>Migration</a:t>
            </a:r>
          </a:p>
          <a:p>
            <a:pPr lvl="1"/>
            <a:r>
              <a:rPr lang="en-US" dirty="0"/>
              <a:t>Defining protective areas</a:t>
            </a:r>
          </a:p>
          <a:p>
            <a:r>
              <a:rPr lang="en-US" dirty="0"/>
              <a:t>Water</a:t>
            </a:r>
          </a:p>
          <a:p>
            <a:pPr lvl="1"/>
            <a:r>
              <a:rPr lang="en-US" dirty="0"/>
              <a:t>Drinking - Ingestion Pathways</a:t>
            </a:r>
          </a:p>
          <a:p>
            <a:r>
              <a:rPr lang="en-US" dirty="0"/>
              <a:t>Milk, Vegetation &amp; Other</a:t>
            </a:r>
          </a:p>
          <a:p>
            <a:pPr lvl="1"/>
            <a:r>
              <a:rPr lang="en-US" dirty="0"/>
              <a:t>Crops - Ingestion Pathways</a:t>
            </a:r>
          </a:p>
          <a:p>
            <a:pPr lvl="1"/>
            <a:r>
              <a:rPr lang="en-US" dirty="0"/>
              <a:t>Animal - Stored Feed</a:t>
            </a:r>
          </a:p>
          <a:p>
            <a:pPr lvl="1"/>
            <a:r>
              <a:rPr lang="en-US" dirty="0"/>
              <a:t>Milk - Ingestion Pathways</a:t>
            </a:r>
          </a:p>
          <a:p>
            <a:endParaRPr lang="en-US" dirty="0"/>
          </a:p>
        </p:txBody>
      </p:sp>
      <p:sp>
        <p:nvSpPr>
          <p:cNvPr id="3" name="Title 2"/>
          <p:cNvSpPr>
            <a:spLocks noGrp="1"/>
          </p:cNvSpPr>
          <p:nvPr>
            <p:ph type="title"/>
          </p:nvPr>
        </p:nvSpPr>
        <p:spPr>
          <a:xfrm>
            <a:off x="457200" y="274638"/>
            <a:ext cx="8147248" cy="1143000"/>
          </a:xfrm>
        </p:spPr>
        <p:txBody>
          <a:bodyPr>
            <a:noAutofit/>
          </a:bodyPr>
          <a:lstStyle/>
          <a:p>
            <a:r>
              <a:rPr lang="en-US" sz="3600" dirty="0"/>
              <a:t>Intermediate &amp; Late Phase Monitoring and Sampling Examples</a:t>
            </a:r>
          </a:p>
        </p:txBody>
      </p:sp>
      <p:pic>
        <p:nvPicPr>
          <p:cNvPr id="4" name="Picture 3"/>
          <p:cNvPicPr>
            <a:picLocks noChangeAspect="1"/>
          </p:cNvPicPr>
          <p:nvPr/>
        </p:nvPicPr>
        <p:blipFill>
          <a:blip r:embed="rId3"/>
          <a:stretch>
            <a:fillRect/>
          </a:stretch>
        </p:blipFill>
        <p:spPr>
          <a:xfrm>
            <a:off x="5292080" y="1556792"/>
            <a:ext cx="2627604" cy="4133446"/>
          </a:xfrm>
          <a:prstGeom prst="rect">
            <a:avLst/>
          </a:prstGeom>
        </p:spPr>
      </p:pic>
    </p:spTree>
    <p:extLst>
      <p:ext uri="{BB962C8B-B14F-4D97-AF65-F5344CB8AC3E}">
        <p14:creationId xmlns:p14="http://schemas.microsoft.com/office/powerpoint/2010/main" val="512190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MS-50 Content Outline</a:t>
            </a:r>
          </a:p>
        </p:txBody>
      </p:sp>
      <p:sp>
        <p:nvSpPr>
          <p:cNvPr id="3" name="Content Placeholder 2"/>
          <p:cNvSpPr>
            <a:spLocks noGrp="1"/>
          </p:cNvSpPr>
          <p:nvPr>
            <p:ph idx="1"/>
          </p:nvPr>
        </p:nvSpPr>
        <p:spPr>
          <a:xfrm>
            <a:off x="469760" y="1417638"/>
            <a:ext cx="8229600" cy="4876800"/>
          </a:xfrm>
        </p:spPr>
        <p:txBody>
          <a:bodyPr>
            <a:noAutofit/>
          </a:bodyPr>
          <a:lstStyle/>
          <a:p>
            <a:pPr marL="0" indent="0">
              <a:buNone/>
            </a:pPr>
            <a:r>
              <a:rPr lang="en-US" sz="2000" b="1" dirty="0"/>
              <a:t>Module 3:</a:t>
            </a:r>
            <a:r>
              <a:rPr lang="en-US" sz="2000" dirty="0"/>
              <a:t> Overview of FRMAC sampling techniques</a:t>
            </a:r>
          </a:p>
          <a:p>
            <a:pPr lvl="1"/>
            <a:r>
              <a:rPr lang="en-US" sz="2000" dirty="0"/>
              <a:t>Sampling Techniques</a:t>
            </a:r>
          </a:p>
          <a:p>
            <a:pPr lvl="2"/>
            <a:r>
              <a:rPr lang="en-US" sz="2000" dirty="0"/>
              <a:t>Air</a:t>
            </a:r>
          </a:p>
          <a:p>
            <a:pPr lvl="2"/>
            <a:r>
              <a:rPr lang="en-US" sz="2000" dirty="0"/>
              <a:t>Ground Deposition/Soil</a:t>
            </a:r>
          </a:p>
          <a:p>
            <a:pPr lvl="2"/>
            <a:r>
              <a:rPr lang="en-US" sz="2000" dirty="0"/>
              <a:t>Water</a:t>
            </a:r>
          </a:p>
          <a:p>
            <a:pPr lvl="2"/>
            <a:r>
              <a:rPr lang="en-US" sz="2000" dirty="0"/>
              <a:t>Vegetation</a:t>
            </a:r>
          </a:p>
          <a:p>
            <a:pPr lvl="2"/>
            <a:r>
              <a:rPr lang="en-US" sz="2000" dirty="0"/>
              <a:t>Milk/Feed</a:t>
            </a:r>
          </a:p>
          <a:p>
            <a:pPr lvl="1"/>
            <a:r>
              <a:rPr lang="en-US" sz="2000" dirty="0"/>
              <a:t>Sample Receipt</a:t>
            </a:r>
          </a:p>
          <a:p>
            <a:pPr lvl="1"/>
            <a:endParaRPr lang="en-US" sz="2000" dirty="0"/>
          </a:p>
          <a:p>
            <a:pPr marL="0" indent="0">
              <a:buNone/>
            </a:pPr>
            <a:r>
              <a:rPr lang="en-US" sz="2000" b="1" dirty="0"/>
              <a:t>Module 4:</a:t>
            </a:r>
            <a:r>
              <a:rPr lang="en-US" sz="2000" dirty="0"/>
              <a:t> Data, Forms, and Documentation</a:t>
            </a:r>
          </a:p>
          <a:p>
            <a:pPr lvl="1"/>
            <a:r>
              <a:rPr lang="en-US" sz="2000" dirty="0"/>
              <a:t>Field Team Instructions</a:t>
            </a:r>
          </a:p>
          <a:p>
            <a:pPr lvl="1"/>
            <a:r>
              <a:rPr lang="en-US" sz="2000" dirty="0"/>
              <a:t>Recording Field Data</a:t>
            </a:r>
          </a:p>
          <a:p>
            <a:pPr lvl="1"/>
            <a:r>
              <a:rPr lang="en-US" sz="2000" dirty="0"/>
              <a:t>Documents and References</a:t>
            </a:r>
          </a:p>
        </p:txBody>
      </p:sp>
    </p:spTree>
    <p:extLst>
      <p:ext uri="{BB962C8B-B14F-4D97-AF65-F5344CB8AC3E}">
        <p14:creationId xmlns:p14="http://schemas.microsoft.com/office/powerpoint/2010/main" val="645454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Role of the Monitoring Division</a:t>
            </a:r>
          </a:p>
        </p:txBody>
      </p:sp>
      <p:sp>
        <p:nvSpPr>
          <p:cNvPr id="3" name="Content Placeholder 2"/>
          <p:cNvSpPr>
            <a:spLocks noGrp="1"/>
          </p:cNvSpPr>
          <p:nvPr>
            <p:ph idx="1"/>
          </p:nvPr>
        </p:nvSpPr>
        <p:spPr>
          <a:xfrm>
            <a:off x="457200" y="1481328"/>
            <a:ext cx="8229600" cy="4900000"/>
          </a:xfrm>
        </p:spPr>
        <p:txBody>
          <a:bodyPr>
            <a:normAutofit/>
          </a:bodyPr>
          <a:lstStyle/>
          <a:p>
            <a:pPr marL="0" indent="0">
              <a:buNone/>
            </a:pPr>
            <a:r>
              <a:rPr lang="en-US" dirty="0"/>
              <a:t>When Monitoring Division team members are selected for tasks, some will be assigned to support the Health and Safety (H&amp;S) Division. The Monitoring Division provides technicians to support specific H&amp;S Division activities, including the following:</a:t>
            </a:r>
          </a:p>
          <a:p>
            <a:pPr lvl="1"/>
            <a:r>
              <a:rPr lang="en-US" dirty="0"/>
              <a:t>Operation of the hotline</a:t>
            </a:r>
          </a:p>
          <a:p>
            <a:pPr lvl="1"/>
            <a:r>
              <a:rPr lang="en-US" dirty="0"/>
              <a:t>Facility surveys</a:t>
            </a:r>
          </a:p>
          <a:p>
            <a:pPr lvl="1"/>
            <a:r>
              <a:rPr lang="en-US" dirty="0"/>
              <a:t>Assistance with H&amp;S functions at checkpoints</a:t>
            </a:r>
          </a:p>
          <a:p>
            <a:pPr lvl="1"/>
            <a:r>
              <a:rPr lang="en-US" dirty="0"/>
              <a:t>Assistance at population assembly areas which require support from the FRMAC</a:t>
            </a:r>
          </a:p>
          <a:p>
            <a:pPr lvl="1"/>
            <a:r>
              <a:rPr lang="en-US" dirty="0"/>
              <a:t>Dosimetry</a:t>
            </a:r>
          </a:p>
        </p:txBody>
      </p:sp>
    </p:spTree>
    <p:extLst>
      <p:ext uri="{BB962C8B-B14F-4D97-AF65-F5344CB8AC3E}">
        <p14:creationId xmlns:p14="http://schemas.microsoft.com/office/powerpoint/2010/main" val="4132830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descr="C:\Users\soromrd\Desktop\free-conference-clip-art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3933056"/>
            <a:ext cx="2880319"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60721" y="1421975"/>
            <a:ext cx="4860311" cy="4383289"/>
          </a:xfrm>
        </p:spPr>
        <p:txBody>
          <a:bodyPr>
            <a:normAutofit/>
          </a:bodyPr>
          <a:lstStyle/>
          <a:p>
            <a:pPr>
              <a:spcBef>
                <a:spcPts val="600"/>
              </a:spcBef>
              <a:spcAft>
                <a:spcPts val="600"/>
              </a:spcAft>
            </a:pPr>
            <a:r>
              <a:rPr lang="en-US" dirty="0"/>
              <a:t>FRMAC will conduct “On The Job” Training to help unify the Teams Members</a:t>
            </a:r>
          </a:p>
          <a:p>
            <a:pPr>
              <a:spcBef>
                <a:spcPts val="600"/>
              </a:spcBef>
              <a:spcAft>
                <a:spcPts val="600"/>
              </a:spcAft>
            </a:pPr>
            <a:r>
              <a:rPr lang="en-US" dirty="0"/>
              <a:t>Ensure all of the teams are using the same procedures  </a:t>
            </a:r>
          </a:p>
          <a:p>
            <a:pPr>
              <a:spcBef>
                <a:spcPts val="600"/>
              </a:spcBef>
              <a:spcAft>
                <a:spcPts val="600"/>
              </a:spcAft>
            </a:pPr>
            <a:r>
              <a:rPr lang="en-US" dirty="0"/>
              <a:t>FRMAC monitoring and sampling “Operator Aids” can be practiced before departure</a:t>
            </a:r>
          </a:p>
        </p:txBody>
      </p:sp>
      <p:sp>
        <p:nvSpPr>
          <p:cNvPr id="3" name="Title 2"/>
          <p:cNvSpPr>
            <a:spLocks noGrp="1"/>
          </p:cNvSpPr>
          <p:nvPr>
            <p:ph type="title"/>
          </p:nvPr>
        </p:nvSpPr>
        <p:spPr/>
        <p:txBody>
          <a:bodyPr/>
          <a:lstStyle/>
          <a:p>
            <a:r>
              <a:rPr lang="en-US" dirty="0"/>
              <a:t>On The Job Training</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511" y="1536896"/>
            <a:ext cx="3369289" cy="2276902"/>
          </a:xfrm>
          <a:prstGeom prst="rect">
            <a:avLst/>
          </a:prstGeom>
        </p:spPr>
      </p:pic>
      <p:sp>
        <p:nvSpPr>
          <p:cNvPr id="6" name="TextBox 5"/>
          <p:cNvSpPr txBox="1"/>
          <p:nvPr/>
        </p:nvSpPr>
        <p:spPr>
          <a:xfrm>
            <a:off x="863588" y="6155431"/>
            <a:ext cx="8568952" cy="307777"/>
          </a:xfrm>
          <a:prstGeom prst="rect">
            <a:avLst/>
          </a:prstGeom>
          <a:noFill/>
        </p:spPr>
        <p:txBody>
          <a:bodyPr wrap="square" rtlCol="0">
            <a:spAutoFit/>
          </a:bodyPr>
          <a:lstStyle/>
          <a:p>
            <a:r>
              <a:rPr lang="en-US" sz="1400" dirty="0"/>
              <a:t>https://www.nnss.gov/pages/programs/FRMAC/FRMAC_DocumentsManuals.html</a:t>
            </a:r>
          </a:p>
        </p:txBody>
      </p:sp>
    </p:spTree>
    <p:extLst>
      <p:ext uri="{BB962C8B-B14F-4D97-AF65-F5344CB8AC3E}">
        <p14:creationId xmlns:p14="http://schemas.microsoft.com/office/powerpoint/2010/main" val="2316325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20888"/>
            <a:ext cx="8229600" cy="1143000"/>
          </a:xfrm>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Assets During a Radiological Response</a:t>
            </a:r>
          </a:p>
        </p:txBody>
      </p:sp>
    </p:spTree>
    <p:extLst>
      <p:ext uri="{BB962C8B-B14F-4D97-AF65-F5344CB8AC3E}">
        <p14:creationId xmlns:p14="http://schemas.microsoft.com/office/powerpoint/2010/main" val="774085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pPr algn="ctr"/>
            <a:r>
              <a:rPr lang="en-US" sz="3600" b="1" dirty="0"/>
              <a:t>Assets During a Radiological Response</a:t>
            </a:r>
          </a:p>
        </p:txBody>
      </p:sp>
      <p:sp>
        <p:nvSpPr>
          <p:cNvPr id="3" name="Content Placeholder 2"/>
          <p:cNvSpPr>
            <a:spLocks noGrp="1"/>
          </p:cNvSpPr>
          <p:nvPr>
            <p:ph idx="1"/>
          </p:nvPr>
        </p:nvSpPr>
        <p:spPr/>
        <p:txBody>
          <a:bodyPr>
            <a:normAutofit/>
          </a:bodyPr>
          <a:lstStyle/>
          <a:p>
            <a:r>
              <a:rPr lang="en-US" dirty="0"/>
              <a:t>RAP</a:t>
            </a:r>
          </a:p>
          <a:p>
            <a:r>
              <a:rPr lang="en-US" dirty="0"/>
              <a:t>CMHT</a:t>
            </a:r>
          </a:p>
          <a:p>
            <a:r>
              <a:rPr lang="en-US" dirty="0"/>
              <a:t>AMS</a:t>
            </a:r>
          </a:p>
          <a:p>
            <a:r>
              <a:rPr lang="en-US" dirty="0"/>
              <a:t>CMRT</a:t>
            </a:r>
          </a:p>
          <a:p>
            <a:r>
              <a:rPr lang="en-US" dirty="0"/>
              <a:t>FRMAC</a:t>
            </a:r>
          </a:p>
          <a:p>
            <a:endParaRPr lang="en-US" dirty="0"/>
          </a:p>
        </p:txBody>
      </p:sp>
    </p:spTree>
    <p:extLst>
      <p:ext uri="{BB962C8B-B14F-4D97-AF65-F5344CB8AC3E}">
        <p14:creationId xmlns:p14="http://schemas.microsoft.com/office/powerpoint/2010/main" val="290005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923112" cy="4525963"/>
          </a:xfrm>
        </p:spPr>
        <p:txBody>
          <a:bodyPr>
            <a:normAutofit lnSpcReduction="10000"/>
          </a:bodyPr>
          <a:lstStyle/>
          <a:p>
            <a:r>
              <a:rPr lang="en-US" dirty="0"/>
              <a:t>RAP is geographically regionalized</a:t>
            </a:r>
            <a:br>
              <a:rPr lang="en-US" dirty="0"/>
            </a:br>
            <a:r>
              <a:rPr lang="en-US" dirty="0"/>
              <a:t>to support rapid deployment in </a:t>
            </a:r>
            <a:br>
              <a:rPr lang="en-US" dirty="0"/>
            </a:br>
            <a:r>
              <a:rPr lang="en-US" dirty="0"/>
              <a:t>emergencies</a:t>
            </a:r>
          </a:p>
          <a:p>
            <a:pPr lvl="1"/>
            <a:r>
              <a:rPr lang="en-US" dirty="0"/>
              <a:t>9 Regions located throughout the USA </a:t>
            </a:r>
          </a:p>
          <a:p>
            <a:r>
              <a:rPr lang="en-US" dirty="0"/>
              <a:t>Mobilized and ready to deploy </a:t>
            </a:r>
          </a:p>
          <a:p>
            <a:pPr lvl="1"/>
            <a:r>
              <a:rPr lang="en-US" dirty="0"/>
              <a:t>within two hours of notification during normal working hours</a:t>
            </a:r>
          </a:p>
          <a:p>
            <a:pPr lvl="1"/>
            <a:r>
              <a:rPr lang="en-US" dirty="0"/>
              <a:t>within four hours of notification during off hours</a:t>
            </a:r>
          </a:p>
          <a:p>
            <a:r>
              <a:rPr lang="en-US" dirty="0"/>
              <a:t>Arrival upon incident scene will be determined </a:t>
            </a:r>
            <a:br>
              <a:rPr lang="en-US" dirty="0"/>
            </a:br>
            <a:r>
              <a:rPr lang="en-US" dirty="0"/>
              <a:t>by distance and mode of transportation</a:t>
            </a:r>
          </a:p>
          <a:p>
            <a:pPr lvl="1"/>
            <a:r>
              <a:rPr lang="en-US" dirty="0"/>
              <a:t>Access to ground and air transportation</a:t>
            </a:r>
          </a:p>
          <a:p>
            <a:endParaRPr lang="en-US" dirty="0"/>
          </a:p>
        </p:txBody>
      </p:sp>
      <p:sp>
        <p:nvSpPr>
          <p:cNvPr id="3" name="Title 2"/>
          <p:cNvSpPr>
            <a:spLocks noGrp="1"/>
          </p:cNvSpPr>
          <p:nvPr>
            <p:ph type="title"/>
          </p:nvPr>
        </p:nvSpPr>
        <p:spPr/>
        <p:txBody>
          <a:bodyPr>
            <a:normAutofit fontScale="90000"/>
          </a:bodyPr>
          <a:lstStyle/>
          <a:p>
            <a:r>
              <a:rPr lang="en-US" dirty="0"/>
              <a:t>Radiological Assistance Program (RAP) Deployment</a:t>
            </a:r>
          </a:p>
        </p:txBody>
      </p:sp>
      <p:pic>
        <p:nvPicPr>
          <p:cNvPr id="4" name="Picture 3"/>
          <p:cNvPicPr>
            <a:picLocks noChangeAspect="1"/>
          </p:cNvPicPr>
          <p:nvPr/>
        </p:nvPicPr>
        <p:blipFill>
          <a:blip r:embed="rId3"/>
          <a:stretch>
            <a:fillRect/>
          </a:stretch>
        </p:blipFill>
        <p:spPr>
          <a:xfrm>
            <a:off x="6228184" y="1844824"/>
            <a:ext cx="2749534" cy="2097206"/>
          </a:xfrm>
          <a:prstGeom prst="rect">
            <a:avLst/>
          </a:prstGeom>
        </p:spPr>
      </p:pic>
    </p:spTree>
    <p:extLst>
      <p:ext uri="{BB962C8B-B14F-4D97-AF65-F5344CB8AC3E}">
        <p14:creationId xmlns:p14="http://schemas.microsoft.com/office/powerpoint/2010/main" val="3968617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58168"/>
            <a:ext cx="8229600" cy="4525963"/>
          </a:xfrm>
        </p:spPr>
        <p:txBody>
          <a:bodyPr/>
          <a:lstStyle/>
          <a:p>
            <a:r>
              <a:rPr lang="en-US" dirty="0"/>
              <a:t>Volunteers from the DOE/NNSA complex</a:t>
            </a:r>
          </a:p>
          <a:p>
            <a:r>
              <a:rPr lang="en-US" dirty="0"/>
              <a:t>“Standard” RAP Team composition</a:t>
            </a:r>
          </a:p>
          <a:p>
            <a:pPr lvl="1"/>
            <a:r>
              <a:rPr lang="en-US" dirty="0"/>
              <a:t>(1) Federal Team Leader (FTL) </a:t>
            </a:r>
          </a:p>
          <a:p>
            <a:pPr lvl="1"/>
            <a:r>
              <a:rPr lang="en-US" dirty="0"/>
              <a:t>A mission dependent mix of up to 7 Health Physics Support Personnel (HPSPs) &amp; Team Scientists </a:t>
            </a:r>
          </a:p>
          <a:p>
            <a:r>
              <a:rPr lang="en-US" dirty="0"/>
              <a:t>RAP team configuration and load-out is tailored to response requirements and organizational needs</a:t>
            </a:r>
          </a:p>
          <a:p>
            <a:endParaRPr lang="en-US" dirty="0"/>
          </a:p>
        </p:txBody>
      </p:sp>
      <p:sp>
        <p:nvSpPr>
          <p:cNvPr id="3" name="Title 2"/>
          <p:cNvSpPr>
            <a:spLocks noGrp="1"/>
          </p:cNvSpPr>
          <p:nvPr>
            <p:ph type="title"/>
          </p:nvPr>
        </p:nvSpPr>
        <p:spPr/>
        <p:txBody>
          <a:bodyPr>
            <a:normAutofit fontScale="90000"/>
          </a:bodyPr>
          <a:lstStyle/>
          <a:p>
            <a:r>
              <a:rPr lang="en-US" dirty="0"/>
              <a:t>RAP Personnel and Composition</a:t>
            </a:r>
          </a:p>
        </p:txBody>
      </p:sp>
      <p:pic>
        <p:nvPicPr>
          <p:cNvPr id="6" name="Picture 7" descr="people &amp; vehicle"/>
          <p:cNvPicPr>
            <a:picLocks noChangeAspect="1" noChangeArrowheads="1"/>
          </p:cNvPicPr>
          <p:nvPr/>
        </p:nvPicPr>
        <p:blipFill>
          <a:blip r:embed="rId3" cstate="print"/>
          <a:srcRect/>
          <a:stretch>
            <a:fillRect/>
          </a:stretch>
        </p:blipFill>
        <p:spPr bwMode="auto">
          <a:xfrm>
            <a:off x="532262" y="4469235"/>
            <a:ext cx="2383554" cy="21099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3" descr="P3230458"/>
          <p:cNvPicPr>
            <a:picLocks noChangeAspect="1" noChangeArrowheads="1"/>
          </p:cNvPicPr>
          <p:nvPr/>
        </p:nvPicPr>
        <p:blipFill>
          <a:blip r:embed="rId4" cstate="print"/>
          <a:srcRect/>
          <a:stretch>
            <a:fillRect/>
          </a:stretch>
        </p:blipFill>
        <p:spPr>
          <a:xfrm>
            <a:off x="5645642" y="4469235"/>
            <a:ext cx="2102048" cy="210289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E:\TOPOFF-4\IMG_118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15816" y="4581128"/>
            <a:ext cx="2708875" cy="1879104"/>
          </a:xfrm>
          <a:prstGeom prst="rect">
            <a:avLst/>
          </a:prstGeom>
          <a:noFill/>
        </p:spPr>
      </p:pic>
    </p:spTree>
    <p:extLst>
      <p:ext uri="{BB962C8B-B14F-4D97-AF65-F5344CB8AC3E}">
        <p14:creationId xmlns:p14="http://schemas.microsoft.com/office/powerpoint/2010/main" val="1184174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762872" cy="4972008"/>
          </a:xfrm>
        </p:spPr>
        <p:txBody>
          <a:bodyPr>
            <a:normAutofit fontScale="77500" lnSpcReduction="20000"/>
          </a:bodyPr>
          <a:lstStyle/>
          <a:p>
            <a:r>
              <a:rPr lang="en-US" dirty="0"/>
              <a:t>Scientific Support</a:t>
            </a:r>
          </a:p>
          <a:p>
            <a:pPr lvl="1"/>
            <a:r>
              <a:rPr lang="en-US" dirty="0"/>
              <a:t>Atmospheric Modeling</a:t>
            </a:r>
          </a:p>
          <a:p>
            <a:pPr lvl="1"/>
            <a:r>
              <a:rPr lang="en-US" dirty="0"/>
              <a:t>Assessment Scientists</a:t>
            </a:r>
          </a:p>
          <a:p>
            <a:pPr lvl="1"/>
            <a:r>
              <a:rPr lang="en-US" dirty="0"/>
              <a:t>Health &amp; Safety</a:t>
            </a:r>
          </a:p>
          <a:p>
            <a:pPr lvl="1"/>
            <a:r>
              <a:rPr lang="en-US" dirty="0"/>
              <a:t>Aerial Measurements</a:t>
            </a:r>
          </a:p>
          <a:p>
            <a:pPr lvl="1"/>
            <a:r>
              <a:rPr lang="en-US" dirty="0"/>
              <a:t>Laboratory Methods</a:t>
            </a:r>
          </a:p>
          <a:p>
            <a:r>
              <a:rPr lang="en-US" dirty="0"/>
              <a:t>Advisory Team (Remote A-Team)</a:t>
            </a:r>
          </a:p>
          <a:p>
            <a:r>
              <a:rPr lang="en-US" dirty="0"/>
              <a:t>Communications Support</a:t>
            </a:r>
          </a:p>
          <a:p>
            <a:pPr lvl="1"/>
            <a:r>
              <a:rPr lang="en-US" dirty="0"/>
              <a:t>Bridge Lines &amp; Coordinators</a:t>
            </a:r>
          </a:p>
          <a:p>
            <a:pPr lvl="1"/>
            <a:r>
              <a:rPr lang="en-US" dirty="0"/>
              <a:t>Data Management</a:t>
            </a:r>
          </a:p>
          <a:p>
            <a:r>
              <a:rPr lang="en-US" dirty="0"/>
              <a:t>Product Support</a:t>
            </a:r>
          </a:p>
          <a:p>
            <a:pPr lvl="1"/>
            <a:r>
              <a:rPr lang="en-US" dirty="0"/>
              <a:t>GIS Specialists</a:t>
            </a:r>
          </a:p>
          <a:p>
            <a:pPr lvl="1"/>
            <a:r>
              <a:rPr lang="en-US" dirty="0"/>
              <a:t>Product development and interpretation</a:t>
            </a:r>
          </a:p>
          <a:p>
            <a:r>
              <a:rPr lang="en-US" dirty="0"/>
              <a:t>Logistics Support</a:t>
            </a:r>
          </a:p>
          <a:p>
            <a:pPr lvl="1"/>
            <a:r>
              <a:rPr lang="en-US" dirty="0"/>
              <a:t>Personnel</a:t>
            </a:r>
          </a:p>
          <a:p>
            <a:pPr lvl="1"/>
            <a:r>
              <a:rPr lang="en-US" dirty="0"/>
              <a:t>Field Samples &amp; Off-Site Laboratory support</a:t>
            </a:r>
          </a:p>
          <a:p>
            <a:endParaRPr lang="en-US" dirty="0"/>
          </a:p>
        </p:txBody>
      </p:sp>
      <p:sp>
        <p:nvSpPr>
          <p:cNvPr id="3" name="Title 2"/>
          <p:cNvSpPr>
            <a:spLocks noGrp="1"/>
          </p:cNvSpPr>
          <p:nvPr>
            <p:ph type="title"/>
          </p:nvPr>
        </p:nvSpPr>
        <p:spPr/>
        <p:txBody>
          <a:bodyPr>
            <a:normAutofit fontScale="90000"/>
          </a:bodyPr>
          <a:lstStyle/>
          <a:p>
            <a:r>
              <a:rPr lang="en-US" dirty="0"/>
              <a:t>Consequence Management Home Team (CMHT)</a:t>
            </a:r>
          </a:p>
        </p:txBody>
      </p:sp>
      <p:pic>
        <p:nvPicPr>
          <p:cNvPr id="4" name="Picture 3"/>
          <p:cNvPicPr>
            <a:picLocks noChangeAspect="1"/>
          </p:cNvPicPr>
          <p:nvPr/>
        </p:nvPicPr>
        <p:blipFill>
          <a:blip r:embed="rId3"/>
          <a:stretch>
            <a:fillRect/>
          </a:stretch>
        </p:blipFill>
        <p:spPr>
          <a:xfrm>
            <a:off x="4860032" y="1681959"/>
            <a:ext cx="4097128" cy="4124699"/>
          </a:xfrm>
          <a:prstGeom prst="rect">
            <a:avLst/>
          </a:prstGeom>
        </p:spPr>
      </p:pic>
    </p:spTree>
    <p:extLst>
      <p:ext uri="{BB962C8B-B14F-4D97-AF65-F5344CB8AC3E}">
        <p14:creationId xmlns:p14="http://schemas.microsoft.com/office/powerpoint/2010/main" val="92482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474840" cy="5044016"/>
          </a:xfrm>
        </p:spPr>
        <p:txBody>
          <a:bodyPr>
            <a:normAutofit fontScale="92500" lnSpcReduction="20000"/>
          </a:bodyPr>
          <a:lstStyle/>
          <a:p>
            <a:r>
              <a:rPr lang="en-US" dirty="0"/>
              <a:t>Fixed-wing Aircraft</a:t>
            </a:r>
          </a:p>
          <a:p>
            <a:pPr lvl="1"/>
            <a:r>
              <a:rPr lang="en-US" dirty="0"/>
              <a:t>Rapid response aircraft</a:t>
            </a:r>
          </a:p>
          <a:p>
            <a:pPr lvl="1"/>
            <a:r>
              <a:rPr lang="en-US" dirty="0"/>
              <a:t>Large Area surveys</a:t>
            </a:r>
          </a:p>
          <a:p>
            <a:r>
              <a:rPr lang="en-US" dirty="0"/>
              <a:t>Helicopters</a:t>
            </a:r>
          </a:p>
          <a:p>
            <a:pPr lvl="1"/>
            <a:r>
              <a:rPr lang="en-US" dirty="0"/>
              <a:t>Detailed area surveys </a:t>
            </a:r>
          </a:p>
          <a:p>
            <a:r>
              <a:rPr lang="en-US" dirty="0"/>
              <a:t>Data collected can be used to:</a:t>
            </a:r>
          </a:p>
          <a:p>
            <a:pPr lvl="1"/>
            <a:r>
              <a:rPr lang="en-US" dirty="0"/>
              <a:t>Rapidly develop maps of potential radiation exposure to personnel in affected areas</a:t>
            </a:r>
          </a:p>
          <a:p>
            <a:pPr lvl="1"/>
            <a:r>
              <a:rPr lang="en-US" dirty="0"/>
              <a:t>Develop maps of the radiological materials deposited on the ground</a:t>
            </a:r>
          </a:p>
          <a:p>
            <a:pPr lvl="1"/>
            <a:r>
              <a:rPr lang="en-US" dirty="0"/>
              <a:t>Provide information to NARAC to improve the models for the release</a:t>
            </a:r>
          </a:p>
          <a:p>
            <a:endParaRPr lang="en-US" dirty="0"/>
          </a:p>
        </p:txBody>
      </p:sp>
      <p:sp>
        <p:nvSpPr>
          <p:cNvPr id="3" name="Title 2"/>
          <p:cNvSpPr>
            <a:spLocks noGrp="1"/>
          </p:cNvSpPr>
          <p:nvPr>
            <p:ph type="title"/>
          </p:nvPr>
        </p:nvSpPr>
        <p:spPr/>
        <p:txBody>
          <a:bodyPr>
            <a:normAutofit fontScale="90000"/>
          </a:bodyPr>
          <a:lstStyle/>
          <a:p>
            <a:r>
              <a:rPr lang="en-US" dirty="0"/>
              <a:t>Aerial Measuring Systems (AMS)</a:t>
            </a:r>
          </a:p>
        </p:txBody>
      </p:sp>
      <p:pic>
        <p:nvPicPr>
          <p:cNvPr id="4" name="Picture 3"/>
          <p:cNvPicPr>
            <a:picLocks noChangeAspect="1"/>
          </p:cNvPicPr>
          <p:nvPr/>
        </p:nvPicPr>
        <p:blipFill>
          <a:blip r:embed="rId3"/>
          <a:stretch>
            <a:fillRect/>
          </a:stretch>
        </p:blipFill>
        <p:spPr>
          <a:xfrm>
            <a:off x="5004048" y="1417638"/>
            <a:ext cx="3794026" cy="4058364"/>
          </a:xfrm>
          <a:prstGeom prst="rect">
            <a:avLst/>
          </a:prstGeom>
        </p:spPr>
      </p:pic>
    </p:spTree>
    <p:extLst>
      <p:ext uri="{BB962C8B-B14F-4D97-AF65-F5344CB8AC3E}">
        <p14:creationId xmlns:p14="http://schemas.microsoft.com/office/powerpoint/2010/main" val="3055577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481329"/>
            <a:ext cx="4680520" cy="2091687"/>
          </a:xfrm>
        </p:spPr>
        <p:txBody>
          <a:bodyPr>
            <a:normAutofit fontScale="77500" lnSpcReduction="20000"/>
          </a:bodyPr>
          <a:lstStyle/>
          <a:p>
            <a:r>
              <a:rPr lang="en-US" b="1" dirty="0"/>
              <a:t>On-Call Response (OCR) Phase</a:t>
            </a:r>
          </a:p>
          <a:p>
            <a:r>
              <a:rPr lang="en-US" dirty="0"/>
              <a:t>Large Area (&gt;25 mi</a:t>
            </a:r>
            <a:r>
              <a:rPr lang="en-US" baseline="30000" dirty="0"/>
              <a:t>2</a:t>
            </a:r>
            <a:r>
              <a:rPr lang="en-US" dirty="0"/>
              <a:t>)</a:t>
            </a:r>
          </a:p>
          <a:p>
            <a:pPr lvl="1"/>
            <a:r>
              <a:rPr lang="en-US" dirty="0"/>
              <a:t>Altitude: 500-1,000 feet</a:t>
            </a:r>
          </a:p>
          <a:p>
            <a:pPr lvl="1"/>
            <a:r>
              <a:rPr lang="en-US" dirty="0"/>
              <a:t>Spacing: 1-5 miles</a:t>
            </a:r>
          </a:p>
          <a:p>
            <a:pPr lvl="1"/>
            <a:r>
              <a:rPr lang="en-US" dirty="0"/>
              <a:t>Speed: 140 knots</a:t>
            </a:r>
          </a:p>
          <a:p>
            <a:pPr lvl="1"/>
            <a:r>
              <a:rPr lang="en-US" dirty="0"/>
              <a:t>Fixed-wing Aircraft</a:t>
            </a:r>
          </a:p>
        </p:txBody>
      </p:sp>
      <p:sp>
        <p:nvSpPr>
          <p:cNvPr id="3" name="Title 2"/>
          <p:cNvSpPr>
            <a:spLocks noGrp="1"/>
          </p:cNvSpPr>
          <p:nvPr>
            <p:ph type="title"/>
          </p:nvPr>
        </p:nvSpPr>
        <p:spPr/>
        <p:txBody>
          <a:bodyPr>
            <a:noAutofit/>
          </a:bodyPr>
          <a:lstStyle/>
          <a:p>
            <a:r>
              <a:rPr lang="en-US" sz="3200" dirty="0"/>
              <a:t>Aerial Measuring System Missions - OCR</a:t>
            </a:r>
          </a:p>
        </p:txBody>
      </p:sp>
      <p:sp>
        <p:nvSpPr>
          <p:cNvPr id="4" name="Content Placeholder 1"/>
          <p:cNvSpPr txBox="1">
            <a:spLocks/>
          </p:cNvSpPr>
          <p:nvPr/>
        </p:nvSpPr>
        <p:spPr>
          <a:xfrm>
            <a:off x="4283968" y="3776516"/>
            <a:ext cx="4608512" cy="1596699"/>
          </a:xfrm>
          <a:prstGeom prst="rect">
            <a:avLst/>
          </a:prstGeom>
        </p:spPr>
        <p:txBody>
          <a:bodyPr vert="horz">
            <a:normAutofit fontScale="7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r>
              <a:rPr lang="en-US" b="1" dirty="0"/>
              <a:t>Beechcraft King Air B-350ER </a:t>
            </a:r>
            <a:r>
              <a:rPr lang="en-US" dirty="0"/>
              <a:t>(deploying)</a:t>
            </a:r>
          </a:p>
          <a:p>
            <a:pPr lvl="1" fontAlgn="auto"/>
            <a:r>
              <a:rPr lang="en-US" dirty="0"/>
              <a:t>300 knots (345 mph)</a:t>
            </a:r>
          </a:p>
          <a:p>
            <a:pPr lvl="1" fontAlgn="auto"/>
            <a:r>
              <a:rPr lang="en-US" dirty="0"/>
              <a:t>Range 1878 nautical miles</a:t>
            </a:r>
          </a:p>
          <a:p>
            <a:pPr lvl="1" fontAlgn="auto"/>
            <a:r>
              <a:rPr lang="en-US" dirty="0"/>
              <a:t>Max Endurance: 10 hours without refueling</a:t>
            </a:r>
          </a:p>
          <a:p>
            <a:pPr marL="109728" indent="0" fontAlgn="auto">
              <a:buNone/>
            </a:pPr>
            <a:endParaRPr lang="en-US" dirty="0"/>
          </a:p>
        </p:txBody>
      </p:sp>
      <p:pic>
        <p:nvPicPr>
          <p:cNvPr id="5" name="Picture 4"/>
          <p:cNvPicPr>
            <a:picLocks noChangeAspect="1"/>
          </p:cNvPicPr>
          <p:nvPr/>
        </p:nvPicPr>
        <p:blipFill>
          <a:blip r:embed="rId3"/>
          <a:stretch>
            <a:fillRect/>
          </a:stretch>
        </p:blipFill>
        <p:spPr>
          <a:xfrm>
            <a:off x="732914" y="3429000"/>
            <a:ext cx="3645724" cy="2816596"/>
          </a:xfrm>
          <a:prstGeom prst="rect">
            <a:avLst/>
          </a:prstGeom>
        </p:spPr>
      </p:pic>
      <p:pic>
        <p:nvPicPr>
          <p:cNvPr id="6" name="Picture 5"/>
          <p:cNvPicPr>
            <a:picLocks noChangeAspect="1"/>
          </p:cNvPicPr>
          <p:nvPr/>
        </p:nvPicPr>
        <p:blipFill>
          <a:blip r:embed="rId4"/>
          <a:stretch>
            <a:fillRect/>
          </a:stretch>
        </p:blipFill>
        <p:spPr>
          <a:xfrm>
            <a:off x="4368964" y="1969706"/>
            <a:ext cx="4243184" cy="1274174"/>
          </a:xfrm>
          <a:prstGeom prst="rect">
            <a:avLst/>
          </a:prstGeom>
        </p:spPr>
      </p:pic>
    </p:spTree>
    <p:extLst>
      <p:ext uri="{BB962C8B-B14F-4D97-AF65-F5344CB8AC3E}">
        <p14:creationId xmlns:p14="http://schemas.microsoft.com/office/powerpoint/2010/main" val="3729312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16016" y="1307196"/>
            <a:ext cx="3682752" cy="3168351"/>
          </a:xfrm>
        </p:spPr>
        <p:txBody>
          <a:bodyPr>
            <a:normAutofit fontScale="62500" lnSpcReduction="20000"/>
          </a:bodyPr>
          <a:lstStyle/>
          <a:p>
            <a:pPr marL="109728" indent="0">
              <a:buNone/>
            </a:pPr>
            <a:r>
              <a:rPr lang="en-US" dirty="0"/>
              <a:t>Radiological Mapping (RM) Phase</a:t>
            </a:r>
          </a:p>
          <a:p>
            <a:r>
              <a:rPr lang="en-US" dirty="0"/>
              <a:t>Rapid Overview – Emergency Response</a:t>
            </a:r>
          </a:p>
          <a:p>
            <a:pPr lvl="1"/>
            <a:r>
              <a:rPr lang="en-US" dirty="0"/>
              <a:t>Altitude: 500 feet</a:t>
            </a:r>
          </a:p>
          <a:p>
            <a:pPr lvl="1"/>
            <a:r>
              <a:rPr lang="en-US" dirty="0"/>
              <a:t>Spacing: 0.5 mile</a:t>
            </a:r>
          </a:p>
          <a:p>
            <a:pPr lvl="1"/>
            <a:r>
              <a:rPr lang="en-US" dirty="0"/>
              <a:t>Speed: 80 knots</a:t>
            </a:r>
          </a:p>
          <a:p>
            <a:pPr lvl="1"/>
            <a:r>
              <a:rPr lang="en-US" dirty="0"/>
              <a:t>Helicopter</a:t>
            </a:r>
          </a:p>
          <a:p>
            <a:endParaRPr lang="en-US" dirty="0"/>
          </a:p>
          <a:p>
            <a:r>
              <a:rPr lang="en-US" dirty="0"/>
              <a:t>Small Area (&lt;25 mi</a:t>
            </a:r>
            <a:r>
              <a:rPr lang="en-US" baseline="30000" dirty="0"/>
              <a:t>2</a:t>
            </a:r>
            <a:r>
              <a:rPr lang="en-US" dirty="0"/>
              <a:t>) – Detailed Survey</a:t>
            </a:r>
          </a:p>
          <a:p>
            <a:pPr lvl="1"/>
            <a:r>
              <a:rPr lang="en-US" dirty="0"/>
              <a:t>Altitude: 50-300 feet</a:t>
            </a:r>
          </a:p>
          <a:p>
            <a:pPr lvl="1"/>
            <a:r>
              <a:rPr lang="en-US" dirty="0"/>
              <a:t>Line Spacing: 100-500 feet</a:t>
            </a:r>
          </a:p>
          <a:p>
            <a:pPr lvl="1"/>
            <a:r>
              <a:rPr lang="en-US" dirty="0"/>
              <a:t>Speed: 70 knots</a:t>
            </a:r>
          </a:p>
          <a:p>
            <a:endParaRPr lang="en-US" dirty="0"/>
          </a:p>
        </p:txBody>
      </p:sp>
      <p:sp>
        <p:nvSpPr>
          <p:cNvPr id="3" name="Title 2"/>
          <p:cNvSpPr>
            <a:spLocks noGrp="1"/>
          </p:cNvSpPr>
          <p:nvPr>
            <p:ph type="title"/>
          </p:nvPr>
        </p:nvSpPr>
        <p:spPr/>
        <p:txBody>
          <a:bodyPr>
            <a:noAutofit/>
          </a:bodyPr>
          <a:lstStyle/>
          <a:p>
            <a:r>
              <a:rPr lang="en-US" sz="3200" dirty="0"/>
              <a:t>Aerial Measuring System Missions – RM</a:t>
            </a:r>
          </a:p>
        </p:txBody>
      </p:sp>
      <p:pic>
        <p:nvPicPr>
          <p:cNvPr id="4" name="Picture 3"/>
          <p:cNvPicPr>
            <a:picLocks noChangeAspect="1"/>
          </p:cNvPicPr>
          <p:nvPr/>
        </p:nvPicPr>
        <p:blipFill>
          <a:blip r:embed="rId3"/>
          <a:stretch>
            <a:fillRect/>
          </a:stretch>
        </p:blipFill>
        <p:spPr>
          <a:xfrm>
            <a:off x="107504" y="1988840"/>
            <a:ext cx="5870957" cy="2133785"/>
          </a:xfrm>
          <a:prstGeom prst="rect">
            <a:avLst/>
          </a:prstGeom>
        </p:spPr>
      </p:pic>
      <p:pic>
        <p:nvPicPr>
          <p:cNvPr id="5" name="Picture 4"/>
          <p:cNvPicPr>
            <a:picLocks noChangeAspect="1"/>
          </p:cNvPicPr>
          <p:nvPr/>
        </p:nvPicPr>
        <p:blipFill>
          <a:blip r:embed="rId4"/>
          <a:stretch>
            <a:fillRect/>
          </a:stretch>
        </p:blipFill>
        <p:spPr>
          <a:xfrm>
            <a:off x="5004048" y="4365104"/>
            <a:ext cx="2834886" cy="2219136"/>
          </a:xfrm>
          <a:prstGeom prst="rect">
            <a:avLst/>
          </a:prstGeom>
        </p:spPr>
      </p:pic>
      <p:sp>
        <p:nvSpPr>
          <p:cNvPr id="7" name="Content Placeholder 1"/>
          <p:cNvSpPr txBox="1">
            <a:spLocks/>
          </p:cNvSpPr>
          <p:nvPr/>
        </p:nvSpPr>
        <p:spPr>
          <a:xfrm>
            <a:off x="1033264" y="4509120"/>
            <a:ext cx="3682752" cy="1224135"/>
          </a:xfrm>
          <a:prstGeom prst="rect">
            <a:avLst/>
          </a:prstGeom>
        </p:spPr>
        <p:txBody>
          <a:bodyPr vert="horz">
            <a:normAutofit fontScale="7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fontAlgn="auto">
              <a:buNone/>
            </a:pPr>
            <a:r>
              <a:rPr lang="en-US" b="1" dirty="0"/>
              <a:t>Bell-412</a:t>
            </a:r>
            <a:r>
              <a:rPr lang="en-US" dirty="0"/>
              <a:t> (deploying)</a:t>
            </a:r>
          </a:p>
          <a:p>
            <a:pPr fontAlgn="auto"/>
            <a:r>
              <a:rPr lang="en-US" dirty="0"/>
              <a:t>120 knots (140 mph)</a:t>
            </a:r>
          </a:p>
          <a:p>
            <a:pPr fontAlgn="auto"/>
            <a:r>
              <a:rPr lang="en-US" dirty="0"/>
              <a:t>Range 360 nautical miles</a:t>
            </a:r>
          </a:p>
        </p:txBody>
      </p:sp>
    </p:spTree>
    <p:extLst>
      <p:ext uri="{BB962C8B-B14F-4D97-AF65-F5344CB8AC3E}">
        <p14:creationId xmlns:p14="http://schemas.microsoft.com/office/powerpoint/2010/main" val="130098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MS-50 Content Outline</a:t>
            </a:r>
          </a:p>
        </p:txBody>
      </p:sp>
      <p:sp>
        <p:nvSpPr>
          <p:cNvPr id="3" name="Content Placeholder 2"/>
          <p:cNvSpPr>
            <a:spLocks noGrp="1"/>
          </p:cNvSpPr>
          <p:nvPr>
            <p:ph idx="1"/>
          </p:nvPr>
        </p:nvSpPr>
        <p:spPr/>
        <p:txBody>
          <a:bodyPr>
            <a:normAutofit/>
          </a:bodyPr>
          <a:lstStyle/>
          <a:p>
            <a:pPr marL="0" indent="0">
              <a:buNone/>
            </a:pPr>
            <a:r>
              <a:rPr lang="en-US" sz="2000" b="1" dirty="0"/>
              <a:t>Practical (if offered):</a:t>
            </a:r>
            <a:r>
              <a:rPr lang="en-US" sz="2000" dirty="0"/>
              <a:t> </a:t>
            </a:r>
          </a:p>
          <a:p>
            <a:pPr marL="0" indent="0">
              <a:buNone/>
            </a:pPr>
            <a:r>
              <a:rPr lang="en-US" sz="2000" dirty="0"/>
              <a:t>The practical will use FRMAC procedures and Operator Aids. </a:t>
            </a:r>
          </a:p>
          <a:p>
            <a:pPr lvl="1"/>
            <a:r>
              <a:rPr lang="en-US" sz="2000" dirty="0"/>
              <a:t>Practice operating FRMAC instruments and equipment. </a:t>
            </a:r>
          </a:p>
          <a:p>
            <a:pPr lvl="2"/>
            <a:r>
              <a:rPr lang="en-US" sz="2000" dirty="0"/>
              <a:t>CMRT HPKIT</a:t>
            </a:r>
          </a:p>
          <a:p>
            <a:pPr lvl="3"/>
            <a:r>
              <a:rPr lang="en-US" dirty="0"/>
              <a:t>Exposure Rate</a:t>
            </a:r>
          </a:p>
          <a:p>
            <a:pPr lvl="3"/>
            <a:r>
              <a:rPr lang="en-US" dirty="0"/>
              <a:t>Contamination Probes</a:t>
            </a:r>
          </a:p>
          <a:p>
            <a:pPr lvl="2"/>
            <a:r>
              <a:rPr lang="en-US" sz="2000" dirty="0"/>
              <a:t>Sample Collection </a:t>
            </a:r>
          </a:p>
          <a:p>
            <a:pPr lvl="3"/>
            <a:r>
              <a:rPr lang="en-US" dirty="0"/>
              <a:t>Air Sampling</a:t>
            </a:r>
          </a:p>
          <a:p>
            <a:pPr lvl="3"/>
            <a:r>
              <a:rPr lang="en-US" dirty="0"/>
              <a:t>Soil Sampling</a:t>
            </a:r>
          </a:p>
          <a:p>
            <a:pPr lvl="1"/>
            <a:r>
              <a:rPr lang="en-US" sz="2000" dirty="0"/>
              <a:t>Data collection and submit data using RAMS or RadResponder</a:t>
            </a:r>
          </a:p>
          <a:p>
            <a:pPr lvl="1"/>
            <a:r>
              <a:rPr lang="en-US" sz="2000" dirty="0"/>
              <a:t>Practice field deployment activities.</a:t>
            </a:r>
          </a:p>
          <a:p>
            <a:endParaRPr lang="en-US" dirty="0"/>
          </a:p>
        </p:txBody>
      </p:sp>
    </p:spTree>
    <p:extLst>
      <p:ext uri="{BB962C8B-B14F-4D97-AF65-F5344CB8AC3E}">
        <p14:creationId xmlns:p14="http://schemas.microsoft.com/office/powerpoint/2010/main" val="2720803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Examples Of Systems on </a:t>
            </a:r>
            <a:br>
              <a:rPr lang="en-US" dirty="0"/>
            </a:br>
            <a:r>
              <a:rPr lang="en-US" dirty="0"/>
              <a:t>Law Enforcement  Aircraft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716" y="3402582"/>
            <a:ext cx="1879571" cy="116922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585" y="1683306"/>
            <a:ext cx="1909011" cy="1273295"/>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3985" y="2459947"/>
            <a:ext cx="1782739" cy="118907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2800" y="4370526"/>
            <a:ext cx="1830138" cy="1220688"/>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00" y="3943272"/>
            <a:ext cx="2604586" cy="1737239"/>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08501" y="4151012"/>
            <a:ext cx="2287115" cy="1525488"/>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58164" y="1708847"/>
            <a:ext cx="1501357" cy="2001809"/>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48200" y="5192370"/>
            <a:ext cx="1726391" cy="1304909"/>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56480" y="1568913"/>
            <a:ext cx="1655319" cy="1112168"/>
          </a:xfrm>
          <a:prstGeom prst="rect">
            <a:avLst/>
          </a:prstGeom>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7023" y="2049359"/>
            <a:ext cx="1719777" cy="1247846"/>
          </a:xfrm>
          <a:prstGeom prst="rect">
            <a:avLst/>
          </a:prstGeom>
        </p:spPr>
      </p:pic>
    </p:spTree>
    <p:extLst>
      <p:ext uri="{BB962C8B-B14F-4D97-AF65-F5344CB8AC3E}">
        <p14:creationId xmlns:p14="http://schemas.microsoft.com/office/powerpoint/2010/main" val="2812076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9" y="4221088"/>
            <a:ext cx="3579422" cy="2160240"/>
          </a:xfrm>
        </p:spPr>
        <p:txBody>
          <a:bodyPr>
            <a:normAutofit fontScale="85000" lnSpcReduction="10000"/>
          </a:bodyPr>
          <a:lstStyle/>
          <a:p>
            <a:pPr>
              <a:spcBef>
                <a:spcPts val="600"/>
              </a:spcBef>
              <a:spcAft>
                <a:spcPts val="600"/>
              </a:spcAft>
            </a:pPr>
            <a:r>
              <a:rPr lang="en-US" dirty="0"/>
              <a:t>CMRT has the same organizational structure as the FRMAC</a:t>
            </a:r>
          </a:p>
          <a:p>
            <a:pPr>
              <a:spcBef>
                <a:spcPts val="600"/>
              </a:spcBef>
              <a:spcAft>
                <a:spcPts val="600"/>
              </a:spcAft>
            </a:pPr>
            <a:r>
              <a:rPr lang="en-US" dirty="0"/>
              <a:t>Consider CMRT as the foundation of the FRMAC</a:t>
            </a:r>
          </a:p>
        </p:txBody>
      </p:sp>
      <p:sp>
        <p:nvSpPr>
          <p:cNvPr id="3" name="Title 2"/>
          <p:cNvSpPr>
            <a:spLocks noGrp="1"/>
          </p:cNvSpPr>
          <p:nvPr>
            <p:ph type="title"/>
          </p:nvPr>
        </p:nvSpPr>
        <p:spPr/>
        <p:txBody>
          <a:bodyPr>
            <a:normAutofit fontScale="90000"/>
          </a:bodyPr>
          <a:lstStyle/>
          <a:p>
            <a:r>
              <a:rPr lang="en-US" dirty="0"/>
              <a:t>Consequence Management Response Team (CMRT)</a:t>
            </a:r>
          </a:p>
        </p:txBody>
      </p:sp>
      <p:sp>
        <p:nvSpPr>
          <p:cNvPr id="4" name="Content Placeholder 1"/>
          <p:cNvSpPr txBox="1">
            <a:spLocks/>
          </p:cNvSpPr>
          <p:nvPr/>
        </p:nvSpPr>
        <p:spPr>
          <a:xfrm>
            <a:off x="4441062" y="1772816"/>
            <a:ext cx="3888432" cy="1152128"/>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Arial" panose="020B0604020202020204" pitchFamily="34" charset="0"/>
                <a:ea typeface="+mn-ea"/>
                <a:cs typeface="Arial" panose="020B0604020202020204"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Arial" panose="020B0604020202020204" pitchFamily="34" charset="0"/>
                <a:ea typeface="+mn-ea"/>
                <a:cs typeface="Arial" panose="020B0604020202020204"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Arial" panose="020B0604020202020204" pitchFamily="34" charset="0"/>
                <a:ea typeface="+mn-ea"/>
                <a:cs typeface="Arial" panose="020B0604020202020204"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Arial" panose="020B0604020202020204" pitchFamily="34" charset="0"/>
                <a:ea typeface="+mn-ea"/>
                <a:cs typeface="Arial" panose="020B0604020202020204"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r>
              <a:rPr lang="en-US" dirty="0"/>
              <a:t>CMRT is a fairly large asset and is on duty every day 24/7</a:t>
            </a:r>
          </a:p>
          <a:p>
            <a:pPr fontAlgn="auto"/>
            <a:endParaRPr lang="en-US" dirty="0"/>
          </a:p>
        </p:txBody>
      </p:sp>
      <p:pic>
        <p:nvPicPr>
          <p:cNvPr id="5" name="Picture 4"/>
          <p:cNvPicPr>
            <a:picLocks noChangeAspect="1"/>
          </p:cNvPicPr>
          <p:nvPr/>
        </p:nvPicPr>
        <p:blipFill>
          <a:blip r:embed="rId3"/>
          <a:stretch>
            <a:fillRect/>
          </a:stretch>
        </p:blipFill>
        <p:spPr>
          <a:xfrm>
            <a:off x="1187624" y="1548246"/>
            <a:ext cx="2910374" cy="2390665"/>
          </a:xfrm>
          <a:prstGeom prst="rect">
            <a:avLst/>
          </a:prstGeom>
        </p:spPr>
      </p:pic>
      <p:pic>
        <p:nvPicPr>
          <p:cNvPr id="6" name="Picture 5"/>
          <p:cNvPicPr>
            <a:picLocks noChangeAspect="1"/>
          </p:cNvPicPr>
          <p:nvPr/>
        </p:nvPicPr>
        <p:blipFill>
          <a:blip r:embed="rId4"/>
          <a:stretch>
            <a:fillRect/>
          </a:stretch>
        </p:blipFill>
        <p:spPr>
          <a:xfrm>
            <a:off x="4427984" y="2996952"/>
            <a:ext cx="3811304" cy="2862639"/>
          </a:xfrm>
          <a:prstGeom prst="rect">
            <a:avLst/>
          </a:prstGeom>
        </p:spPr>
      </p:pic>
    </p:spTree>
    <p:extLst>
      <p:ext uri="{BB962C8B-B14F-4D97-AF65-F5344CB8AC3E}">
        <p14:creationId xmlns:p14="http://schemas.microsoft.com/office/powerpoint/2010/main" val="1539655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474840" cy="4636813"/>
          </a:xfrm>
        </p:spPr>
        <p:txBody>
          <a:bodyPr>
            <a:normAutofit fontScale="85000" lnSpcReduction="20000"/>
          </a:bodyPr>
          <a:lstStyle/>
          <a:p>
            <a:r>
              <a:rPr lang="en-US" dirty="0"/>
              <a:t>Team includes:</a:t>
            </a:r>
          </a:p>
          <a:p>
            <a:pPr lvl="1"/>
            <a:r>
              <a:rPr lang="en-US" dirty="0"/>
              <a:t>Federal Managers - Senior Energy Officials </a:t>
            </a:r>
          </a:p>
          <a:p>
            <a:pPr lvl="1"/>
            <a:r>
              <a:rPr lang="en-US" dirty="0"/>
              <a:t>Field Management Team</a:t>
            </a:r>
          </a:p>
          <a:p>
            <a:pPr lvl="1"/>
            <a:r>
              <a:rPr lang="en-US" dirty="0"/>
              <a:t>Monitoring &amp; Sampling personnel</a:t>
            </a:r>
          </a:p>
          <a:p>
            <a:pPr lvl="1"/>
            <a:r>
              <a:rPr lang="en-US" dirty="0"/>
              <a:t>Assessment Scientists</a:t>
            </a:r>
          </a:p>
          <a:p>
            <a:pPr lvl="1"/>
            <a:r>
              <a:rPr lang="en-US" dirty="0"/>
              <a:t>Health &amp; Safety scientists</a:t>
            </a:r>
          </a:p>
          <a:p>
            <a:pPr lvl="1"/>
            <a:r>
              <a:rPr lang="en-US" dirty="0"/>
              <a:t>GIS</a:t>
            </a:r>
          </a:p>
          <a:p>
            <a:pPr lvl="1"/>
            <a:r>
              <a:rPr lang="en-US" dirty="0"/>
              <a:t>Logistics Specialists</a:t>
            </a:r>
          </a:p>
          <a:p>
            <a:pPr lvl="1"/>
            <a:r>
              <a:rPr lang="en-US" dirty="0"/>
              <a:t>Liaison officers</a:t>
            </a:r>
          </a:p>
          <a:p>
            <a:endParaRPr lang="en-US" dirty="0"/>
          </a:p>
          <a:p>
            <a:r>
              <a:rPr lang="en-US" dirty="0"/>
              <a:t>The mission of CMRT is the collection and assessment of radiological data in the environment. </a:t>
            </a:r>
          </a:p>
          <a:p>
            <a:endParaRPr lang="en-US" dirty="0"/>
          </a:p>
        </p:txBody>
      </p:sp>
      <p:sp>
        <p:nvSpPr>
          <p:cNvPr id="3" name="Title 2"/>
          <p:cNvSpPr>
            <a:spLocks noGrp="1"/>
          </p:cNvSpPr>
          <p:nvPr>
            <p:ph type="title"/>
          </p:nvPr>
        </p:nvSpPr>
        <p:spPr/>
        <p:txBody>
          <a:bodyPr>
            <a:normAutofit fontScale="90000"/>
          </a:bodyPr>
          <a:lstStyle/>
          <a:p>
            <a:r>
              <a:rPr lang="en-US" dirty="0"/>
              <a:t>Consequence Management Response Team (CMRT)</a:t>
            </a:r>
          </a:p>
        </p:txBody>
      </p:sp>
      <p:pic>
        <p:nvPicPr>
          <p:cNvPr id="4" name="Picture 3"/>
          <p:cNvPicPr>
            <a:picLocks noChangeAspect="1"/>
          </p:cNvPicPr>
          <p:nvPr/>
        </p:nvPicPr>
        <p:blipFill>
          <a:blip r:embed="rId3"/>
          <a:stretch>
            <a:fillRect/>
          </a:stretch>
        </p:blipFill>
        <p:spPr>
          <a:xfrm>
            <a:off x="5076056" y="1556792"/>
            <a:ext cx="3369439" cy="4561349"/>
          </a:xfrm>
          <a:prstGeom prst="rect">
            <a:avLst/>
          </a:prstGeom>
        </p:spPr>
      </p:pic>
    </p:spTree>
    <p:extLst>
      <p:ext uri="{BB962C8B-B14F-4D97-AF65-F5344CB8AC3E}">
        <p14:creationId xmlns:p14="http://schemas.microsoft.com/office/powerpoint/2010/main" val="1238010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55976" y="1484784"/>
            <a:ext cx="4536504" cy="4179920"/>
          </a:xfrm>
        </p:spPr>
        <p:txBody>
          <a:bodyPr>
            <a:normAutofit fontScale="55000" lnSpcReduction="20000"/>
          </a:bodyPr>
          <a:lstStyle/>
          <a:p>
            <a:r>
              <a:rPr lang="en-US" dirty="0"/>
              <a:t>Assessment scientists to support data evaluation and visualization and support public &amp; responder safety calculations</a:t>
            </a:r>
          </a:p>
          <a:p>
            <a:r>
              <a:rPr lang="en-US" dirty="0"/>
              <a:t>Geographical Information Systems (GIS) equipment and personnel for creating map products to visualize data and potential extents </a:t>
            </a:r>
          </a:p>
          <a:p>
            <a:r>
              <a:rPr lang="en-US" dirty="0"/>
              <a:t>Health &amp; Safety specialists to support responders</a:t>
            </a:r>
          </a:p>
          <a:p>
            <a:r>
              <a:rPr lang="en-US" dirty="0"/>
              <a:t>Field teams to assist with data and sample collection</a:t>
            </a:r>
          </a:p>
          <a:p>
            <a:r>
              <a:rPr lang="en-US" dirty="0"/>
              <a:t>Contamination control and Health &amp; Safety personnel to support field team activities</a:t>
            </a:r>
          </a:p>
          <a:p>
            <a:r>
              <a:rPr lang="en-US" dirty="0"/>
              <a:t>Sample control personnel to catalog and manage sample collection and analysis</a:t>
            </a:r>
          </a:p>
          <a:p>
            <a:r>
              <a:rPr lang="en-US" dirty="0"/>
              <a:t>Laboratory analysis personnel and equipment to support field deployable instrumentation (Fly-Away Laboratory)</a:t>
            </a:r>
          </a:p>
          <a:p>
            <a:r>
              <a:rPr lang="en-US" dirty="0"/>
              <a:t>Logistics support for FRMAC teams</a:t>
            </a:r>
          </a:p>
        </p:txBody>
      </p:sp>
      <p:sp>
        <p:nvSpPr>
          <p:cNvPr id="3" name="Title 2"/>
          <p:cNvSpPr>
            <a:spLocks noGrp="1"/>
          </p:cNvSpPr>
          <p:nvPr>
            <p:ph type="title"/>
          </p:nvPr>
        </p:nvSpPr>
        <p:spPr/>
        <p:txBody>
          <a:bodyPr>
            <a:normAutofit fontScale="90000"/>
          </a:bodyPr>
          <a:lstStyle/>
          <a:p>
            <a:r>
              <a:rPr lang="en-US" dirty="0"/>
              <a:t>Consequence Management Response Team (CMRT)</a:t>
            </a:r>
          </a:p>
        </p:txBody>
      </p:sp>
      <p:pic>
        <p:nvPicPr>
          <p:cNvPr id="5" name="Picture 4"/>
          <p:cNvPicPr>
            <a:picLocks noChangeAspect="1"/>
          </p:cNvPicPr>
          <p:nvPr/>
        </p:nvPicPr>
        <p:blipFill>
          <a:blip r:embed="rId3"/>
          <a:stretch>
            <a:fillRect/>
          </a:stretch>
        </p:blipFill>
        <p:spPr>
          <a:xfrm>
            <a:off x="539552" y="1484784"/>
            <a:ext cx="3887010" cy="4351937"/>
          </a:xfrm>
          <a:prstGeom prst="rect">
            <a:avLst/>
          </a:prstGeom>
        </p:spPr>
      </p:pic>
      <p:pic>
        <p:nvPicPr>
          <p:cNvPr id="6" name="Picture 5"/>
          <p:cNvPicPr>
            <a:picLocks noChangeAspect="1"/>
          </p:cNvPicPr>
          <p:nvPr/>
        </p:nvPicPr>
        <p:blipFill>
          <a:blip r:embed="rId4"/>
          <a:stretch>
            <a:fillRect/>
          </a:stretch>
        </p:blipFill>
        <p:spPr>
          <a:xfrm>
            <a:off x="4644008" y="5263390"/>
            <a:ext cx="2476751" cy="1565880"/>
          </a:xfrm>
          <a:prstGeom prst="rect">
            <a:avLst/>
          </a:prstGeom>
        </p:spPr>
      </p:pic>
      <p:pic>
        <p:nvPicPr>
          <p:cNvPr id="7" name="Picture 6"/>
          <p:cNvPicPr>
            <a:picLocks noChangeAspect="1"/>
          </p:cNvPicPr>
          <p:nvPr/>
        </p:nvPicPr>
        <p:blipFill>
          <a:blip r:embed="rId5"/>
          <a:stretch>
            <a:fillRect/>
          </a:stretch>
        </p:blipFill>
        <p:spPr>
          <a:xfrm>
            <a:off x="4644372" y="6396416"/>
            <a:ext cx="1725318" cy="432854"/>
          </a:xfrm>
          <a:prstGeom prst="rect">
            <a:avLst/>
          </a:prstGeom>
        </p:spPr>
      </p:pic>
    </p:spTree>
    <p:extLst>
      <p:ext uri="{BB962C8B-B14F-4D97-AF65-F5344CB8AC3E}">
        <p14:creationId xmlns:p14="http://schemas.microsoft.com/office/powerpoint/2010/main" val="697636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20888"/>
            <a:ext cx="8229600" cy="1143000"/>
          </a:xfrm>
        </p:spPr>
        <p:txBody>
          <a:bodyPr>
            <a:normAutofit/>
          </a:bodyPr>
          <a:lstStyle/>
          <a:p>
            <a:r>
              <a:rPr lang="en-US" dirty="0">
                <a:solidFill>
                  <a:schemeClr val="bg1"/>
                </a:solidFill>
                <a:latin typeface="Arial" panose="020B0604020202020204" pitchFamily="34" charset="0"/>
                <a:cs typeface="Arial" panose="020B0604020202020204" pitchFamily="34" charset="0"/>
              </a:rPr>
              <a:t>How It All Comes Together</a:t>
            </a:r>
          </a:p>
        </p:txBody>
      </p:sp>
    </p:spTree>
    <p:extLst>
      <p:ext uri="{BB962C8B-B14F-4D97-AF65-F5344CB8AC3E}">
        <p14:creationId xmlns:p14="http://schemas.microsoft.com/office/powerpoint/2010/main" val="2985044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3600" b="1" dirty="0"/>
              <a:t>How It All Comes Together</a:t>
            </a:r>
          </a:p>
        </p:txBody>
      </p:sp>
      <p:sp>
        <p:nvSpPr>
          <p:cNvPr id="3" name="Content Placeholder 2"/>
          <p:cNvSpPr>
            <a:spLocks noGrp="1"/>
          </p:cNvSpPr>
          <p:nvPr>
            <p:ph idx="1"/>
          </p:nvPr>
        </p:nvSpPr>
        <p:spPr>
          <a:xfrm>
            <a:off x="457200" y="1556792"/>
            <a:ext cx="8229600" cy="4752528"/>
          </a:xfrm>
        </p:spPr>
        <p:txBody>
          <a:bodyPr>
            <a:normAutofit fontScale="85000" lnSpcReduction="10000"/>
          </a:bodyPr>
          <a:lstStyle/>
          <a:p>
            <a:pPr>
              <a:spcBef>
                <a:spcPts val="600"/>
              </a:spcBef>
              <a:spcAft>
                <a:spcPts val="600"/>
              </a:spcAft>
            </a:pPr>
            <a:r>
              <a:rPr lang="en-US" dirty="0"/>
              <a:t>States/locals request help from federal agencies</a:t>
            </a:r>
          </a:p>
          <a:p>
            <a:pPr>
              <a:spcBef>
                <a:spcPts val="600"/>
              </a:spcBef>
              <a:spcAft>
                <a:spcPts val="600"/>
              </a:spcAft>
            </a:pPr>
            <a:r>
              <a:rPr lang="en-US" dirty="0"/>
              <a:t>Immediate (&lt;6 hours) assistance is available with home teams and regional response assets. Models are available. Begin data collection.  </a:t>
            </a:r>
          </a:p>
          <a:p>
            <a:pPr>
              <a:spcBef>
                <a:spcPts val="600"/>
              </a:spcBef>
              <a:spcAft>
                <a:spcPts val="600"/>
              </a:spcAft>
            </a:pPr>
            <a:r>
              <a:rPr lang="en-US" dirty="0"/>
              <a:t>AMS and other federal assets arrive &lt; 12 hours.</a:t>
            </a:r>
          </a:p>
          <a:p>
            <a:pPr>
              <a:spcBef>
                <a:spcPts val="600"/>
              </a:spcBef>
              <a:spcAft>
                <a:spcPts val="600"/>
              </a:spcAft>
            </a:pPr>
            <a:r>
              <a:rPr lang="en-US" dirty="0"/>
              <a:t>CMRT arrives with other federal agencies to form the FRMAC.  </a:t>
            </a:r>
          </a:p>
          <a:p>
            <a:pPr>
              <a:spcBef>
                <a:spcPts val="600"/>
              </a:spcBef>
              <a:spcAft>
                <a:spcPts val="600"/>
              </a:spcAft>
            </a:pPr>
            <a:r>
              <a:rPr lang="en-US" dirty="0"/>
              <a:t>More data is collected. </a:t>
            </a:r>
          </a:p>
          <a:p>
            <a:pPr>
              <a:spcBef>
                <a:spcPts val="600"/>
              </a:spcBef>
              <a:spcAft>
                <a:spcPts val="600"/>
              </a:spcAft>
            </a:pPr>
            <a:r>
              <a:rPr lang="en-US" dirty="0"/>
              <a:t>Data is analyzed and presented to decision makers.</a:t>
            </a:r>
          </a:p>
          <a:p>
            <a:pPr>
              <a:spcBef>
                <a:spcPts val="600"/>
              </a:spcBef>
              <a:spcAft>
                <a:spcPts val="600"/>
              </a:spcAft>
            </a:pPr>
            <a:r>
              <a:rPr lang="en-US" dirty="0"/>
              <a:t>Protective Action Recommendations from applicable roles.   </a:t>
            </a:r>
          </a:p>
          <a:p>
            <a:pPr>
              <a:spcBef>
                <a:spcPts val="600"/>
              </a:spcBef>
              <a:spcAft>
                <a:spcPts val="600"/>
              </a:spcAft>
            </a:pPr>
            <a:r>
              <a:rPr lang="en-US" dirty="0"/>
              <a:t>Protective Action Decisions made by states/locals </a:t>
            </a:r>
          </a:p>
        </p:txBody>
      </p:sp>
    </p:spTree>
    <p:extLst>
      <p:ext uri="{BB962C8B-B14F-4D97-AF65-F5344CB8AC3E}">
        <p14:creationId xmlns:p14="http://schemas.microsoft.com/office/powerpoint/2010/main" val="1248748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Asset Response Timeline (hours)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842" y="2151714"/>
            <a:ext cx="1450190" cy="380675"/>
          </a:xfrm>
          <a:prstGeom prst="rect">
            <a:avLst/>
          </a:prstGeom>
        </p:spPr>
      </p:pic>
      <p:graphicFrame>
        <p:nvGraphicFramePr>
          <p:cNvPr id="7" name="Diagram 6"/>
          <p:cNvGraphicFramePr/>
          <p:nvPr>
            <p:extLst/>
          </p:nvPr>
        </p:nvGraphicFramePr>
        <p:xfrm>
          <a:off x="1291283" y="905134"/>
          <a:ext cx="4995219" cy="3819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555380" y="4987499"/>
            <a:ext cx="2000250" cy="923330"/>
          </a:xfrm>
          <a:prstGeom prst="rect">
            <a:avLst/>
          </a:prstGeom>
          <a:noFill/>
        </p:spPr>
        <p:txBody>
          <a:bodyPr wrap="square" rtlCol="0">
            <a:spAutoFit/>
          </a:bodyPr>
          <a:lstStyle/>
          <a:p>
            <a:r>
              <a:rPr lang="en-US" sz="1350" b="1" dirty="0">
                <a:latin typeface="Goudy Old Style" pitchFamily="18" charset="0"/>
              </a:rPr>
              <a:t>CMHT</a:t>
            </a:r>
          </a:p>
          <a:p>
            <a:r>
              <a:rPr lang="en-US" sz="1350" b="1" dirty="0">
                <a:latin typeface="Goudy Old Style" pitchFamily="18" charset="0"/>
              </a:rPr>
              <a:t>NARAC</a:t>
            </a:r>
          </a:p>
          <a:p>
            <a:r>
              <a:rPr lang="en-US" sz="1350" b="1" dirty="0">
                <a:latin typeface="Goudy Old Style" pitchFamily="18" charset="0"/>
              </a:rPr>
              <a:t>Remote A-Team</a:t>
            </a:r>
          </a:p>
          <a:p>
            <a:r>
              <a:rPr lang="en-US" sz="1350" b="1" dirty="0">
                <a:latin typeface="Goudy Old Style" pitchFamily="18" charset="0"/>
              </a:rPr>
              <a:t>REAC/TS</a:t>
            </a:r>
          </a:p>
        </p:txBody>
      </p:sp>
      <p:sp>
        <p:nvSpPr>
          <p:cNvPr id="9" name="TextBox 8"/>
          <p:cNvSpPr txBox="1"/>
          <p:nvPr/>
        </p:nvSpPr>
        <p:spPr>
          <a:xfrm>
            <a:off x="1898307" y="3829053"/>
            <a:ext cx="1085850" cy="715581"/>
          </a:xfrm>
          <a:prstGeom prst="rect">
            <a:avLst/>
          </a:prstGeom>
          <a:noFill/>
        </p:spPr>
        <p:txBody>
          <a:bodyPr wrap="square" rtlCol="0">
            <a:spAutoFit/>
          </a:bodyPr>
          <a:lstStyle/>
          <a:p>
            <a:r>
              <a:rPr lang="en-US" sz="1350" b="1" dirty="0">
                <a:latin typeface="Goudy Old Style" pitchFamily="18" charset="0"/>
              </a:rPr>
              <a:t>State/Local </a:t>
            </a:r>
          </a:p>
          <a:p>
            <a:r>
              <a:rPr lang="en-US" sz="1350" b="1" dirty="0">
                <a:latin typeface="Goudy Old Style" pitchFamily="18" charset="0"/>
              </a:rPr>
              <a:t>RAP</a:t>
            </a:r>
          </a:p>
          <a:p>
            <a:r>
              <a:rPr lang="en-US" sz="1350" b="1" dirty="0">
                <a:latin typeface="Goudy Old Style" pitchFamily="18" charset="0"/>
              </a:rPr>
              <a:t>CST</a:t>
            </a:r>
          </a:p>
        </p:txBody>
      </p:sp>
      <p:sp>
        <p:nvSpPr>
          <p:cNvPr id="10" name="TextBox 9"/>
          <p:cNvSpPr txBox="1"/>
          <p:nvPr/>
        </p:nvSpPr>
        <p:spPr>
          <a:xfrm>
            <a:off x="2930868" y="3144538"/>
            <a:ext cx="971550" cy="923330"/>
          </a:xfrm>
          <a:prstGeom prst="rect">
            <a:avLst/>
          </a:prstGeom>
          <a:noFill/>
        </p:spPr>
        <p:txBody>
          <a:bodyPr wrap="square" rtlCol="0">
            <a:spAutoFit/>
          </a:bodyPr>
          <a:lstStyle/>
          <a:p>
            <a:r>
              <a:rPr lang="en-US" sz="1350" b="1" dirty="0">
                <a:latin typeface="Goudy Old Style" pitchFamily="18" charset="0"/>
              </a:rPr>
              <a:t>AMS</a:t>
            </a:r>
          </a:p>
          <a:p>
            <a:r>
              <a:rPr lang="en-US" sz="1350" b="1" dirty="0">
                <a:latin typeface="Goudy Old Style" pitchFamily="18" charset="0"/>
              </a:rPr>
              <a:t>CMAC</a:t>
            </a:r>
            <a:endParaRPr lang="en-US" sz="1350" b="1" dirty="0">
              <a:latin typeface="Goudy Old Style" pitchFamily="18" charset="0"/>
              <a:cs typeface="Times New Roman" pitchFamily="18" charset="0"/>
            </a:endParaRPr>
          </a:p>
          <a:p>
            <a:r>
              <a:rPr lang="en-US" sz="1350" b="1" dirty="0">
                <a:latin typeface="Goudy Old Style" pitchFamily="18" charset="0"/>
                <a:cs typeface="Times New Roman" pitchFamily="18" charset="0"/>
              </a:rPr>
              <a:t>REAC/TS</a:t>
            </a:r>
          </a:p>
          <a:p>
            <a:r>
              <a:rPr lang="en-US" sz="1350" b="1" dirty="0">
                <a:latin typeface="Goudy Old Style" pitchFamily="18" charset="0"/>
                <a:cs typeface="Times New Roman" pitchFamily="18" charset="0"/>
              </a:rPr>
              <a:t>CERFP</a:t>
            </a:r>
          </a:p>
        </p:txBody>
      </p:sp>
      <p:sp>
        <p:nvSpPr>
          <p:cNvPr id="11" name="TextBox 10"/>
          <p:cNvSpPr txBox="1"/>
          <p:nvPr/>
        </p:nvSpPr>
        <p:spPr>
          <a:xfrm>
            <a:off x="3914775" y="2696478"/>
            <a:ext cx="1085850" cy="715581"/>
          </a:xfrm>
          <a:prstGeom prst="rect">
            <a:avLst/>
          </a:prstGeom>
          <a:noFill/>
        </p:spPr>
        <p:txBody>
          <a:bodyPr wrap="square" rtlCol="0">
            <a:spAutoFit/>
          </a:bodyPr>
          <a:lstStyle/>
          <a:p>
            <a:r>
              <a:rPr lang="en-US" sz="1350" b="1" dirty="0">
                <a:latin typeface="Goudy Old Style" pitchFamily="18" charset="0"/>
              </a:rPr>
              <a:t>CMRT  </a:t>
            </a:r>
          </a:p>
          <a:p>
            <a:r>
              <a:rPr lang="en-US" sz="1350" b="1" dirty="0">
                <a:latin typeface="Goudy Old Style" pitchFamily="18" charset="0"/>
              </a:rPr>
              <a:t>EPA</a:t>
            </a:r>
          </a:p>
          <a:p>
            <a:r>
              <a:rPr lang="en-US" sz="1350" b="1" dirty="0">
                <a:latin typeface="Goudy Old Style" pitchFamily="18" charset="0"/>
              </a:rPr>
              <a:t>HRF</a:t>
            </a:r>
          </a:p>
        </p:txBody>
      </p:sp>
      <p:sp>
        <p:nvSpPr>
          <p:cNvPr id="12" name="TextBox 11"/>
          <p:cNvSpPr txBox="1"/>
          <p:nvPr/>
        </p:nvSpPr>
        <p:spPr>
          <a:xfrm>
            <a:off x="4957763" y="2696476"/>
            <a:ext cx="1371600" cy="300082"/>
          </a:xfrm>
          <a:prstGeom prst="rect">
            <a:avLst/>
          </a:prstGeom>
          <a:noFill/>
        </p:spPr>
        <p:txBody>
          <a:bodyPr wrap="square" rtlCol="0">
            <a:spAutoFit/>
          </a:bodyPr>
          <a:lstStyle/>
          <a:p>
            <a:r>
              <a:rPr lang="en-US" sz="1350" b="1" dirty="0">
                <a:latin typeface="Goudy Old Style" pitchFamily="18" charset="0"/>
              </a:rPr>
              <a:t>Advisory Team</a:t>
            </a:r>
          </a:p>
        </p:txBody>
      </p:sp>
      <p:sp>
        <p:nvSpPr>
          <p:cNvPr id="13" name="TextBox 12"/>
          <p:cNvSpPr txBox="1"/>
          <p:nvPr/>
        </p:nvSpPr>
        <p:spPr>
          <a:xfrm>
            <a:off x="7297437" y="2823033"/>
            <a:ext cx="1257300" cy="507831"/>
          </a:xfrm>
          <a:prstGeom prst="rect">
            <a:avLst/>
          </a:prstGeom>
          <a:noFill/>
        </p:spPr>
        <p:txBody>
          <a:bodyPr wrap="square" rtlCol="0">
            <a:spAutoFit/>
          </a:bodyPr>
          <a:lstStyle/>
          <a:p>
            <a:pPr algn="ctr"/>
            <a:r>
              <a:rPr lang="en-US" sz="1350" b="1" dirty="0">
                <a:latin typeface="Goudy Old Style" pitchFamily="18" charset="0"/>
              </a:rPr>
              <a:t>FRMAC Established</a:t>
            </a:r>
          </a:p>
        </p:txBody>
      </p:sp>
      <p:pic>
        <p:nvPicPr>
          <p:cNvPr id="14" name="Picture 3" descr="C:\Documents and Settings\menarm\Local Settings\Temporary Internet Files\Content.IE5\GJ41D91Q\MC900431627[1].png"/>
          <p:cNvPicPr>
            <a:picLocks noChangeAspect="1" noChangeArrowheads="1"/>
          </p:cNvPicPr>
          <p:nvPr/>
        </p:nvPicPr>
        <p:blipFill>
          <a:blip r:embed="rId9" cstate="print"/>
          <a:srcRect/>
          <a:stretch>
            <a:fillRect/>
          </a:stretch>
        </p:blipFill>
        <p:spPr bwMode="auto">
          <a:xfrm>
            <a:off x="428627" y="3657602"/>
            <a:ext cx="1285875" cy="1285875"/>
          </a:xfrm>
          <a:prstGeom prst="rect">
            <a:avLst/>
          </a:prstGeom>
          <a:noFill/>
        </p:spPr>
      </p:pic>
      <p:pic>
        <p:nvPicPr>
          <p:cNvPr id="15" name="Picture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41649" y="1196752"/>
            <a:ext cx="2427708" cy="1597925"/>
          </a:xfrm>
          <a:prstGeom prst="rect">
            <a:avLst/>
          </a:prstGeom>
          <a:ln>
            <a:noFill/>
          </a:ln>
          <a:effectLst>
            <a:outerShdw blurRad="292100" dist="139700" dir="2700000" algn="tl" rotWithShape="0">
              <a:srgbClr val="333333">
                <a:alpha val="65000"/>
              </a:srgbClr>
            </a:outerShdw>
          </a:effectLst>
        </p:spPr>
      </p:pic>
      <p:graphicFrame>
        <p:nvGraphicFramePr>
          <p:cNvPr id="16" name="Table 15"/>
          <p:cNvGraphicFramePr>
            <a:graphicFrameLocks noGrp="1"/>
          </p:cNvGraphicFramePr>
          <p:nvPr>
            <p:extLst>
              <p:ext uri="{D42A27DB-BD31-4B8C-83A1-F6EECF244321}">
                <p14:modId xmlns:p14="http://schemas.microsoft.com/office/powerpoint/2010/main" val="1969005713"/>
              </p:ext>
            </p:extLst>
          </p:nvPr>
        </p:nvGraphicFramePr>
        <p:xfrm>
          <a:off x="4433094" y="3491888"/>
          <a:ext cx="4502837" cy="3146581"/>
        </p:xfrm>
        <a:graphic>
          <a:graphicData uri="http://schemas.openxmlformats.org/drawingml/2006/table">
            <a:tbl>
              <a:tblPr firstRow="1" bandRow="1">
                <a:tableStyleId>{2D5ABB26-0587-4C30-8999-92F81FD0307C}</a:tableStyleId>
              </a:tblPr>
              <a:tblGrid>
                <a:gridCol w="981590">
                  <a:extLst>
                    <a:ext uri="{9D8B030D-6E8A-4147-A177-3AD203B41FA5}">
                      <a16:colId xmlns:a16="http://schemas.microsoft.com/office/drawing/2014/main" val="20000"/>
                    </a:ext>
                  </a:extLst>
                </a:gridCol>
                <a:gridCol w="3521247">
                  <a:extLst>
                    <a:ext uri="{9D8B030D-6E8A-4147-A177-3AD203B41FA5}">
                      <a16:colId xmlns:a16="http://schemas.microsoft.com/office/drawing/2014/main" val="20001"/>
                    </a:ext>
                  </a:extLst>
                </a:gridCol>
              </a:tblGrid>
              <a:tr h="212436">
                <a:tc>
                  <a:txBody>
                    <a:bodyPr/>
                    <a:lstStyle/>
                    <a:p>
                      <a:pPr algn="r"/>
                      <a:r>
                        <a:rPr lang="en-US" sz="1000" b="1" dirty="0"/>
                        <a:t>Advisory Team-</a:t>
                      </a:r>
                    </a:p>
                  </a:txBody>
                  <a:tcPr marL="68580" marR="68580" marT="34290" marB="34290"/>
                </a:tc>
                <a:tc>
                  <a:txBody>
                    <a:bodyPr/>
                    <a:lstStyle/>
                    <a:p>
                      <a:r>
                        <a:rPr lang="en-US" sz="1000" b="1" dirty="0"/>
                        <a:t>Advisory Team for Environment, Food, and Health</a:t>
                      </a:r>
                    </a:p>
                  </a:txBody>
                  <a:tcPr marL="68580" marR="68580" marT="34290" marB="34290"/>
                </a:tc>
                <a:extLst>
                  <a:ext uri="{0D108BD9-81ED-4DB2-BD59-A6C34878D82A}">
                    <a16:rowId xmlns:a16="http://schemas.microsoft.com/office/drawing/2014/main" val="111518708"/>
                  </a:ext>
                </a:extLst>
              </a:tr>
              <a:tr h="236878">
                <a:tc>
                  <a:txBody>
                    <a:bodyPr/>
                    <a:lstStyle/>
                    <a:p>
                      <a:pPr algn="r"/>
                      <a:r>
                        <a:rPr lang="en-US" sz="1000" b="1" dirty="0"/>
                        <a:t>AMS-</a:t>
                      </a:r>
                    </a:p>
                  </a:txBody>
                  <a:tcPr marL="68580" marR="68580" marT="34290" marB="34290"/>
                </a:tc>
                <a:tc>
                  <a:txBody>
                    <a:bodyPr/>
                    <a:lstStyle/>
                    <a:p>
                      <a:r>
                        <a:rPr lang="en-US" sz="1000" b="1" dirty="0"/>
                        <a:t>Aerial Measuring Systems</a:t>
                      </a:r>
                    </a:p>
                  </a:txBody>
                  <a:tcPr marL="68580" marR="68580" marT="34290" marB="34290"/>
                </a:tc>
                <a:extLst>
                  <a:ext uri="{0D108BD9-81ED-4DB2-BD59-A6C34878D82A}">
                    <a16:rowId xmlns:a16="http://schemas.microsoft.com/office/drawing/2014/main" val="2883058289"/>
                  </a:ext>
                </a:extLst>
              </a:tr>
              <a:tr h="236878">
                <a:tc>
                  <a:txBody>
                    <a:bodyPr/>
                    <a:lstStyle/>
                    <a:p>
                      <a:pPr algn="r"/>
                      <a:r>
                        <a:rPr lang="en-US" sz="1000" b="1" dirty="0"/>
                        <a:t>CMHT -</a:t>
                      </a:r>
                    </a:p>
                  </a:txBody>
                  <a:tcPr marL="68580" marR="68580" marT="34290" marB="34290"/>
                </a:tc>
                <a:tc>
                  <a:txBody>
                    <a:bodyPr/>
                    <a:lstStyle/>
                    <a:p>
                      <a:r>
                        <a:rPr lang="en-US" sz="1000" b="1" dirty="0"/>
                        <a:t>Consequence Management Home Team</a:t>
                      </a:r>
                    </a:p>
                  </a:txBody>
                  <a:tcPr marL="68580" marR="68580" marT="34290" marB="34290"/>
                </a:tc>
                <a:extLst>
                  <a:ext uri="{0D108BD9-81ED-4DB2-BD59-A6C34878D82A}">
                    <a16:rowId xmlns:a16="http://schemas.microsoft.com/office/drawing/2014/main" val="1804834525"/>
                  </a:ext>
                </a:extLst>
              </a:tr>
              <a:tr h="236878">
                <a:tc>
                  <a:txBody>
                    <a:bodyPr/>
                    <a:lstStyle/>
                    <a:p>
                      <a:pPr algn="r"/>
                      <a:r>
                        <a:rPr lang="en-US" sz="1000" b="1" dirty="0"/>
                        <a:t>CMAC -</a:t>
                      </a:r>
                    </a:p>
                  </a:txBody>
                  <a:tcPr marL="68580" marR="68580" marT="34290" marB="34290"/>
                </a:tc>
                <a:tc>
                  <a:txBody>
                    <a:bodyPr/>
                    <a:lstStyle/>
                    <a:p>
                      <a:r>
                        <a:rPr lang="en-US" sz="1000" b="1" dirty="0"/>
                        <a:t>Consequence Management Advance Command</a:t>
                      </a:r>
                    </a:p>
                  </a:txBody>
                  <a:tcPr marL="68580" marR="68580" marT="34290" marB="34290"/>
                </a:tc>
                <a:extLst>
                  <a:ext uri="{0D108BD9-81ED-4DB2-BD59-A6C34878D82A}">
                    <a16:rowId xmlns:a16="http://schemas.microsoft.com/office/drawing/2014/main" val="10000"/>
                  </a:ext>
                </a:extLst>
              </a:tr>
              <a:tr h="236878">
                <a:tc>
                  <a:txBody>
                    <a:bodyPr/>
                    <a:lstStyle/>
                    <a:p>
                      <a:pPr algn="r"/>
                      <a:r>
                        <a:rPr lang="en-US" sz="1000" b="1" dirty="0"/>
                        <a:t>CMRT - </a:t>
                      </a:r>
                    </a:p>
                  </a:txBody>
                  <a:tcPr marL="68580" marR="68580" marT="34290" marB="34290"/>
                </a:tc>
                <a:tc>
                  <a:txBody>
                    <a:bodyPr/>
                    <a:lstStyle/>
                    <a:p>
                      <a:r>
                        <a:rPr lang="en-US" sz="1000" b="1" dirty="0"/>
                        <a:t>Consequence Management Response Team</a:t>
                      </a:r>
                    </a:p>
                  </a:txBody>
                  <a:tcPr marL="68580" marR="68580" marT="34290" marB="34290"/>
                </a:tc>
                <a:extLst>
                  <a:ext uri="{0D108BD9-81ED-4DB2-BD59-A6C34878D82A}">
                    <a16:rowId xmlns:a16="http://schemas.microsoft.com/office/drawing/2014/main" val="10001"/>
                  </a:ext>
                </a:extLst>
              </a:tr>
              <a:tr h="236878">
                <a:tc>
                  <a:txBody>
                    <a:bodyPr/>
                    <a:lstStyle/>
                    <a:p>
                      <a:pPr algn="r"/>
                      <a:r>
                        <a:rPr lang="en-US" sz="1000" b="1" dirty="0"/>
                        <a:t>FRMAC- </a:t>
                      </a:r>
                    </a:p>
                  </a:txBody>
                  <a:tcPr marL="68580" marR="68580" marT="34290" marB="34290"/>
                </a:tc>
                <a:tc>
                  <a:txBody>
                    <a:bodyPr/>
                    <a:lstStyle/>
                    <a:p>
                      <a:r>
                        <a:rPr lang="en-US" sz="1000" b="1" dirty="0"/>
                        <a:t>Federal Radiological Monitoring</a:t>
                      </a:r>
                      <a:r>
                        <a:rPr lang="en-US" sz="1000" b="1" baseline="0" dirty="0"/>
                        <a:t> and Assessment Center</a:t>
                      </a:r>
                      <a:endParaRPr lang="en-US" sz="1000" b="1" dirty="0"/>
                    </a:p>
                  </a:txBody>
                  <a:tcPr marL="68580" marR="68580" marT="34290" marB="34290"/>
                </a:tc>
                <a:extLst>
                  <a:ext uri="{0D108BD9-81ED-4DB2-BD59-A6C34878D82A}">
                    <a16:rowId xmlns:a16="http://schemas.microsoft.com/office/drawing/2014/main" val="10002"/>
                  </a:ext>
                </a:extLst>
              </a:tr>
              <a:tr h="236878">
                <a:tc>
                  <a:txBody>
                    <a:bodyPr/>
                    <a:lstStyle/>
                    <a:p>
                      <a:pPr algn="r"/>
                      <a:r>
                        <a:rPr lang="en-US" sz="1000" b="1" dirty="0"/>
                        <a:t>NARAC -</a:t>
                      </a:r>
                    </a:p>
                  </a:txBody>
                  <a:tcPr marL="68580" marR="68580" marT="34290" marB="34290"/>
                </a:tc>
                <a:tc>
                  <a:txBody>
                    <a:bodyPr/>
                    <a:lstStyle/>
                    <a:p>
                      <a:r>
                        <a:rPr lang="en-US" sz="1000" b="1" dirty="0"/>
                        <a:t>National Atmospheric Release Advisory Center</a:t>
                      </a:r>
                    </a:p>
                  </a:txBody>
                  <a:tcPr marL="68580" marR="68580" marT="34290" marB="34290"/>
                </a:tc>
                <a:extLst>
                  <a:ext uri="{0D108BD9-81ED-4DB2-BD59-A6C34878D82A}">
                    <a16:rowId xmlns:a16="http://schemas.microsoft.com/office/drawing/2014/main" val="10003"/>
                  </a:ext>
                </a:extLst>
              </a:tr>
              <a:tr h="237388">
                <a:tc>
                  <a:txBody>
                    <a:bodyPr/>
                    <a:lstStyle/>
                    <a:p>
                      <a:pPr algn="r"/>
                      <a:r>
                        <a:rPr lang="en-US" sz="1000" b="1" dirty="0"/>
                        <a:t>REAC/TS -</a:t>
                      </a:r>
                    </a:p>
                  </a:txBody>
                  <a:tcPr marL="68580" marR="68580" marT="34290" marB="34290"/>
                </a:tc>
                <a:tc>
                  <a:txBody>
                    <a:bodyPr/>
                    <a:lstStyle/>
                    <a:p>
                      <a:r>
                        <a:rPr lang="en-US" sz="1000" b="1" dirty="0"/>
                        <a:t>Radiation Emergency Assistance Center/Training Site</a:t>
                      </a:r>
                    </a:p>
                  </a:txBody>
                  <a:tcPr marL="68580" marR="68580" marT="34290" marB="34290"/>
                </a:tc>
                <a:extLst>
                  <a:ext uri="{0D108BD9-81ED-4DB2-BD59-A6C34878D82A}">
                    <a16:rowId xmlns:a16="http://schemas.microsoft.com/office/drawing/2014/main" val="10004"/>
                  </a:ext>
                </a:extLst>
              </a:tr>
              <a:tr h="237388">
                <a:tc>
                  <a:txBody>
                    <a:bodyPr/>
                    <a:lstStyle/>
                    <a:p>
                      <a:pPr algn="r"/>
                      <a:r>
                        <a:rPr lang="en-US" sz="1000" b="1" dirty="0"/>
                        <a:t>RAP -</a:t>
                      </a:r>
                    </a:p>
                  </a:txBody>
                  <a:tcPr marL="68580" marR="68580" marT="34290" marB="34290"/>
                </a:tc>
                <a:tc>
                  <a:txBody>
                    <a:bodyPr/>
                    <a:lstStyle/>
                    <a:p>
                      <a:r>
                        <a:rPr lang="en-US" sz="1000" b="1" dirty="0"/>
                        <a:t>Radiological Assistance Program</a:t>
                      </a:r>
                    </a:p>
                  </a:txBody>
                  <a:tcPr marL="68580" marR="68580" marT="34290" marB="34290"/>
                </a:tc>
                <a:extLst>
                  <a:ext uri="{0D108BD9-81ED-4DB2-BD59-A6C34878D82A}">
                    <a16:rowId xmlns:a16="http://schemas.microsoft.com/office/drawing/2014/main" val="10005"/>
                  </a:ext>
                </a:extLst>
              </a:tr>
              <a:tr h="237388">
                <a:tc>
                  <a:txBody>
                    <a:bodyPr/>
                    <a:lstStyle/>
                    <a:p>
                      <a:pPr algn="r"/>
                      <a:r>
                        <a:rPr lang="en-US" sz="1000" b="1" dirty="0"/>
                        <a:t>CERFP -</a:t>
                      </a:r>
                    </a:p>
                  </a:txBody>
                  <a:tcPr marL="68580" marR="68580" marT="34290" marB="34290"/>
                </a:tc>
                <a:tc>
                  <a:txBody>
                    <a:bodyPr/>
                    <a:lstStyle/>
                    <a:p>
                      <a:r>
                        <a:rPr lang="en-US" sz="1000" b="1" dirty="0"/>
                        <a:t>CBRNE Enhanced Response Force Package</a:t>
                      </a:r>
                    </a:p>
                  </a:txBody>
                  <a:tcPr marL="68580" marR="68580" marT="34290" marB="34290"/>
                </a:tc>
                <a:extLst>
                  <a:ext uri="{0D108BD9-81ED-4DB2-BD59-A6C34878D82A}">
                    <a16:rowId xmlns:a16="http://schemas.microsoft.com/office/drawing/2014/main" val="10006"/>
                  </a:ext>
                </a:extLst>
              </a:tr>
              <a:tr h="237388">
                <a:tc>
                  <a:txBody>
                    <a:bodyPr/>
                    <a:lstStyle/>
                    <a:p>
                      <a:pPr algn="r"/>
                      <a:r>
                        <a:rPr lang="en-US" sz="1000" b="1" dirty="0"/>
                        <a:t>CST -</a:t>
                      </a:r>
                    </a:p>
                  </a:txBody>
                  <a:tcPr marL="68580" marR="68580" marT="34290" marB="34290"/>
                </a:tc>
                <a:tc>
                  <a:txBody>
                    <a:bodyPr/>
                    <a:lstStyle/>
                    <a:p>
                      <a:r>
                        <a:rPr lang="en-US" sz="1000" b="1" dirty="0"/>
                        <a:t>Civil Support Team</a:t>
                      </a:r>
                    </a:p>
                  </a:txBody>
                  <a:tcPr marL="68580" marR="68580" marT="34290" marB="34290"/>
                </a:tc>
                <a:extLst>
                  <a:ext uri="{0D108BD9-81ED-4DB2-BD59-A6C34878D82A}">
                    <a16:rowId xmlns:a16="http://schemas.microsoft.com/office/drawing/2014/main" val="10007"/>
                  </a:ext>
                </a:extLst>
              </a:tr>
              <a:tr h="265879">
                <a:tc>
                  <a:txBody>
                    <a:bodyPr/>
                    <a:lstStyle/>
                    <a:p>
                      <a:pPr algn="r"/>
                      <a:r>
                        <a:rPr lang="en-US" sz="1000" b="1" dirty="0"/>
                        <a:t>HRF -</a:t>
                      </a:r>
                    </a:p>
                  </a:txBody>
                  <a:tcPr marL="68580" marR="68580" marT="34290" marB="34290"/>
                </a:tc>
                <a:tc>
                  <a:txBody>
                    <a:bodyPr/>
                    <a:lstStyle/>
                    <a:p>
                      <a:r>
                        <a:rPr lang="en-US" sz="1000" b="1" dirty="0"/>
                        <a:t>Homeland Response Force</a:t>
                      </a:r>
                    </a:p>
                  </a:txBody>
                  <a:tcPr marL="68580" marR="68580" marT="34290" marB="3429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91185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stretch>
            <a:fillRect/>
          </a:stretch>
        </p:blipFill>
        <p:spPr>
          <a:xfrm>
            <a:off x="1619672" y="1417638"/>
            <a:ext cx="5388011" cy="4756646"/>
          </a:xfrm>
          <a:prstGeom prst="rect">
            <a:avLst/>
          </a:prstGeom>
        </p:spPr>
      </p:pic>
      <p:sp>
        <p:nvSpPr>
          <p:cNvPr id="3" name="Title 2"/>
          <p:cNvSpPr>
            <a:spLocks noGrp="1"/>
          </p:cNvSpPr>
          <p:nvPr>
            <p:ph type="title"/>
          </p:nvPr>
        </p:nvSpPr>
        <p:spPr/>
        <p:txBody>
          <a:bodyPr>
            <a:normAutofit fontScale="90000"/>
          </a:bodyPr>
          <a:lstStyle/>
          <a:p>
            <a:r>
              <a:rPr lang="en-US" dirty="0"/>
              <a:t>Coordinated Radiological Emergency Response</a:t>
            </a:r>
          </a:p>
        </p:txBody>
      </p:sp>
      <p:sp>
        <p:nvSpPr>
          <p:cNvPr id="4" name="Text Box 12"/>
          <p:cNvSpPr txBox="1">
            <a:spLocks noChangeArrowheads="1"/>
          </p:cNvSpPr>
          <p:nvPr/>
        </p:nvSpPr>
        <p:spPr bwMode="auto">
          <a:xfrm>
            <a:off x="2331082" y="4231581"/>
            <a:ext cx="1635263" cy="1200329"/>
          </a:xfrm>
          <a:prstGeom prst="rect">
            <a:avLst/>
          </a:prstGeom>
          <a:noFill/>
          <a:ln w="9525">
            <a:noFill/>
            <a:miter lim="800000"/>
            <a:headEnd/>
            <a:tailEnd/>
          </a:ln>
        </p:spPr>
        <p:txBody>
          <a:bodyPr wrap="square">
            <a:spAutoFit/>
          </a:bodyPr>
          <a:lstStyle/>
          <a:p>
            <a:pPr algn="ctr"/>
            <a:r>
              <a:rPr lang="en-US" b="1" dirty="0">
                <a:latin typeface="+mj-lt"/>
              </a:rPr>
              <a:t>Coordinating Agency</a:t>
            </a:r>
          </a:p>
          <a:p>
            <a:pPr algn="ctr"/>
            <a:r>
              <a:rPr lang="en-US" b="1" dirty="0">
                <a:latin typeface="+mj-lt"/>
              </a:rPr>
              <a:t>and Advisory Team </a:t>
            </a:r>
          </a:p>
        </p:txBody>
      </p:sp>
      <p:sp>
        <p:nvSpPr>
          <p:cNvPr id="5" name="Text Box 13"/>
          <p:cNvSpPr txBox="1">
            <a:spLocks noChangeArrowheads="1"/>
          </p:cNvSpPr>
          <p:nvPr/>
        </p:nvSpPr>
        <p:spPr bwMode="auto">
          <a:xfrm>
            <a:off x="4258793" y="4346459"/>
            <a:ext cx="1686680" cy="923330"/>
          </a:xfrm>
          <a:prstGeom prst="rect">
            <a:avLst/>
          </a:prstGeom>
          <a:noFill/>
          <a:ln w="9525">
            <a:noFill/>
            <a:miter lim="800000"/>
            <a:headEnd/>
            <a:tailEnd/>
          </a:ln>
        </p:spPr>
        <p:txBody>
          <a:bodyPr wrap="none">
            <a:spAutoFit/>
          </a:bodyPr>
          <a:lstStyle/>
          <a:p>
            <a:pPr algn="ctr"/>
            <a:r>
              <a:rPr lang="en-US" b="1" dirty="0">
                <a:latin typeface="+mj-lt"/>
              </a:rPr>
              <a:t>State and</a:t>
            </a:r>
          </a:p>
          <a:p>
            <a:pPr algn="ctr"/>
            <a:r>
              <a:rPr lang="en-US" b="1" dirty="0">
                <a:latin typeface="+mj-lt"/>
              </a:rPr>
              <a:t>Local</a:t>
            </a:r>
          </a:p>
          <a:p>
            <a:pPr algn="ctr"/>
            <a:r>
              <a:rPr lang="en-US" b="1" dirty="0">
                <a:latin typeface="+mj-lt"/>
              </a:rPr>
              <a:t>Governments</a:t>
            </a:r>
          </a:p>
        </p:txBody>
      </p:sp>
      <p:sp>
        <p:nvSpPr>
          <p:cNvPr id="6" name="Text Box 15"/>
          <p:cNvSpPr txBox="1">
            <a:spLocks noChangeArrowheads="1"/>
          </p:cNvSpPr>
          <p:nvPr/>
        </p:nvSpPr>
        <p:spPr bwMode="auto">
          <a:xfrm>
            <a:off x="6313019" y="4290497"/>
            <a:ext cx="2451538" cy="1754326"/>
          </a:xfrm>
          <a:prstGeom prst="rect">
            <a:avLst/>
          </a:prstGeom>
          <a:noFill/>
          <a:ln w="9525">
            <a:noFill/>
            <a:miter lim="800000"/>
            <a:headEnd/>
            <a:tailEnd/>
          </a:ln>
        </p:spPr>
        <p:txBody>
          <a:bodyPr wrap="square">
            <a:spAutoFit/>
          </a:bodyPr>
          <a:lstStyle/>
          <a:p>
            <a:r>
              <a:rPr lang="en-US" b="1" i="1" dirty="0">
                <a:latin typeface="Arial" panose="020B0604020202020204" pitchFamily="34" charset="0"/>
                <a:cs typeface="Arial" panose="020B0604020202020204" pitchFamily="34" charset="0"/>
              </a:rPr>
              <a:t>Protective Action Decisions:</a:t>
            </a:r>
          </a:p>
          <a:p>
            <a:pPr marL="285750" indent="-285750">
              <a:buFont typeface="Arial" panose="020B0604020202020204" pitchFamily="34" charset="0"/>
              <a:buChar char="•"/>
            </a:pPr>
            <a:r>
              <a:rPr lang="en-US" b="1" i="1" dirty="0">
                <a:latin typeface="Arial" panose="020B0604020202020204" pitchFamily="34" charset="0"/>
                <a:cs typeface="Arial" panose="020B0604020202020204" pitchFamily="34" charset="0"/>
              </a:rPr>
              <a:t>Shelter-in-Place</a:t>
            </a:r>
          </a:p>
          <a:p>
            <a:pPr marL="285750" indent="-285750">
              <a:buFont typeface="Arial" panose="020B0604020202020204" pitchFamily="34" charset="0"/>
              <a:buChar char="•"/>
            </a:pPr>
            <a:r>
              <a:rPr lang="en-US" b="1" i="1" dirty="0">
                <a:latin typeface="Arial" panose="020B0604020202020204" pitchFamily="34" charset="0"/>
                <a:cs typeface="Arial" panose="020B0604020202020204" pitchFamily="34" charset="0"/>
              </a:rPr>
              <a:t> Evacuate</a:t>
            </a:r>
          </a:p>
          <a:p>
            <a:pPr marL="285750" indent="-285750">
              <a:buFont typeface="Arial" panose="020B0604020202020204" pitchFamily="34" charset="0"/>
              <a:buChar char="•"/>
            </a:pPr>
            <a:r>
              <a:rPr lang="en-US" b="1" i="1" dirty="0">
                <a:latin typeface="Arial" panose="020B0604020202020204" pitchFamily="34" charset="0"/>
                <a:cs typeface="Arial" panose="020B0604020202020204" pitchFamily="34" charset="0"/>
              </a:rPr>
              <a:t> Return</a:t>
            </a:r>
          </a:p>
          <a:p>
            <a:pPr marL="285750" indent="-285750">
              <a:buFont typeface="Arial" panose="020B0604020202020204" pitchFamily="34" charset="0"/>
              <a:buChar char="•"/>
            </a:pPr>
            <a:r>
              <a:rPr lang="en-US" b="1" i="1" dirty="0">
                <a:latin typeface="Arial" panose="020B0604020202020204" pitchFamily="34" charset="0"/>
                <a:cs typeface="Arial" panose="020B0604020202020204" pitchFamily="34" charset="0"/>
              </a:rPr>
              <a:t> Recovery</a:t>
            </a:r>
          </a:p>
        </p:txBody>
      </p:sp>
      <p:sp>
        <p:nvSpPr>
          <p:cNvPr id="7" name="Text Box 11"/>
          <p:cNvSpPr txBox="1">
            <a:spLocks noChangeArrowheads="1"/>
          </p:cNvSpPr>
          <p:nvPr/>
        </p:nvSpPr>
        <p:spPr bwMode="auto">
          <a:xfrm>
            <a:off x="3281105" y="2565877"/>
            <a:ext cx="1955376" cy="923330"/>
          </a:xfrm>
          <a:prstGeom prst="rect">
            <a:avLst/>
          </a:prstGeom>
          <a:noFill/>
          <a:ln w="9525">
            <a:noFill/>
            <a:miter lim="800000"/>
            <a:headEnd/>
            <a:tailEnd/>
          </a:ln>
        </p:spPr>
        <p:txBody>
          <a:bodyPr wrap="square">
            <a:spAutoFit/>
          </a:bodyPr>
          <a:lstStyle/>
          <a:p>
            <a:pPr algn="ctr"/>
            <a:r>
              <a:rPr lang="en-US" b="1" dirty="0"/>
              <a:t> </a:t>
            </a:r>
            <a:r>
              <a:rPr lang="en-US" dirty="0">
                <a:latin typeface="+mj-lt"/>
              </a:rPr>
              <a:t>RAP, AMS, CMHT, CMRT,</a:t>
            </a:r>
          </a:p>
          <a:p>
            <a:pPr algn="ctr"/>
            <a:r>
              <a:rPr lang="en-US" dirty="0">
                <a:latin typeface="+mj-lt"/>
              </a:rPr>
              <a:t>NARAC, etc.</a:t>
            </a:r>
          </a:p>
        </p:txBody>
      </p:sp>
      <p:sp>
        <p:nvSpPr>
          <p:cNvPr id="8" name="Text Box 11"/>
          <p:cNvSpPr txBox="1">
            <a:spLocks noChangeArrowheads="1"/>
          </p:cNvSpPr>
          <p:nvPr/>
        </p:nvSpPr>
        <p:spPr bwMode="auto">
          <a:xfrm>
            <a:off x="3276096" y="2155134"/>
            <a:ext cx="1955376" cy="523220"/>
          </a:xfrm>
          <a:prstGeom prst="rect">
            <a:avLst/>
          </a:prstGeom>
          <a:noFill/>
          <a:ln w="9525">
            <a:noFill/>
            <a:miter lim="800000"/>
            <a:headEnd/>
            <a:tailEnd/>
          </a:ln>
        </p:spPr>
        <p:txBody>
          <a:bodyPr wrap="square">
            <a:spAutoFit/>
          </a:bodyPr>
          <a:lstStyle/>
          <a:p>
            <a:pPr algn="ctr"/>
            <a:r>
              <a:rPr lang="en-US" sz="2000" b="1" dirty="0"/>
              <a:t> </a:t>
            </a:r>
            <a:r>
              <a:rPr lang="en-US" sz="2800" b="1" dirty="0">
                <a:latin typeface="+mj-lt"/>
              </a:rPr>
              <a:t>FRMAC</a:t>
            </a:r>
          </a:p>
        </p:txBody>
      </p:sp>
      <p:sp>
        <p:nvSpPr>
          <p:cNvPr id="10" name="Text Box 14"/>
          <p:cNvSpPr txBox="1">
            <a:spLocks noChangeArrowheads="1"/>
          </p:cNvSpPr>
          <p:nvPr/>
        </p:nvSpPr>
        <p:spPr bwMode="auto">
          <a:xfrm>
            <a:off x="5068936" y="1933060"/>
            <a:ext cx="3708400" cy="1190625"/>
          </a:xfrm>
          <a:prstGeom prst="rect">
            <a:avLst/>
          </a:prstGeom>
          <a:noFill/>
          <a:ln w="9525">
            <a:noFill/>
            <a:miter lim="800000"/>
            <a:headEnd/>
            <a:tailEnd/>
          </a:ln>
        </p:spPr>
        <p:txBody>
          <a:bodyPr>
            <a:spAutoFit/>
          </a:bodyPr>
          <a:lstStyle/>
          <a:p>
            <a:r>
              <a:rPr lang="en-US" b="1" i="1" dirty="0">
                <a:latin typeface="Arial" panose="020B0604020202020204" pitchFamily="34" charset="0"/>
                <a:cs typeface="Arial" panose="020B0604020202020204" pitchFamily="34" charset="0"/>
              </a:rPr>
              <a:t>Collect data and gather facts.</a:t>
            </a:r>
          </a:p>
          <a:p>
            <a:r>
              <a:rPr lang="en-US" b="1" i="1" dirty="0">
                <a:latin typeface="Arial" panose="020B0604020202020204" pitchFamily="34" charset="0"/>
                <a:cs typeface="Arial" panose="020B0604020202020204" pitchFamily="34" charset="0"/>
              </a:rPr>
              <a:t>   Use Protective Action</a:t>
            </a:r>
          </a:p>
          <a:p>
            <a:r>
              <a:rPr lang="en-US" b="1" i="1" dirty="0">
                <a:latin typeface="Arial" panose="020B0604020202020204" pitchFamily="34" charset="0"/>
                <a:cs typeface="Arial" panose="020B0604020202020204" pitchFamily="34" charset="0"/>
              </a:rPr>
              <a:t>     Guidelines (PAGs) and </a:t>
            </a:r>
          </a:p>
          <a:p>
            <a:r>
              <a:rPr lang="en-US" b="1" i="1" dirty="0">
                <a:latin typeface="Arial" panose="020B0604020202020204" pitchFamily="34" charset="0"/>
                <a:cs typeface="Arial" panose="020B0604020202020204" pitchFamily="34" charset="0"/>
              </a:rPr>
              <a:t>        data to make projections.</a:t>
            </a:r>
          </a:p>
        </p:txBody>
      </p:sp>
      <p:sp>
        <p:nvSpPr>
          <p:cNvPr id="11" name="Text Box 16"/>
          <p:cNvSpPr txBox="1">
            <a:spLocks noChangeArrowheads="1"/>
          </p:cNvSpPr>
          <p:nvPr/>
        </p:nvSpPr>
        <p:spPr bwMode="auto">
          <a:xfrm>
            <a:off x="262807" y="5131374"/>
            <a:ext cx="2401619" cy="923330"/>
          </a:xfrm>
          <a:prstGeom prst="rect">
            <a:avLst/>
          </a:prstGeom>
          <a:noFill/>
          <a:ln w="9525">
            <a:noFill/>
            <a:miter lim="800000"/>
            <a:headEnd/>
            <a:tailEnd/>
          </a:ln>
        </p:spPr>
        <p:txBody>
          <a:bodyPr wrap="none">
            <a:spAutoFit/>
          </a:bodyPr>
          <a:lstStyle/>
          <a:p>
            <a:r>
              <a:rPr lang="en-US" b="1" i="1" dirty="0">
                <a:latin typeface="Arial" panose="020B0604020202020204" pitchFamily="34" charset="0"/>
                <a:cs typeface="Arial" panose="020B0604020202020204" pitchFamily="34" charset="0"/>
              </a:rPr>
              <a:t>Protective Action</a:t>
            </a:r>
          </a:p>
          <a:p>
            <a:r>
              <a:rPr lang="en-US" b="1" i="1" dirty="0">
                <a:latin typeface="Arial" panose="020B0604020202020204" pitchFamily="34" charset="0"/>
                <a:cs typeface="Arial" panose="020B0604020202020204" pitchFamily="34" charset="0"/>
              </a:rPr>
              <a:t>Recommendations </a:t>
            </a:r>
          </a:p>
          <a:p>
            <a:r>
              <a:rPr lang="en-US" b="1" i="1" dirty="0">
                <a:latin typeface="Arial" panose="020B0604020202020204" pitchFamily="34" charset="0"/>
                <a:cs typeface="Arial" panose="020B0604020202020204" pitchFamily="34" charset="0"/>
              </a:rPr>
              <a:t>(PARs)</a:t>
            </a:r>
          </a:p>
        </p:txBody>
      </p:sp>
    </p:spTree>
    <p:extLst>
      <p:ext uri="{BB962C8B-B14F-4D97-AF65-F5344CB8AC3E}">
        <p14:creationId xmlns:p14="http://schemas.microsoft.com/office/powerpoint/2010/main" val="1665289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Content Placeholder 3" descr="google-einstien.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3059832" y="1772816"/>
            <a:ext cx="3024336" cy="4648200"/>
          </a:xfrm>
        </p:spPr>
      </p:pic>
      <p:sp>
        <p:nvSpPr>
          <p:cNvPr id="6146" name="Title 1"/>
          <p:cNvSpPr>
            <a:spLocks noGrp="1"/>
          </p:cNvSpPr>
          <p:nvPr>
            <p:ph type="title"/>
          </p:nvPr>
        </p:nvSpPr>
        <p:spPr/>
        <p:txBody>
          <a:bodyPr>
            <a:normAutofit/>
          </a:bodyPr>
          <a:lstStyle/>
          <a:p>
            <a:pPr eaLnBrk="1" hangingPunct="1"/>
            <a:r>
              <a:rPr lang="en-US" sz="6000" dirty="0"/>
              <a:t>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FRMAC?</a:t>
            </a:r>
          </a:p>
          <a:p>
            <a:pPr lvl="1"/>
            <a:r>
              <a:rPr lang="en-US" dirty="0"/>
              <a:t>FRMAC Divisions</a:t>
            </a:r>
          </a:p>
          <a:p>
            <a:pPr lvl="1"/>
            <a:r>
              <a:rPr lang="en-US" dirty="0"/>
              <a:t>Role of the Monitoring Division</a:t>
            </a:r>
          </a:p>
          <a:p>
            <a:r>
              <a:rPr lang="en-US" dirty="0"/>
              <a:t>Assets During a Radiological Response</a:t>
            </a:r>
          </a:p>
          <a:p>
            <a:pPr lvl="1"/>
            <a:r>
              <a:rPr lang="en-US" dirty="0"/>
              <a:t>How It All Comes Together</a:t>
            </a:r>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sz="4000" dirty="0"/>
              <a:t>MS-50 Module 1 Outline</a:t>
            </a:r>
          </a:p>
        </p:txBody>
      </p:sp>
    </p:spTree>
    <p:extLst>
      <p:ext uri="{BB962C8B-B14F-4D97-AF65-F5344CB8AC3E}">
        <p14:creationId xmlns:p14="http://schemas.microsoft.com/office/powerpoint/2010/main" val="298513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20888"/>
            <a:ext cx="8229600" cy="1143000"/>
          </a:xfrm>
        </p:spPr>
        <p:txBody>
          <a:bodyPr/>
          <a:lstStyle/>
          <a:p>
            <a:r>
              <a:rPr lang="en-US" dirty="0">
                <a:solidFill>
                  <a:schemeClr val="bg1"/>
                </a:solidFill>
                <a:latin typeface="Arial" panose="020B0604020202020204" pitchFamily="34" charset="0"/>
                <a:cs typeface="Arial" panose="020B0604020202020204" pitchFamily="34" charset="0"/>
              </a:rPr>
              <a:t>What is FRMAC?</a:t>
            </a:r>
          </a:p>
        </p:txBody>
      </p:sp>
    </p:spTree>
    <p:extLst>
      <p:ext uri="{BB962C8B-B14F-4D97-AF65-F5344CB8AC3E}">
        <p14:creationId xmlns:p14="http://schemas.microsoft.com/office/powerpoint/2010/main" val="364868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What is FRMAC?</a:t>
            </a:r>
          </a:p>
        </p:txBody>
      </p:sp>
      <p:sp>
        <p:nvSpPr>
          <p:cNvPr id="3" name="Content Placeholder 2"/>
          <p:cNvSpPr>
            <a:spLocks noGrp="1"/>
          </p:cNvSpPr>
          <p:nvPr>
            <p:ph idx="1"/>
          </p:nvPr>
        </p:nvSpPr>
        <p:spPr>
          <a:xfrm>
            <a:off x="457200" y="1417638"/>
            <a:ext cx="8229600" cy="4525963"/>
          </a:xfrm>
        </p:spPr>
        <p:txBody>
          <a:bodyPr>
            <a:noAutofit/>
          </a:bodyPr>
          <a:lstStyle/>
          <a:p>
            <a:r>
              <a:rPr lang="en-US" sz="2000" dirty="0"/>
              <a:t>The Federal Radiological Monitoring and Assessment Center (FRMAC) is a federal asset available on request by the Department of Homeland Security (DHS) to respond to nuclear and radiological incidents. </a:t>
            </a:r>
          </a:p>
          <a:p>
            <a:r>
              <a:rPr lang="en-US" sz="2000" dirty="0"/>
              <a:t>FRMAC is an interagency organization with representatives from various federal, state, and local radiological response organizations. </a:t>
            </a:r>
          </a:p>
          <a:p>
            <a:r>
              <a:rPr lang="en-US" sz="2000" dirty="0"/>
              <a:t>The purpose of the FRMAC is to assist the states, local and tribal governments in their mission to </a:t>
            </a:r>
            <a:r>
              <a:rPr lang="en-US" sz="2000" i="1" dirty="0"/>
              <a:t>protect the health and well-being</a:t>
            </a:r>
            <a:r>
              <a:rPr lang="en-US" sz="2000" dirty="0"/>
              <a:t> of their citizens with:</a:t>
            </a:r>
          </a:p>
          <a:p>
            <a:pPr lvl="1"/>
            <a:r>
              <a:rPr lang="en-US" sz="2000" dirty="0"/>
              <a:t>verified radiation measurements;</a:t>
            </a:r>
          </a:p>
          <a:p>
            <a:pPr lvl="1"/>
            <a:r>
              <a:rPr lang="en-US" sz="2000" dirty="0"/>
              <a:t>interpretations of radiation distributions based on Environmental Protection Agency (EPA), Food and Drug Administration (FDA), or local Protective Action Guidelines; and</a:t>
            </a:r>
          </a:p>
          <a:p>
            <a:pPr lvl="1"/>
            <a:r>
              <a:rPr lang="en-US" sz="2000" dirty="0"/>
              <a:t>characterization of overall radiological conditions.</a:t>
            </a:r>
          </a:p>
        </p:txBody>
      </p:sp>
    </p:spTree>
    <p:extLst>
      <p:ext uri="{BB962C8B-B14F-4D97-AF65-F5344CB8AC3E}">
        <p14:creationId xmlns:p14="http://schemas.microsoft.com/office/powerpoint/2010/main" val="491365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a:t>Mission space includes any deliberate or accidental incident that results in a real, potential, or perceived release of radioactive material that exceeds the capacity of local responders (e.g. nuclear detonation, radiological dispersal device (RDD), nuclear facility accident, or weapon accident).</a:t>
            </a:r>
          </a:p>
          <a:p>
            <a:endParaRPr lang="en-US" dirty="0"/>
          </a:p>
        </p:txBody>
      </p:sp>
      <p:sp>
        <p:nvSpPr>
          <p:cNvPr id="3" name="Title 2"/>
          <p:cNvSpPr>
            <a:spLocks noGrp="1"/>
          </p:cNvSpPr>
          <p:nvPr>
            <p:ph type="title"/>
          </p:nvPr>
        </p:nvSpPr>
        <p:spPr/>
        <p:txBody>
          <a:bodyPr/>
          <a:lstStyle/>
          <a:p>
            <a:r>
              <a:rPr lang="en-US" dirty="0"/>
              <a:t>FRMAC Mission Space</a:t>
            </a:r>
          </a:p>
        </p:txBody>
      </p:sp>
    </p:spTree>
    <p:extLst>
      <p:ext uri="{BB962C8B-B14F-4D97-AF65-F5344CB8AC3E}">
        <p14:creationId xmlns:p14="http://schemas.microsoft.com/office/powerpoint/2010/main" val="188771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FRMAC in the ICS Structure</a:t>
            </a:r>
          </a:p>
        </p:txBody>
      </p:sp>
      <p:sp>
        <p:nvSpPr>
          <p:cNvPr id="3" name="Content Placeholder 2"/>
          <p:cNvSpPr>
            <a:spLocks noGrp="1"/>
          </p:cNvSpPr>
          <p:nvPr>
            <p:ph idx="1"/>
          </p:nvPr>
        </p:nvSpPr>
        <p:spPr/>
        <p:txBody>
          <a:bodyPr/>
          <a:lstStyle/>
          <a:p>
            <a:r>
              <a:rPr lang="en-US" dirty="0"/>
              <a:t>FRMAC fits in the Incident Command System (ICS) however Incident Command would like.</a:t>
            </a:r>
          </a:p>
          <a:p>
            <a:r>
              <a:rPr lang="en-US" dirty="0"/>
              <a:t>The Monitoring Division will typically be placed in the Operations Section.</a:t>
            </a:r>
          </a:p>
          <a:p>
            <a:r>
              <a:rPr lang="en-US" dirty="0"/>
              <a:t>The following slide shows the organizational charts at the FRMAC level.  </a:t>
            </a:r>
          </a:p>
          <a:p>
            <a:pPr marL="0" indent="0">
              <a:buNone/>
            </a:pPr>
            <a:endParaRPr lang="en-US" dirty="0"/>
          </a:p>
        </p:txBody>
      </p:sp>
    </p:spTree>
    <p:extLst>
      <p:ext uri="{BB962C8B-B14F-4D97-AF65-F5344CB8AC3E}">
        <p14:creationId xmlns:p14="http://schemas.microsoft.com/office/powerpoint/2010/main" val="9795422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ecerre\LOCALS~1\Temp\articulate\presenter\imgtemp\X91Hzto5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ecerre\LOCALS~1\Temp\articulate\presenter\imgtemp\n8IH4vQb_files\slide0001_image001.jp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ecerre\LOCALS~1\Temp\articulate\presenter\imgtemp\39OvnEPR_files\slide0001_image001.jp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ecerre\LOCALS~1\Temp\articulate\presenter\imgtemp\wEQcma2t_files\slide0001_image001.jp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ecerre\LOCALS~1\Temp\articulate\presenter\imgtemp\ngZ9xHj5_files\slide0001_image001.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S-100 Introduction to the FRMAC Monitoring Division 2020 r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10450</TotalTime>
  <Words>6830</Words>
  <Application>Microsoft Office PowerPoint</Application>
  <PresentationFormat>On-screen Show (4:3)</PresentationFormat>
  <Paragraphs>648</Paragraphs>
  <Slides>48</Slides>
  <Notes>45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48</vt:i4>
      </vt:variant>
    </vt:vector>
  </HeadingPairs>
  <TitlesOfParts>
    <vt:vector size="60" baseType="lpstr">
      <vt:lpstr>Arial</vt:lpstr>
      <vt:lpstr>Calibri</vt:lpstr>
      <vt:lpstr>Goudy Old Style</vt:lpstr>
      <vt:lpstr>Lucida Sans Unicode</vt:lpstr>
      <vt:lpstr>Times New Roman</vt:lpstr>
      <vt:lpstr>Verdana</vt:lpstr>
      <vt:lpstr>Wingdings 2</vt:lpstr>
      <vt:lpstr>Wingdings 3</vt:lpstr>
      <vt:lpstr>ヒラギノ角ゴ Pro W3</vt:lpstr>
      <vt:lpstr>Concourse</vt:lpstr>
      <vt:lpstr>MS-100 Introduction to the FRMAC Monitoring Division 2020 r0</vt:lpstr>
      <vt:lpstr>1_Office Theme</vt:lpstr>
      <vt:lpstr>Federal Radiological Monitoring and Assessment Center        Monitoring and Sampling Division Training</vt:lpstr>
      <vt:lpstr>MS-50 Content Outline</vt:lpstr>
      <vt:lpstr>MS-50 Content Outline</vt:lpstr>
      <vt:lpstr>MS-50 Content Outline</vt:lpstr>
      <vt:lpstr>MS-50 Module 1 Outline</vt:lpstr>
      <vt:lpstr>What is FRMAC?</vt:lpstr>
      <vt:lpstr>What is FRMAC?</vt:lpstr>
      <vt:lpstr>FRMAC Mission Space</vt:lpstr>
      <vt:lpstr>FRMAC in the ICS Structure</vt:lpstr>
      <vt:lpstr>PowerPoint Presentation</vt:lpstr>
      <vt:lpstr>FRMAC Divisions</vt:lpstr>
      <vt:lpstr>FRMAC Divisions</vt:lpstr>
      <vt:lpstr>Support Division</vt:lpstr>
      <vt:lpstr>Support Division Responsibilities</vt:lpstr>
      <vt:lpstr>Health and Safety Division</vt:lpstr>
      <vt:lpstr>Health &amp; Safety Responsibilities</vt:lpstr>
      <vt:lpstr>Laboratory Analysis Division</vt:lpstr>
      <vt:lpstr>Laboratory Analysis Responsibilities</vt:lpstr>
      <vt:lpstr>Assessment Division</vt:lpstr>
      <vt:lpstr>Assessment Division Responsibilities</vt:lpstr>
      <vt:lpstr>Liaisons</vt:lpstr>
      <vt:lpstr>Monitoring Divisions</vt:lpstr>
      <vt:lpstr>Monitoring Organization Charts </vt:lpstr>
      <vt:lpstr>FRMAC Team Integration</vt:lpstr>
      <vt:lpstr>Role of the Monitoring Division</vt:lpstr>
      <vt:lpstr>Role of the Monitoring Division</vt:lpstr>
      <vt:lpstr>Role of the Monitoring Division</vt:lpstr>
      <vt:lpstr>Early Phase  Monitoring and Sampling Examples</vt:lpstr>
      <vt:lpstr>Intermediate &amp; Late Phase Monitoring and Sampling Examples</vt:lpstr>
      <vt:lpstr>Role of the Monitoring Division</vt:lpstr>
      <vt:lpstr>On The Job Training</vt:lpstr>
      <vt:lpstr>Assets During a Radiological Response</vt:lpstr>
      <vt:lpstr>Assets During a Radiological Response</vt:lpstr>
      <vt:lpstr>Radiological Assistance Program (RAP) Deployment</vt:lpstr>
      <vt:lpstr>RAP Personnel and Composition</vt:lpstr>
      <vt:lpstr>Consequence Management Home Team (CMHT)</vt:lpstr>
      <vt:lpstr>Aerial Measuring Systems (AMS)</vt:lpstr>
      <vt:lpstr>Aerial Measuring System Missions - OCR</vt:lpstr>
      <vt:lpstr>Aerial Measuring System Missions – RM</vt:lpstr>
      <vt:lpstr>Examples Of Systems on  Law Enforcement  Aircraft</vt:lpstr>
      <vt:lpstr>Consequence Management Response Team (CMRT)</vt:lpstr>
      <vt:lpstr>Consequence Management Response Team (CMRT)</vt:lpstr>
      <vt:lpstr>Consequence Management Response Team (CMRT)</vt:lpstr>
      <vt:lpstr>How It All Comes Together</vt:lpstr>
      <vt:lpstr>How It All Comes Together</vt:lpstr>
      <vt:lpstr>Asset Response Timeline (hours)</vt:lpstr>
      <vt:lpstr>Coordinated Radiological Emergency Response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MS-50 Module 1</dc:title>
  <dc:creator>FRMAC Monitoring Division</dc:creator>
  <cp:lastModifiedBy>Gwin, Jeremy</cp:lastModifiedBy>
  <cp:revision>500</cp:revision>
  <cp:lastPrinted>2018-10-12T16:29:25Z</cp:lastPrinted>
  <dcterms:created xsi:type="dcterms:W3CDTF">2004-07-22T18:34:23Z</dcterms:created>
  <dcterms:modified xsi:type="dcterms:W3CDTF">2020-12-29T21:25:04Z</dcterms:modified>
</cp:coreProperties>
</file>