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2.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3.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597" r:id="rId1"/>
    <p:sldMasterId id="2147485713" r:id="rId2"/>
    <p:sldMasterId id="2147485729" r:id="rId3"/>
    <p:sldMasterId id="2147485741" r:id="rId4"/>
  </p:sldMasterIdLst>
  <p:notesMasterIdLst>
    <p:notesMasterId r:id="rId54"/>
  </p:notesMasterIdLst>
  <p:handoutMasterIdLst>
    <p:handoutMasterId r:id="rId55"/>
  </p:handoutMasterIdLst>
  <p:sldIdLst>
    <p:sldId id="970" r:id="rId5"/>
    <p:sldId id="899" r:id="rId6"/>
    <p:sldId id="959" r:id="rId7"/>
    <p:sldId id="815" r:id="rId8"/>
    <p:sldId id="816" r:id="rId9"/>
    <p:sldId id="802" r:id="rId10"/>
    <p:sldId id="921" r:id="rId11"/>
    <p:sldId id="922" r:id="rId12"/>
    <p:sldId id="923" r:id="rId13"/>
    <p:sldId id="924" r:id="rId14"/>
    <p:sldId id="925" r:id="rId15"/>
    <p:sldId id="810" r:id="rId16"/>
    <p:sldId id="876" r:id="rId17"/>
    <p:sldId id="926" r:id="rId18"/>
    <p:sldId id="928" r:id="rId19"/>
    <p:sldId id="929" r:id="rId20"/>
    <p:sldId id="939" r:id="rId21"/>
    <p:sldId id="812" r:id="rId22"/>
    <p:sldId id="813" r:id="rId23"/>
    <p:sldId id="930" r:id="rId24"/>
    <p:sldId id="814" r:id="rId25"/>
    <p:sldId id="960" r:id="rId26"/>
    <p:sldId id="945" r:id="rId27"/>
    <p:sldId id="747" r:id="rId28"/>
    <p:sldId id="943" r:id="rId29"/>
    <p:sldId id="920" r:id="rId30"/>
    <p:sldId id="744" r:id="rId31"/>
    <p:sldId id="956" r:id="rId32"/>
    <p:sldId id="948" r:id="rId33"/>
    <p:sldId id="949" r:id="rId34"/>
    <p:sldId id="950" r:id="rId35"/>
    <p:sldId id="951" r:id="rId36"/>
    <p:sldId id="952" r:id="rId37"/>
    <p:sldId id="953" r:id="rId38"/>
    <p:sldId id="957" r:id="rId39"/>
    <p:sldId id="903" r:id="rId40"/>
    <p:sldId id="748" r:id="rId41"/>
    <p:sldId id="749" r:id="rId42"/>
    <p:sldId id="750" r:id="rId43"/>
    <p:sldId id="751" r:id="rId44"/>
    <p:sldId id="745" r:id="rId45"/>
    <p:sldId id="942" r:id="rId46"/>
    <p:sldId id="941" r:id="rId47"/>
    <p:sldId id="761" r:id="rId48"/>
    <p:sldId id="760" r:id="rId49"/>
    <p:sldId id="961" r:id="rId50"/>
    <p:sldId id="947" r:id="rId51"/>
    <p:sldId id="764" r:id="rId52"/>
    <p:sldId id="844" r:id="rId53"/>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orom, Richard" initials="SR" lastIdx="38" clrIdx="0">
    <p:extLst>
      <p:ext uri="{19B8F6BF-5375-455C-9EA6-DF929625EA0E}">
        <p15:presenceInfo xmlns:p15="http://schemas.microsoft.com/office/powerpoint/2012/main" userId="S-1-5-21-344687066-941922548-1860439328-7970" providerId="AD"/>
      </p:ext>
    </p:extLst>
  </p:cmAuthor>
  <p:cmAuthor id="2" name="Gwin, Jeremy" initials="GJ" lastIdx="2" clrIdx="1">
    <p:extLst>
      <p:ext uri="{19B8F6BF-5375-455C-9EA6-DF929625EA0E}">
        <p15:presenceInfo xmlns:p15="http://schemas.microsoft.com/office/powerpoint/2012/main" userId="S-1-5-21-344687066-941922548-1860439328-6660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19" autoAdjust="0"/>
    <p:restoredTop sz="77396" autoAdjust="0"/>
  </p:normalViewPr>
  <p:slideViewPr>
    <p:cSldViewPr>
      <p:cViewPr varScale="1">
        <p:scale>
          <a:sx n="54" d="100"/>
          <a:sy n="54" d="100"/>
        </p:scale>
        <p:origin x="1435" y="62"/>
      </p:cViewPr>
      <p:guideLst>
        <p:guide orient="horz" pos="2160"/>
        <p:guide pos="2880"/>
      </p:guideLst>
    </p:cSldViewPr>
  </p:slideViewPr>
  <p:outlineViewPr>
    <p:cViewPr>
      <p:scale>
        <a:sx n="33" d="100"/>
        <a:sy n="33" d="100"/>
      </p:scale>
      <p:origin x="48" y="47640"/>
    </p:cViewPr>
  </p:outlineViewPr>
  <p:notesTextViewPr>
    <p:cViewPr>
      <p:scale>
        <a:sx n="100" d="100"/>
        <a:sy n="100" d="100"/>
      </p:scale>
      <p:origin x="0" y="0"/>
    </p:cViewPr>
  </p:notesTextViewPr>
  <p:sorterViewPr>
    <p:cViewPr>
      <p:scale>
        <a:sx n="70" d="100"/>
        <a:sy n="70" d="100"/>
      </p:scale>
      <p:origin x="0" y="-6346"/>
    </p:cViewPr>
  </p:sorterViewPr>
  <p:notesViewPr>
    <p:cSldViewPr>
      <p:cViewPr varScale="1">
        <p:scale>
          <a:sx n="87" d="100"/>
          <a:sy n="87" d="100"/>
        </p:scale>
        <p:origin x="-1818" y="-78"/>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3038371" cy="464184"/>
          </a:xfrm>
          <a:prstGeom prst="rect">
            <a:avLst/>
          </a:prstGeom>
        </p:spPr>
        <p:txBody>
          <a:bodyPr vert="horz" lIns="91637" tIns="45818" rIns="91637" bIns="45818" rtlCol="0"/>
          <a:lstStyle>
            <a:lvl1pPr algn="l">
              <a:defRPr sz="1200"/>
            </a:lvl1pPr>
          </a:lstStyle>
          <a:p>
            <a:endParaRPr lang="en-US" dirty="0"/>
          </a:p>
        </p:txBody>
      </p:sp>
      <p:sp>
        <p:nvSpPr>
          <p:cNvPr id="3" name="Date Placeholder 2"/>
          <p:cNvSpPr>
            <a:spLocks noGrp="1"/>
          </p:cNvSpPr>
          <p:nvPr>
            <p:ph type="dt" sz="quarter" idx="1"/>
          </p:nvPr>
        </p:nvSpPr>
        <p:spPr>
          <a:xfrm>
            <a:off x="3970436" y="0"/>
            <a:ext cx="3038371" cy="464184"/>
          </a:xfrm>
          <a:prstGeom prst="rect">
            <a:avLst/>
          </a:prstGeom>
        </p:spPr>
        <p:txBody>
          <a:bodyPr vert="horz" lIns="91637" tIns="45818" rIns="91637" bIns="45818" rtlCol="0"/>
          <a:lstStyle>
            <a:lvl1pPr algn="r">
              <a:defRPr sz="1200"/>
            </a:lvl1pPr>
          </a:lstStyle>
          <a:p>
            <a:fld id="{8E77D611-AA2B-4AC3-A6B0-7EF516B186B6}" type="datetimeFigureOut">
              <a:rPr lang="en-US" smtClean="0"/>
              <a:pPr/>
              <a:t>12/29/2020</a:t>
            </a:fld>
            <a:endParaRPr lang="en-US" dirty="0"/>
          </a:p>
        </p:txBody>
      </p:sp>
      <p:sp>
        <p:nvSpPr>
          <p:cNvPr id="4" name="Footer Placeholder 3"/>
          <p:cNvSpPr>
            <a:spLocks noGrp="1"/>
          </p:cNvSpPr>
          <p:nvPr>
            <p:ph type="ftr" sz="quarter" idx="2"/>
          </p:nvPr>
        </p:nvSpPr>
        <p:spPr>
          <a:xfrm>
            <a:off x="3" y="8830628"/>
            <a:ext cx="3038371" cy="464184"/>
          </a:xfrm>
          <a:prstGeom prst="rect">
            <a:avLst/>
          </a:prstGeom>
        </p:spPr>
        <p:txBody>
          <a:bodyPr vert="horz" lIns="91637" tIns="45818" rIns="91637" bIns="45818"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436" y="8830628"/>
            <a:ext cx="3038371" cy="464184"/>
          </a:xfrm>
          <a:prstGeom prst="rect">
            <a:avLst/>
          </a:prstGeom>
        </p:spPr>
        <p:txBody>
          <a:bodyPr vert="horz" lIns="91637" tIns="45818" rIns="91637" bIns="45818" rtlCol="0" anchor="b"/>
          <a:lstStyle>
            <a:lvl1pPr algn="r">
              <a:defRPr sz="1200"/>
            </a:lvl1pPr>
          </a:lstStyle>
          <a:p>
            <a:fld id="{2B0F7915-BEE4-4DAD-8B8E-BE28B12A6895}" type="slidenum">
              <a:rPr lang="en-US" smtClean="0"/>
              <a:pPr/>
              <a:t>‹#›</a:t>
            </a:fld>
            <a:endParaRPr lang="en-US" dirty="0"/>
          </a:p>
        </p:txBody>
      </p:sp>
    </p:spTree>
    <p:extLst>
      <p:ext uri="{BB962C8B-B14F-4D97-AF65-F5344CB8AC3E}">
        <p14:creationId xmlns:p14="http://schemas.microsoft.com/office/powerpoint/2010/main" val="27193148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226" name="Rectangle 2"/>
          <p:cNvSpPr>
            <a:spLocks noGrp="1" noChangeArrowheads="1"/>
          </p:cNvSpPr>
          <p:nvPr>
            <p:ph type="hdr" sz="quarter"/>
          </p:nvPr>
        </p:nvSpPr>
        <p:spPr bwMode="auto">
          <a:xfrm>
            <a:off x="2" y="0"/>
            <a:ext cx="3037839" cy="464820"/>
          </a:xfrm>
          <a:prstGeom prst="rect">
            <a:avLst/>
          </a:prstGeom>
          <a:noFill/>
          <a:ln w="9525">
            <a:noFill/>
            <a:miter lim="800000"/>
            <a:headEnd/>
            <a:tailEnd/>
          </a:ln>
          <a:effectLst/>
        </p:spPr>
        <p:txBody>
          <a:bodyPr vert="horz" wrap="square" lIns="93158" tIns="46580" rIns="93158" bIns="46580" numCol="1" anchor="t" anchorCtr="0" compatLnSpc="1">
            <a:prstTxWarp prst="textNoShape">
              <a:avLst/>
            </a:prstTxWarp>
          </a:bodyPr>
          <a:lstStyle>
            <a:lvl1pPr>
              <a:defRPr sz="1200">
                <a:latin typeface="Arial" charset="0"/>
                <a:cs typeface="Arial" charset="0"/>
              </a:defRPr>
            </a:lvl1pPr>
          </a:lstStyle>
          <a:p>
            <a:pPr>
              <a:defRPr/>
            </a:pPr>
            <a:endParaRPr lang="en-US" dirty="0"/>
          </a:p>
        </p:txBody>
      </p:sp>
      <p:sp>
        <p:nvSpPr>
          <p:cNvPr id="52227" name="Rectangle 3"/>
          <p:cNvSpPr>
            <a:spLocks noGrp="1" noChangeArrowheads="1"/>
          </p:cNvSpPr>
          <p:nvPr>
            <p:ph type="dt" idx="1"/>
          </p:nvPr>
        </p:nvSpPr>
        <p:spPr bwMode="auto">
          <a:xfrm>
            <a:off x="3970939" y="0"/>
            <a:ext cx="3037839" cy="464820"/>
          </a:xfrm>
          <a:prstGeom prst="rect">
            <a:avLst/>
          </a:prstGeom>
          <a:noFill/>
          <a:ln w="9525">
            <a:noFill/>
            <a:miter lim="800000"/>
            <a:headEnd/>
            <a:tailEnd/>
          </a:ln>
          <a:effectLst/>
        </p:spPr>
        <p:txBody>
          <a:bodyPr vert="horz" wrap="square" lIns="93158" tIns="46580" rIns="93158" bIns="46580" numCol="1" anchor="t" anchorCtr="0" compatLnSpc="1">
            <a:prstTxWarp prst="textNoShape">
              <a:avLst/>
            </a:prstTxWarp>
          </a:bodyPr>
          <a:lstStyle>
            <a:lvl1pPr algn="r">
              <a:defRPr sz="1200">
                <a:latin typeface="Arial" charset="0"/>
                <a:cs typeface="Arial" charset="0"/>
              </a:defRPr>
            </a:lvl1pPr>
          </a:lstStyle>
          <a:p>
            <a:pPr>
              <a:defRPr/>
            </a:pPr>
            <a:endParaRPr lang="en-US" dirty="0"/>
          </a:p>
        </p:txBody>
      </p:sp>
      <p:sp>
        <p:nvSpPr>
          <p:cNvPr id="135172"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52229" name="Rectangle 5"/>
          <p:cNvSpPr>
            <a:spLocks noGrp="1" noChangeArrowheads="1"/>
          </p:cNvSpPr>
          <p:nvPr>
            <p:ph type="body" sz="quarter" idx="3"/>
          </p:nvPr>
        </p:nvSpPr>
        <p:spPr bwMode="auto">
          <a:xfrm>
            <a:off x="701040" y="4415791"/>
            <a:ext cx="5608320" cy="4183380"/>
          </a:xfrm>
          <a:prstGeom prst="rect">
            <a:avLst/>
          </a:prstGeom>
          <a:noFill/>
          <a:ln w="9525">
            <a:noFill/>
            <a:miter lim="800000"/>
            <a:headEnd/>
            <a:tailEnd/>
          </a:ln>
          <a:effectLst/>
        </p:spPr>
        <p:txBody>
          <a:bodyPr vert="horz" wrap="square" lIns="93158" tIns="46580" rIns="93158" bIns="4658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2230" name="Rectangle 6"/>
          <p:cNvSpPr>
            <a:spLocks noGrp="1" noChangeArrowheads="1"/>
          </p:cNvSpPr>
          <p:nvPr>
            <p:ph type="ftr" sz="quarter" idx="4"/>
          </p:nvPr>
        </p:nvSpPr>
        <p:spPr bwMode="auto">
          <a:xfrm>
            <a:off x="2" y="8829968"/>
            <a:ext cx="3037839" cy="464820"/>
          </a:xfrm>
          <a:prstGeom prst="rect">
            <a:avLst/>
          </a:prstGeom>
          <a:noFill/>
          <a:ln w="9525">
            <a:noFill/>
            <a:miter lim="800000"/>
            <a:headEnd/>
            <a:tailEnd/>
          </a:ln>
          <a:effectLst/>
        </p:spPr>
        <p:txBody>
          <a:bodyPr vert="horz" wrap="square" lIns="93158" tIns="46580" rIns="93158" bIns="46580" numCol="1" anchor="b" anchorCtr="0" compatLnSpc="1">
            <a:prstTxWarp prst="textNoShape">
              <a:avLst/>
            </a:prstTxWarp>
          </a:bodyPr>
          <a:lstStyle>
            <a:lvl1pPr>
              <a:defRPr sz="1200">
                <a:latin typeface="Arial" charset="0"/>
                <a:cs typeface="Arial" charset="0"/>
              </a:defRPr>
            </a:lvl1pPr>
          </a:lstStyle>
          <a:p>
            <a:pPr>
              <a:defRPr/>
            </a:pPr>
            <a:endParaRPr lang="en-US" dirty="0"/>
          </a:p>
        </p:txBody>
      </p:sp>
      <p:sp>
        <p:nvSpPr>
          <p:cNvPr id="52231" name="Rectangle 7"/>
          <p:cNvSpPr>
            <a:spLocks noGrp="1" noChangeArrowheads="1"/>
          </p:cNvSpPr>
          <p:nvPr>
            <p:ph type="sldNum" sz="quarter" idx="5"/>
          </p:nvPr>
        </p:nvSpPr>
        <p:spPr bwMode="auto">
          <a:xfrm>
            <a:off x="3970939" y="8829968"/>
            <a:ext cx="3037839" cy="464820"/>
          </a:xfrm>
          <a:prstGeom prst="rect">
            <a:avLst/>
          </a:prstGeom>
          <a:noFill/>
          <a:ln w="9525">
            <a:noFill/>
            <a:miter lim="800000"/>
            <a:headEnd/>
            <a:tailEnd/>
          </a:ln>
          <a:effectLst/>
        </p:spPr>
        <p:txBody>
          <a:bodyPr vert="horz" wrap="square" lIns="93158" tIns="46580" rIns="93158" bIns="46580" numCol="1" anchor="b" anchorCtr="0" compatLnSpc="1">
            <a:prstTxWarp prst="textNoShape">
              <a:avLst/>
            </a:prstTxWarp>
          </a:bodyPr>
          <a:lstStyle>
            <a:lvl1pPr algn="r">
              <a:defRPr sz="1200">
                <a:latin typeface="Arial" charset="0"/>
                <a:cs typeface="Arial" charset="0"/>
              </a:defRPr>
            </a:lvl1pPr>
          </a:lstStyle>
          <a:p>
            <a:pPr>
              <a:defRPr/>
            </a:pPr>
            <a:fld id="{24ED7DC7-71DB-48BE-BADD-010971DFBE9C}" type="slidenum">
              <a:rPr lang="en-US"/>
              <a:pPr>
                <a:defRPr/>
              </a:pPr>
              <a:t>‹#›</a:t>
            </a:fld>
            <a:endParaRPr lang="en-US" dirty="0"/>
          </a:p>
        </p:txBody>
      </p:sp>
    </p:spTree>
    <p:extLst>
      <p:ext uri="{BB962C8B-B14F-4D97-AF65-F5344CB8AC3E}">
        <p14:creationId xmlns:p14="http://schemas.microsoft.com/office/powerpoint/2010/main" val="271755431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This course </a:t>
            </a:r>
            <a:r>
              <a:rPr lang="en-US" sz="1200" kern="1200" dirty="0">
                <a:solidFill>
                  <a:schemeClr val="tx1"/>
                </a:solidFill>
                <a:effectLst/>
                <a:latin typeface="Arial" charset="0"/>
                <a:ea typeface="+mn-ea"/>
                <a:cs typeface="Arial" charset="0"/>
              </a:rPr>
              <a:t>provides states/locals with an overview of FRMAC monitoring and sampling techniques during state outreaches. </a:t>
            </a:r>
          </a:p>
          <a:p>
            <a:endParaRPr lang="en-US" dirty="0"/>
          </a:p>
          <a:p>
            <a:r>
              <a:rPr lang="en-US" dirty="0"/>
              <a:t>There are 4 modules to this course.</a:t>
            </a:r>
            <a:r>
              <a:rPr lang="en-US" baseline="0" dirty="0"/>
              <a:t> Module 1 contains a description of the FRMAC and the FRMAC Monitoring Division.  Module 2 describes monitoring equipment and techniques. Module 3 describes sampling techniques from some common sample types.  Module 4 describes some of the data and documentation needed for monitoring and sampling activities.  </a:t>
            </a:r>
          </a:p>
          <a:p>
            <a:endParaRPr lang="en-US" baseline="0" dirty="0"/>
          </a:p>
          <a:p>
            <a:r>
              <a:rPr lang="en-US" baseline="0" dirty="0"/>
              <a:t>There is also a hands-on practical portion that to this course, if desired and weather permitting.  The practical can cover basic monitoring techniques for exposure rate or contamination surveys as well sampling techniques for soil and air samples.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3512D1-7FCF-4D4A-9A80-82BA0B074ACF}" type="slidenum">
              <a:rPr kumimoji="0" lang="en-US" sz="1300" b="0" i="0" u="none" strike="noStrike" kern="1200" cap="none" spc="0" normalizeH="0" baseline="0" noProof="0" smtClean="0">
                <a:ln>
                  <a:noFill/>
                </a:ln>
                <a:solidFill>
                  <a:prstClr val="black"/>
                </a:solidFill>
                <a:effectLst/>
                <a:uLnTx/>
                <a:uFillTx/>
                <a:latin typeface="Calibri"/>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300" b="0" i="0" u="none" strike="noStrike" kern="1200" cap="none" spc="0" normalizeH="0" baseline="0" noProof="0" dirty="0">
              <a:ln>
                <a:noFill/>
              </a:ln>
              <a:solidFill>
                <a:prstClr val="black"/>
              </a:solidFill>
              <a:effectLst/>
              <a:uLnTx/>
              <a:uFillTx/>
              <a:latin typeface="Calibri"/>
              <a:ea typeface="+mn-ea"/>
              <a:cs typeface="Arial" charset="0"/>
            </a:endParaRPr>
          </a:p>
        </p:txBody>
      </p:sp>
    </p:spTree>
    <p:extLst>
      <p:ext uri="{BB962C8B-B14F-4D97-AF65-F5344CB8AC3E}">
        <p14:creationId xmlns:p14="http://schemas.microsoft.com/office/powerpoint/2010/main" val="16484470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Ludlum 3001 (meter) connected to a 44-2 (NaI detector).  These are useful for surveying gamma emitters for either a</a:t>
            </a:r>
            <a:r>
              <a:rPr lang="en-US" baseline="0" dirty="0"/>
              <a:t> contamination measurement (cpm) or as an </a:t>
            </a:r>
            <a:r>
              <a:rPr lang="en-US" dirty="0"/>
              <a:t>exposure rate (</a:t>
            </a:r>
            <a:r>
              <a:rPr lang="en-US" sz="1200" dirty="0">
                <a:latin typeface="Century Gothic" panose="020B0502020202020204" pitchFamily="34" charset="0"/>
              </a:rPr>
              <a:t>µ</a:t>
            </a:r>
            <a:r>
              <a:rPr lang="en-US" dirty="0"/>
              <a:t>R/hr or mR/hr).  These instruments would be useful in determining exposure rates near background levels or at</a:t>
            </a:r>
            <a:r>
              <a:rPr lang="en-US" baseline="0" dirty="0"/>
              <a:t> levels below the minimum exposure rate of the 9DP-1 (&lt;200 </a:t>
            </a:r>
            <a:r>
              <a:rPr lang="en-US" sz="1200" dirty="0">
                <a:latin typeface="Century Gothic" panose="020B0502020202020204" pitchFamily="34" charset="0"/>
              </a:rPr>
              <a:t>µ</a:t>
            </a:r>
            <a:r>
              <a:rPr lang="en-US" baseline="0" dirty="0"/>
              <a:t>R/hr). </a:t>
            </a:r>
            <a:r>
              <a:rPr lang="en-US" dirty="0"/>
              <a:t>  </a:t>
            </a:r>
          </a:p>
        </p:txBody>
      </p:sp>
      <p:sp>
        <p:nvSpPr>
          <p:cNvPr id="4" name="Slide Number Placeholder 3"/>
          <p:cNvSpPr>
            <a:spLocks noGrp="1"/>
          </p:cNvSpPr>
          <p:nvPr>
            <p:ph type="sldNum" sz="quarter" idx="10"/>
          </p:nvPr>
        </p:nvSpPr>
        <p:spPr/>
        <p:txBody>
          <a:bodyPr/>
          <a:lstStyle/>
          <a:p>
            <a:pPr>
              <a:defRPr/>
            </a:pPr>
            <a:fld id="{24ED7DC7-71DB-48BE-BADD-010971DFBE9C}" type="slidenum">
              <a:rPr lang="en-US" smtClean="0"/>
              <a:pPr>
                <a:defRPr/>
              </a:pPr>
              <a:t>11</a:t>
            </a:fld>
            <a:endParaRPr lang="en-US" dirty="0"/>
          </a:p>
        </p:txBody>
      </p:sp>
    </p:spTree>
    <p:extLst>
      <p:ext uri="{BB962C8B-B14F-4D97-AF65-F5344CB8AC3E}">
        <p14:creationId xmlns:p14="http://schemas.microsoft.com/office/powerpoint/2010/main" val="23964877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a:spLocks noGrp="1" noChangeArrowheads="1"/>
          </p:cNvSpPr>
          <p:nvPr>
            <p:ph type="sldNum" sz="quarter" idx="5"/>
          </p:nvPr>
        </p:nvSpPr>
        <p:spPr>
          <a:noFill/>
        </p:spPr>
        <p:txBody>
          <a:bodyPr/>
          <a:lstStyle/>
          <a:p>
            <a:fld id="{761213F0-9A20-4E00-A555-44134A270483}" type="slidenum">
              <a:rPr lang="en-US" smtClean="0"/>
              <a:pPr/>
              <a:t>12</a:t>
            </a:fld>
            <a:endParaRPr lang="en-US" dirty="0"/>
          </a:p>
        </p:txBody>
      </p:sp>
      <p:sp>
        <p:nvSpPr>
          <p:cNvPr id="169987" name="Rectangle 2"/>
          <p:cNvSpPr>
            <a:spLocks noGrp="1" noRot="1" noChangeAspect="1" noChangeArrowheads="1" noTextEdit="1"/>
          </p:cNvSpPr>
          <p:nvPr>
            <p:ph type="sldImg"/>
          </p:nvPr>
        </p:nvSpPr>
        <p:spPr>
          <a:ln/>
        </p:spPr>
      </p:sp>
      <p:sp>
        <p:nvSpPr>
          <p:cNvPr id="169988" name="Rectangle 3"/>
          <p:cNvSpPr>
            <a:spLocks noGrp="1" noChangeArrowheads="1"/>
          </p:cNvSpPr>
          <p:nvPr>
            <p:ph type="body" idx="1"/>
          </p:nvPr>
        </p:nvSpPr>
        <p:spPr>
          <a:noFill/>
          <a:ln/>
        </p:spPr>
        <p:txBody>
          <a:bodyPr/>
          <a:lstStyle/>
          <a:p>
            <a:pPr eaLnBrk="1" hangingPunct="1"/>
            <a:r>
              <a:rPr lang="en-US" dirty="0"/>
              <a:t>The Ortec Detective is a mechanically cooled high purity germanium (HPGe) detector.  This detector sits on a tripod 1 meter above the ground.  The Ortec</a:t>
            </a:r>
            <a:r>
              <a:rPr lang="en-US" baseline="0" dirty="0"/>
              <a:t> Detective is what CMRT uses for </a:t>
            </a:r>
            <a:r>
              <a:rPr lang="en-US" i="1" dirty="0"/>
              <a:t>in situ </a:t>
            </a:r>
            <a:r>
              <a:rPr lang="en-US" dirty="0"/>
              <a:t>ground deposition measurements. HPGe detectors are used to identify specific radionuclides and</a:t>
            </a:r>
            <a:r>
              <a:rPr lang="en-US" baseline="0" dirty="0"/>
              <a:t> quantify the activity of those radionuclides.  Generally, HPGe detectors should be used in areas where the exposure rate is &lt; 5 mR/hr to reduce the dead time of the detector.    </a:t>
            </a:r>
            <a:r>
              <a:rPr lang="en-US" dirty="0"/>
              <a:t> </a:t>
            </a:r>
          </a:p>
        </p:txBody>
      </p:sp>
    </p:spTree>
    <p:extLst>
      <p:ext uri="{BB962C8B-B14F-4D97-AF65-F5344CB8AC3E}">
        <p14:creationId xmlns:p14="http://schemas.microsoft.com/office/powerpoint/2010/main" val="31188687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592">
              <a:defRPr/>
            </a:pPr>
            <a:r>
              <a:rPr lang="en-US" dirty="0"/>
              <a:t>As</a:t>
            </a:r>
            <a:r>
              <a:rPr lang="en-US" baseline="0" dirty="0"/>
              <a:t> mentioned before, handheld ion chambers are used for exposure or dose rate surveys.  CMRT also uses other ion chambers to support aerial measuring systems with their ground measurement calibrations.  These ion chambers are more sensitive than the handheld ion chambers, can measure environmental background radiation doses, and are mounted on tripods.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24ED7DC7-71DB-48BE-BADD-010971DFBE9C}" type="slidenum">
              <a:rPr lang="en-US" smtClean="0"/>
              <a:pPr>
                <a:defRPr/>
              </a:pPr>
              <a:t>13</a:t>
            </a:fld>
            <a:endParaRPr lang="en-US" dirty="0"/>
          </a:p>
        </p:txBody>
      </p:sp>
    </p:spTree>
    <p:extLst>
      <p:ext uri="{BB962C8B-B14F-4D97-AF65-F5344CB8AC3E}">
        <p14:creationId xmlns:p14="http://schemas.microsoft.com/office/powerpoint/2010/main" val="36988551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Traditionally, search instruments have only been used for searching for illicit sources of radioactive material.  However, these detectors can be used to support a Consequence Management response.  Car borne and backpack systems can be used to characterize the extent of deposition.  The limitation would be that these systems would be saturated and not work in areas with dose rates higher than 5-10 mR/hr.  These detectors could also be used as impromptu portal monitors to survey equipment and people. </a:t>
            </a:r>
          </a:p>
        </p:txBody>
      </p:sp>
      <p:sp>
        <p:nvSpPr>
          <p:cNvPr id="4" name="Slide Number Placeholder 3"/>
          <p:cNvSpPr>
            <a:spLocks noGrp="1"/>
          </p:cNvSpPr>
          <p:nvPr>
            <p:ph type="sldNum" sz="quarter" idx="10"/>
          </p:nvPr>
        </p:nvSpPr>
        <p:spPr/>
        <p:txBody>
          <a:bodyPr/>
          <a:lstStyle/>
          <a:p>
            <a:pPr>
              <a:defRPr/>
            </a:pPr>
            <a:fld id="{24ED7DC7-71DB-48BE-BADD-010971DFBE9C}" type="slidenum">
              <a:rPr lang="en-US" smtClean="0"/>
              <a:pPr>
                <a:defRPr/>
              </a:pPr>
              <a:t>14</a:t>
            </a:fld>
            <a:endParaRPr lang="en-US" dirty="0"/>
          </a:p>
        </p:txBody>
      </p:sp>
    </p:spTree>
    <p:extLst>
      <p:ext uri="{BB962C8B-B14F-4D97-AF65-F5344CB8AC3E}">
        <p14:creationId xmlns:p14="http://schemas.microsoft.com/office/powerpoint/2010/main" val="36271819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FIDLERS are generally used to detect alpha emitters by the x ray and gamma radiation emitted by the same isotope.  These detectors are a sodium iodide crystal which is paired with a survey meter.  They are easy to operate, but not very common outside the DOD or DOE.  FIDLERs were designed to measure ground contamination for a</a:t>
            </a:r>
            <a:r>
              <a:rPr lang="en-US" baseline="0" dirty="0"/>
              <a:t> dispersion of </a:t>
            </a:r>
            <a:r>
              <a:rPr lang="en-US" dirty="0"/>
              <a:t>plutonium from a radioisotope thermoelectric generator (RTG) or nuclear weapons accidents.  During the calibration process, the detector is calibrated to either the 17 or 60 keV energy.  The survey meter displays counts per second or counts per minute.  One would need a calibration factor to convert from a count rate to a surface contamination unit (Bq/m2). </a:t>
            </a:r>
          </a:p>
        </p:txBody>
      </p:sp>
      <p:sp>
        <p:nvSpPr>
          <p:cNvPr id="4" name="Slide Number Placeholder 3"/>
          <p:cNvSpPr>
            <a:spLocks noGrp="1"/>
          </p:cNvSpPr>
          <p:nvPr>
            <p:ph type="sldNum" sz="quarter" idx="10"/>
          </p:nvPr>
        </p:nvSpPr>
        <p:spPr/>
        <p:txBody>
          <a:bodyPr/>
          <a:lstStyle/>
          <a:p>
            <a:pPr>
              <a:defRPr/>
            </a:pPr>
            <a:fld id="{24ED7DC7-71DB-48BE-BADD-010971DFBE9C}" type="slidenum">
              <a:rPr lang="en-US" smtClean="0"/>
              <a:pPr>
                <a:defRPr/>
              </a:pPr>
              <a:t>15</a:t>
            </a:fld>
            <a:endParaRPr lang="en-US" dirty="0"/>
          </a:p>
        </p:txBody>
      </p:sp>
    </p:spTree>
    <p:extLst>
      <p:ext uri="{BB962C8B-B14F-4D97-AF65-F5344CB8AC3E}">
        <p14:creationId xmlns:p14="http://schemas.microsoft.com/office/powerpoint/2010/main" val="40058516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CMRT</a:t>
            </a:r>
            <a:r>
              <a:rPr lang="en-US" baseline="0" dirty="0"/>
              <a:t> uses the SpecFIDLER which utilizes the FIDLER detector but has a custom electronics package with an multi-channel analyzer which produces a spectrum.  The unit has the ability to work as a traditional FIDLER with a count rate displayed or estimate the surface contamination value for the radionuclide of interest in </a:t>
            </a:r>
            <a:r>
              <a:rPr lang="en-US" baseline="0" dirty="0" err="1"/>
              <a:t>Bq</a:t>
            </a:r>
            <a:r>
              <a:rPr lang="en-US" baseline="0" dirty="0"/>
              <a:t>/m</a:t>
            </a:r>
            <a:r>
              <a:rPr lang="en-US" baseline="30000" dirty="0"/>
              <a:t>2</a:t>
            </a:r>
            <a:r>
              <a:rPr lang="en-US" baseline="0" dirty="0"/>
              <a:t>.  CMRT will deploy with SpecFIDLERs as needed by the incident type.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24ED7DC7-71DB-48BE-BADD-010971DFBE9C}" type="slidenum">
              <a:rPr lang="en-US" smtClean="0"/>
              <a:pPr>
                <a:defRPr/>
              </a:pPr>
              <a:t>16</a:t>
            </a:fld>
            <a:endParaRPr lang="en-US" dirty="0"/>
          </a:p>
        </p:txBody>
      </p:sp>
    </p:spTree>
    <p:extLst>
      <p:ext uri="{BB962C8B-B14F-4D97-AF65-F5344CB8AC3E}">
        <p14:creationId xmlns:p14="http://schemas.microsoft.com/office/powerpoint/2010/main" val="20913027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FIDLERs</a:t>
            </a:r>
            <a:r>
              <a:rPr lang="en-US" baseline="0" dirty="0"/>
              <a:t> are preferable over alpha probes if durability and weather are an issue. Alpha probes are more sensitive and easier to carry.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24ED7DC7-71DB-48BE-BADD-010971DFBE9C}" type="slidenum">
              <a:rPr lang="en-US" smtClean="0"/>
              <a:pPr>
                <a:defRPr/>
              </a:pPr>
              <a:t>17</a:t>
            </a:fld>
            <a:endParaRPr lang="en-US" dirty="0"/>
          </a:p>
        </p:txBody>
      </p:sp>
    </p:spTree>
    <p:extLst>
      <p:ext uri="{BB962C8B-B14F-4D97-AF65-F5344CB8AC3E}">
        <p14:creationId xmlns:p14="http://schemas.microsoft.com/office/powerpoint/2010/main" val="16811965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Air samples are useful in determining radionuclide concentrations present in the air during a release.  Air samples are also useful in determining the resuspension rate of ground contamination (after the release has stopped). </a:t>
            </a:r>
            <a:r>
              <a:rPr lang="en-US" dirty="0"/>
              <a:t>High volume air samplers are used for</a:t>
            </a:r>
            <a:r>
              <a:rPr lang="en-US" baseline="0" dirty="0"/>
              <a:t> grab samples (lots of air in a short amount of time) during field team operations and releases. High volume air samplers require a power source. Low volume air samplers have an air flow similar to the human breathing rate and the air samples are usually collected for many hour or days. Low volume air samplers can run with a battery.  </a:t>
            </a:r>
            <a:endParaRPr lang="en-US" dirty="0"/>
          </a:p>
        </p:txBody>
      </p:sp>
      <p:sp>
        <p:nvSpPr>
          <p:cNvPr id="4" name="Slide Number Placeholder 3"/>
          <p:cNvSpPr>
            <a:spLocks noGrp="1"/>
          </p:cNvSpPr>
          <p:nvPr>
            <p:ph type="sldNum" sz="quarter" idx="10"/>
          </p:nvPr>
        </p:nvSpPr>
        <p:spPr/>
        <p:txBody>
          <a:bodyPr/>
          <a:lstStyle/>
          <a:p>
            <a:pPr>
              <a:defRPr/>
            </a:pPr>
            <a:fld id="{24ED7DC7-71DB-48BE-BADD-010971DFBE9C}" type="slidenum">
              <a:rPr lang="en-US" smtClean="0"/>
              <a:pPr>
                <a:defRPr/>
              </a:pPr>
              <a:t>18</a:t>
            </a:fld>
            <a:endParaRPr lang="en-US" dirty="0"/>
          </a:p>
        </p:txBody>
      </p:sp>
    </p:spTree>
    <p:extLst>
      <p:ext uri="{BB962C8B-B14F-4D97-AF65-F5344CB8AC3E}">
        <p14:creationId xmlns:p14="http://schemas.microsoft.com/office/powerpoint/2010/main" val="6508308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CMRT arrives with a mix of high and low volume air samplers.  More air samplers are available, but may not be on the first plane out</a:t>
            </a:r>
            <a:r>
              <a:rPr lang="en-US" baseline="0" dirty="0"/>
              <a:t> to the incident site.  CMRT will deploy with air filters (4 inch air filters for the high volume air samplers and 2 inch air filters for the low volume samplers).  CMRT will also bring charcoal cartridges for the low volume air samplers.   </a:t>
            </a:r>
            <a:endParaRPr lang="en-US" dirty="0"/>
          </a:p>
        </p:txBody>
      </p:sp>
      <p:sp>
        <p:nvSpPr>
          <p:cNvPr id="4" name="Slide Number Placeholder 3"/>
          <p:cNvSpPr>
            <a:spLocks noGrp="1"/>
          </p:cNvSpPr>
          <p:nvPr>
            <p:ph type="sldNum" sz="quarter" idx="10"/>
          </p:nvPr>
        </p:nvSpPr>
        <p:spPr/>
        <p:txBody>
          <a:bodyPr/>
          <a:lstStyle/>
          <a:p>
            <a:pPr>
              <a:defRPr/>
            </a:pPr>
            <a:fld id="{24ED7DC7-71DB-48BE-BADD-010971DFBE9C}" type="slidenum">
              <a:rPr lang="en-US" smtClean="0"/>
              <a:pPr>
                <a:defRPr/>
              </a:pPr>
              <a:t>19</a:t>
            </a:fld>
            <a:endParaRPr lang="en-US" dirty="0"/>
          </a:p>
        </p:txBody>
      </p:sp>
    </p:spTree>
    <p:extLst>
      <p:ext uri="{BB962C8B-B14F-4D97-AF65-F5344CB8AC3E}">
        <p14:creationId xmlns:p14="http://schemas.microsoft.com/office/powerpoint/2010/main" val="21623654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Dosimeters are issued to all the Field Team Members. Thermoluminescent Dosimeters (TLDs)</a:t>
            </a:r>
            <a:r>
              <a:rPr lang="en-US" baseline="0" dirty="0"/>
              <a:t> are counted and the </a:t>
            </a:r>
            <a:r>
              <a:rPr lang="en-US" dirty="0"/>
              <a:t>results are recorded using a </a:t>
            </a:r>
            <a:r>
              <a:rPr lang="en-US" sz="1200" b="0" i="0" kern="1200" dirty="0">
                <a:solidFill>
                  <a:schemeClr val="tx1"/>
                </a:solidFill>
                <a:effectLst/>
                <a:latin typeface="Arial" charset="0"/>
                <a:ea typeface="+mn-ea"/>
                <a:cs typeface="Arial" charset="0"/>
              </a:rPr>
              <a:t>National Voluntary Laboratory Accreditation Program (</a:t>
            </a:r>
            <a:r>
              <a:rPr lang="en-US" dirty="0"/>
              <a:t>NVLAP) accredited laboratory. CMRT/FRMAC uses the management and operating</a:t>
            </a:r>
            <a:r>
              <a:rPr lang="en-US" baseline="0" dirty="0"/>
              <a:t> contractor at the </a:t>
            </a:r>
            <a:r>
              <a:rPr lang="en-US" dirty="0"/>
              <a:t>Nevada</a:t>
            </a:r>
            <a:r>
              <a:rPr lang="en-US" baseline="0" dirty="0"/>
              <a:t> National Security Site to process dosimetry</a:t>
            </a:r>
            <a:r>
              <a:rPr lang="en-US" dirty="0"/>
              <a:t>.  TLDs are being phased out by CMRT in favor for optically stimulated luminescence (OSL) dosimeters.  </a:t>
            </a:r>
          </a:p>
          <a:p>
            <a:endParaRPr lang="en-US" dirty="0"/>
          </a:p>
        </p:txBody>
      </p:sp>
      <p:sp>
        <p:nvSpPr>
          <p:cNvPr id="4" name="Slide Number Placeholder 3"/>
          <p:cNvSpPr>
            <a:spLocks noGrp="1"/>
          </p:cNvSpPr>
          <p:nvPr>
            <p:ph type="sldNum" sz="quarter" idx="10"/>
          </p:nvPr>
        </p:nvSpPr>
        <p:spPr/>
        <p:txBody>
          <a:bodyPr/>
          <a:lstStyle/>
          <a:p>
            <a:pPr>
              <a:defRPr/>
            </a:pPr>
            <a:fld id="{24ED7DC7-71DB-48BE-BADD-010971DFBE9C}" type="slidenum">
              <a:rPr lang="en-US" smtClean="0"/>
              <a:pPr>
                <a:defRPr/>
              </a:pPr>
              <a:t>20</a:t>
            </a:fld>
            <a:endParaRPr lang="en-US" dirty="0"/>
          </a:p>
        </p:txBody>
      </p:sp>
    </p:spTree>
    <p:extLst>
      <p:ext uri="{BB962C8B-B14F-4D97-AF65-F5344CB8AC3E}">
        <p14:creationId xmlns:p14="http://schemas.microsoft.com/office/powerpoint/2010/main" val="1499025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module 2,</a:t>
            </a:r>
            <a:r>
              <a:rPr lang="en-US" baseline="0" dirty="0"/>
              <a:t> we will discuss monitoring equipment, monitoring techniques, and basic contamination control.  </a:t>
            </a:r>
            <a:endParaRPr lang="en-US" dirty="0"/>
          </a:p>
        </p:txBody>
      </p:sp>
      <p:sp>
        <p:nvSpPr>
          <p:cNvPr id="4" name="Slide Number Placeholder 3"/>
          <p:cNvSpPr>
            <a:spLocks noGrp="1"/>
          </p:cNvSpPr>
          <p:nvPr>
            <p:ph type="sldNum" sz="quarter" idx="10"/>
          </p:nvPr>
        </p:nvSpPr>
        <p:spPr/>
        <p:txBody>
          <a:bodyPr/>
          <a:lstStyle/>
          <a:p>
            <a:pPr>
              <a:defRPr/>
            </a:pPr>
            <a:fld id="{24ED7DC7-71DB-48BE-BADD-010971DFBE9C}" type="slidenum">
              <a:rPr lang="en-US" smtClean="0"/>
              <a:pPr>
                <a:defRPr/>
              </a:pPr>
              <a:t>2</a:t>
            </a:fld>
            <a:endParaRPr lang="en-US" dirty="0"/>
          </a:p>
        </p:txBody>
      </p:sp>
    </p:spTree>
    <p:extLst>
      <p:ext uri="{BB962C8B-B14F-4D97-AF65-F5344CB8AC3E}">
        <p14:creationId xmlns:p14="http://schemas.microsoft.com/office/powerpoint/2010/main" val="13536824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CMRT’s first plane will carry PPE.</a:t>
            </a:r>
            <a:r>
              <a:rPr lang="en-US" baseline="0" dirty="0"/>
              <a:t>  CMRT s</a:t>
            </a:r>
            <a:r>
              <a:rPr lang="en-US" dirty="0"/>
              <a:t>trives to have enough PPE for 5 Field</a:t>
            </a:r>
            <a:r>
              <a:rPr lang="en-US" baseline="0" dirty="0"/>
              <a:t> Teams and Hot Line Support for 7 Days until a resupply would be necessary.  PPE requirements will be made by the Health and Safety officer of the event.  PPE requirements are expected to vary according to location.  Some places may require a full set of PPE while other locations may require only booties and gloves.      </a:t>
            </a:r>
            <a:endParaRPr lang="en-US" dirty="0"/>
          </a:p>
        </p:txBody>
      </p:sp>
      <p:sp>
        <p:nvSpPr>
          <p:cNvPr id="4" name="Slide Number Placeholder 3"/>
          <p:cNvSpPr>
            <a:spLocks noGrp="1"/>
          </p:cNvSpPr>
          <p:nvPr>
            <p:ph type="sldNum" sz="quarter" idx="10"/>
          </p:nvPr>
        </p:nvSpPr>
        <p:spPr/>
        <p:txBody>
          <a:bodyPr/>
          <a:lstStyle/>
          <a:p>
            <a:pPr>
              <a:defRPr/>
            </a:pPr>
            <a:fld id="{24ED7DC7-71DB-48BE-BADD-010971DFBE9C}" type="slidenum">
              <a:rPr lang="en-US" smtClean="0"/>
              <a:pPr>
                <a:defRPr/>
              </a:pPr>
              <a:t>21</a:t>
            </a:fld>
            <a:endParaRPr lang="en-US" dirty="0"/>
          </a:p>
        </p:txBody>
      </p:sp>
    </p:spTree>
    <p:extLst>
      <p:ext uri="{BB962C8B-B14F-4D97-AF65-F5344CB8AC3E}">
        <p14:creationId xmlns:p14="http://schemas.microsoft.com/office/powerpoint/2010/main" val="3585240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4ED7DC7-71DB-48BE-BADD-010971DFBE9C}" type="slidenum">
              <a:rPr lang="en-US" smtClean="0"/>
              <a:pPr>
                <a:defRPr/>
              </a:pPr>
              <a:t>23</a:t>
            </a:fld>
            <a:endParaRPr lang="en-US" dirty="0"/>
          </a:p>
        </p:txBody>
      </p:sp>
    </p:spTree>
    <p:extLst>
      <p:ext uri="{BB962C8B-B14F-4D97-AF65-F5344CB8AC3E}">
        <p14:creationId xmlns:p14="http://schemas.microsoft.com/office/powerpoint/2010/main" val="34027431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The next few slides are general precautions that should be taken before and during field team deployments.  </a:t>
            </a:r>
          </a:p>
          <a:p>
            <a:r>
              <a:rPr lang="en-US" baseline="0" dirty="0"/>
              <a:t>Field team activities are planned with safety in mind, however the unexpected could occur.  </a:t>
            </a:r>
            <a:r>
              <a:rPr lang="en-US" dirty="0"/>
              <a:t>No survey</a:t>
            </a:r>
            <a:r>
              <a:rPr lang="en-US" baseline="0" dirty="0"/>
              <a:t> is worth your personal safety.  Be aware of your surroundings (wildlife, dangerous crowds, bad weather, etc.).  Be aware of the radiological hazards and follow established turn back levels or hold points.  Avoid kicking up dust while working to decrease the internal dose hazard.  </a:t>
            </a:r>
            <a:endParaRPr lang="en-US" dirty="0"/>
          </a:p>
        </p:txBody>
      </p:sp>
      <p:sp>
        <p:nvSpPr>
          <p:cNvPr id="4" name="Slide Number Placeholder 3"/>
          <p:cNvSpPr>
            <a:spLocks noGrp="1"/>
          </p:cNvSpPr>
          <p:nvPr>
            <p:ph type="sldNum" sz="quarter" idx="10"/>
          </p:nvPr>
        </p:nvSpPr>
        <p:spPr/>
        <p:txBody>
          <a:bodyPr/>
          <a:lstStyle/>
          <a:p>
            <a:pPr>
              <a:defRPr/>
            </a:pPr>
            <a:fld id="{24ED7DC7-71DB-48BE-BADD-010971DFBE9C}" type="slidenum">
              <a:rPr lang="en-US" smtClean="0"/>
              <a:pPr>
                <a:defRPr/>
              </a:pPr>
              <a:t>24</a:t>
            </a:fld>
            <a:endParaRPr lang="en-US" dirty="0"/>
          </a:p>
        </p:txBody>
      </p:sp>
    </p:spTree>
    <p:extLst>
      <p:ext uri="{BB962C8B-B14F-4D97-AF65-F5344CB8AC3E}">
        <p14:creationId xmlns:p14="http://schemas.microsoft.com/office/powerpoint/2010/main" val="4732936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Field teams will</a:t>
            </a:r>
            <a:r>
              <a:rPr lang="en-US" baseline="0" dirty="0"/>
              <a:t> spend a good amount of time in vehicles.  </a:t>
            </a:r>
            <a:r>
              <a:rPr lang="en-US" dirty="0"/>
              <a:t>Be mindful of traffic and all local laws. </a:t>
            </a:r>
            <a:r>
              <a:rPr lang="en-US" baseline="0" dirty="0"/>
              <a:t> </a:t>
            </a:r>
            <a:r>
              <a:rPr lang="en-US" dirty="0"/>
              <a:t>The driver’s job is to drive only.  Others in the vehicle can watch the meter, record data, and give directions.  While in the vehicle, be aware of the exposure rate</a:t>
            </a:r>
            <a:r>
              <a:rPr lang="en-US" baseline="0" dirty="0"/>
              <a:t> when entering the impacted area.  Observe </a:t>
            </a:r>
            <a:r>
              <a:rPr lang="en-US" dirty="0"/>
              <a:t>turn back levels at all times.   </a:t>
            </a:r>
          </a:p>
          <a:p>
            <a:endParaRPr lang="en-US" dirty="0"/>
          </a:p>
        </p:txBody>
      </p:sp>
      <p:sp>
        <p:nvSpPr>
          <p:cNvPr id="4" name="Slide Number Placeholder 3"/>
          <p:cNvSpPr>
            <a:spLocks noGrp="1"/>
          </p:cNvSpPr>
          <p:nvPr>
            <p:ph type="sldNum" sz="quarter" idx="10"/>
          </p:nvPr>
        </p:nvSpPr>
        <p:spPr/>
        <p:txBody>
          <a:bodyPr/>
          <a:lstStyle/>
          <a:p>
            <a:pPr>
              <a:defRPr/>
            </a:pPr>
            <a:fld id="{24ED7DC7-71DB-48BE-BADD-010971DFBE9C}" type="slidenum">
              <a:rPr lang="en-US" smtClean="0"/>
              <a:pPr>
                <a:defRPr/>
              </a:pPr>
              <a:t>25</a:t>
            </a:fld>
            <a:endParaRPr lang="en-US" dirty="0"/>
          </a:p>
        </p:txBody>
      </p:sp>
    </p:spTree>
    <p:extLst>
      <p:ext uri="{BB962C8B-B14F-4D97-AF65-F5344CB8AC3E}">
        <p14:creationId xmlns:p14="http://schemas.microsoft.com/office/powerpoint/2010/main" val="10925969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noFill/>
        </p:spPr>
        <p:txBody>
          <a:bodyPr/>
          <a:lstStyle/>
          <a:p>
            <a:fld id="{8FF67031-36B3-4348-9B34-3AC4448EB6AE}" type="slidenum">
              <a:rPr lang="en-US" smtClean="0"/>
              <a:pPr/>
              <a:t>26</a:t>
            </a:fld>
            <a:endParaRPr lang="en-US" dirty="0"/>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pPr eaLnBrk="1" hangingPunct="1"/>
            <a:r>
              <a:rPr lang="en-US" dirty="0"/>
              <a:t>Setting up your instruments in RadResponder (or other system) before an incident occurs will ease</a:t>
            </a:r>
            <a:r>
              <a:rPr lang="en-US" baseline="0" dirty="0"/>
              <a:t> the burden on the data collector.  E</a:t>
            </a:r>
            <a:r>
              <a:rPr lang="en-US" dirty="0"/>
              <a:t>fficiencies for unit conversions can be inputted into RadResponder (or other system) so the data collector only needs to report the raw value and unit.  The conversion to a standard unit can be done by</a:t>
            </a:r>
            <a:r>
              <a:rPr lang="en-US" baseline="0" dirty="0"/>
              <a:t> data assessors.  Ensure that the survey is recorded (either electronically or on a paper survey log) and that the required fields are completed.      </a:t>
            </a:r>
            <a:endParaRPr lang="en-US" dirty="0"/>
          </a:p>
        </p:txBody>
      </p:sp>
    </p:spTree>
    <p:extLst>
      <p:ext uri="{BB962C8B-B14F-4D97-AF65-F5344CB8AC3E}">
        <p14:creationId xmlns:p14="http://schemas.microsoft.com/office/powerpoint/2010/main" val="31126471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DA3A849D-4F0A-4647-B66A-9EA411363558}" type="slidenum">
              <a:rPr lang="en-US"/>
              <a:pPr/>
              <a:t>27</a:t>
            </a:fld>
            <a:endParaRPr lang="en-US" dirty="0"/>
          </a:p>
        </p:txBody>
      </p:sp>
      <p:sp>
        <p:nvSpPr>
          <p:cNvPr id="152578" name="Rectangle 2"/>
          <p:cNvSpPr>
            <a:spLocks noGrp="1" noRot="1" noChangeAspect="1" noChangeArrowheads="1" noTextEdit="1"/>
          </p:cNvSpPr>
          <p:nvPr>
            <p:ph type="sldImg"/>
          </p:nvPr>
        </p:nvSpPr>
        <p:spPr>
          <a:ln/>
        </p:spPr>
      </p:sp>
      <p:sp>
        <p:nvSpPr>
          <p:cNvPr id="4" name="Notes Placeholder 3"/>
          <p:cNvSpPr>
            <a:spLocks noGrp="1"/>
          </p:cNvSpPr>
          <p:nvPr>
            <p:ph type="body" idx="1"/>
          </p:nvPr>
        </p:nvSpPr>
        <p:spPr/>
        <p:txBody>
          <a:bodyPr>
            <a:normAutofit/>
          </a:bodyPr>
          <a:lstStyle/>
          <a:p>
            <a:pPr defTabSz="931529">
              <a:defRPr/>
            </a:pPr>
            <a:r>
              <a:rPr lang="en-US" dirty="0"/>
              <a:t>It is important to survey for all types of radiation when initially responding</a:t>
            </a:r>
            <a:r>
              <a:rPr lang="en-US" baseline="0" dirty="0"/>
              <a:t> to an unknown radiological hazard (example: if responding to a radiological dispersal device).  As </a:t>
            </a:r>
            <a:r>
              <a:rPr lang="en-US" dirty="0"/>
              <a:t>First Responders</a:t>
            </a:r>
            <a:r>
              <a:rPr lang="en-US" baseline="0" dirty="0"/>
              <a:t> arrive at the incident, they may not have a lot of experience with radioactive material and have limited equipment and knowledge.  Gamma exposure rate is generally the first survey completed.  Sometimes it may be the only survey that may be completed due to lack of instrumentation.  However, gamma exposure rate surveys will not detect all the types of radiation or contamination.  Alpha/beta surface contamination surveys and air sampling may not be completed by first responders due to lack of time, equipment, or training.  Alpha radiation is easy to miss unless you are looking for it with the right detector.  </a:t>
            </a:r>
            <a:r>
              <a:rPr lang="en-US" dirty="0"/>
              <a:t>Generally, for a consequence management response, neutron surveys are not performed.  </a:t>
            </a:r>
            <a:endParaRPr lang="en-US" baseline="0" dirty="0"/>
          </a:p>
        </p:txBody>
      </p:sp>
    </p:spTree>
    <p:extLst>
      <p:ext uri="{BB962C8B-B14F-4D97-AF65-F5344CB8AC3E}">
        <p14:creationId xmlns:p14="http://schemas.microsoft.com/office/powerpoint/2010/main" val="11869065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4ED7DC7-71DB-48BE-BADD-010971DFBE9C}" type="slidenum">
              <a:rPr lang="en-US" smtClean="0"/>
              <a:pPr>
                <a:defRPr/>
              </a:pPr>
              <a:t>28</a:t>
            </a:fld>
            <a:endParaRPr lang="en-US" dirty="0"/>
          </a:p>
        </p:txBody>
      </p:sp>
    </p:spTree>
    <p:extLst>
      <p:ext uri="{BB962C8B-B14F-4D97-AF65-F5344CB8AC3E}">
        <p14:creationId xmlns:p14="http://schemas.microsoft.com/office/powerpoint/2010/main" val="24880473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a release, characterizing the extent of the deposition is a crucial task.  For the initial response, typically only field teams are available to take measurements.  A survey pattern should balance the time it takes to</a:t>
            </a:r>
            <a:r>
              <a:rPr lang="en-US" baseline="0" dirty="0"/>
              <a:t> collect measurements and the relative value of the data collected to help inform protective action decisions.  We will discuss 3 survey techniques that address initial monitoring:  the 10 Point Survey, Boundary Surveys, and Transect Surveys.  </a:t>
            </a:r>
          </a:p>
          <a:p>
            <a:r>
              <a:rPr lang="en-US" dirty="0"/>
              <a:t>Fully characterizing</a:t>
            </a:r>
            <a:r>
              <a:rPr lang="en-US" baseline="0" dirty="0"/>
              <a:t> an area after a major release (like a nuclear power plant accident) could take weeks of surveying and will most likely necessitate assistance from federal assets like Aerial Measuring Systems to fully characterize large areas.   </a:t>
            </a:r>
            <a:r>
              <a:rPr lang="en-US" dirty="0"/>
              <a:t>  </a:t>
            </a:r>
          </a:p>
        </p:txBody>
      </p:sp>
      <p:sp>
        <p:nvSpPr>
          <p:cNvPr id="4" name="Slide Number Placeholder 3"/>
          <p:cNvSpPr>
            <a:spLocks noGrp="1"/>
          </p:cNvSpPr>
          <p:nvPr>
            <p:ph type="sldNum" sz="quarter" idx="10"/>
          </p:nvPr>
        </p:nvSpPr>
        <p:spPr/>
        <p:txBody>
          <a:bodyPr/>
          <a:lstStyle/>
          <a:p>
            <a:pPr>
              <a:defRPr/>
            </a:pPr>
            <a:fld id="{24ED7DC7-71DB-48BE-BADD-010971DFBE9C}" type="slidenum">
              <a:rPr lang="en-US" smtClean="0"/>
              <a:pPr>
                <a:defRPr/>
              </a:pPr>
              <a:t>29</a:t>
            </a:fld>
            <a:endParaRPr lang="en-US" dirty="0"/>
          </a:p>
        </p:txBody>
      </p:sp>
    </p:spTree>
    <p:extLst>
      <p:ext uri="{BB962C8B-B14F-4D97-AF65-F5344CB8AC3E}">
        <p14:creationId xmlns:p14="http://schemas.microsoft.com/office/powerpoint/2010/main" val="34247958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The Ten-Point Monitoring Strategy is a standardized methodology for quickly gathering required radiological monitoring information after a potential release. The strategy is intended to be used during the early post-incident phase (typically completed by the RAP team or first responders).  The goal of this survey is to determine</a:t>
            </a:r>
            <a:r>
              <a:rPr lang="en-US" baseline="0" dirty="0"/>
              <a:t> the downwind extent of the release (length and width) by providing 10 points in strategic locations.  </a:t>
            </a:r>
            <a:r>
              <a:rPr lang="en-US" dirty="0"/>
              <a:t>This strategy will allow a quick comparison of real-world data to model predictions and allow responding personnel to provide effective recommendations on protection of responders and the local population. The strategy is intended for use during the initial response and is not intended to guide selection of monitoring activities for follow on cleanup and site restoration tasks. </a:t>
            </a:r>
          </a:p>
          <a:p>
            <a:endParaRPr lang="en-US" dirty="0"/>
          </a:p>
        </p:txBody>
      </p:sp>
      <p:sp>
        <p:nvSpPr>
          <p:cNvPr id="4" name="Slide Number Placeholder 3"/>
          <p:cNvSpPr>
            <a:spLocks noGrp="1"/>
          </p:cNvSpPr>
          <p:nvPr>
            <p:ph type="sldNum" sz="quarter" idx="10"/>
          </p:nvPr>
        </p:nvSpPr>
        <p:spPr/>
        <p:txBody>
          <a:bodyPr/>
          <a:lstStyle/>
          <a:p>
            <a:pPr>
              <a:defRPr/>
            </a:pPr>
            <a:fld id="{24ED7DC7-71DB-48BE-BADD-010971DFBE9C}" type="slidenum">
              <a:rPr lang="en-US" smtClean="0"/>
              <a:pPr>
                <a:defRPr/>
              </a:pPr>
              <a:t>30</a:t>
            </a:fld>
            <a:endParaRPr lang="en-US" dirty="0"/>
          </a:p>
        </p:txBody>
      </p:sp>
    </p:spTree>
    <p:extLst>
      <p:ext uri="{BB962C8B-B14F-4D97-AF65-F5344CB8AC3E}">
        <p14:creationId xmlns:p14="http://schemas.microsoft.com/office/powerpoint/2010/main" val="25618163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529">
              <a:defRPr/>
            </a:pPr>
            <a:r>
              <a:rPr lang="en-US" dirty="0"/>
              <a:t>Another</a:t>
            </a:r>
            <a:r>
              <a:rPr lang="en-US" baseline="0" dirty="0"/>
              <a:t> method to define ground deposition is to do a boundary survey.  The boundary survey could occur in the following ways:   </a:t>
            </a:r>
          </a:p>
          <a:p>
            <a:pPr defTabSz="931529">
              <a:defRPr/>
            </a:pPr>
            <a:r>
              <a:rPr lang="en-US" baseline="0" dirty="0"/>
              <a:t>1.) Define a boundary without further entering the deposition area or</a:t>
            </a:r>
          </a:p>
          <a:p>
            <a:pPr defTabSz="931529">
              <a:defRPr/>
            </a:pPr>
            <a:r>
              <a:rPr lang="en-US" baseline="0" dirty="0"/>
              <a:t>2.) Define the boundary by transecting the deposition area.        </a:t>
            </a:r>
            <a:endParaRPr lang="en-US" dirty="0"/>
          </a:p>
        </p:txBody>
      </p:sp>
      <p:sp>
        <p:nvSpPr>
          <p:cNvPr id="4" name="Slide Number Placeholder 3"/>
          <p:cNvSpPr>
            <a:spLocks noGrp="1"/>
          </p:cNvSpPr>
          <p:nvPr>
            <p:ph type="sldNum" sz="quarter" idx="10"/>
          </p:nvPr>
        </p:nvSpPr>
        <p:spPr/>
        <p:txBody>
          <a:bodyPr/>
          <a:lstStyle/>
          <a:p>
            <a:pPr>
              <a:defRPr/>
            </a:pPr>
            <a:fld id="{24ED7DC7-71DB-48BE-BADD-010971DFBE9C}" type="slidenum">
              <a:rPr lang="en-US" smtClean="0"/>
              <a:pPr>
                <a:defRPr/>
              </a:pPr>
              <a:t>31</a:t>
            </a:fld>
            <a:endParaRPr lang="en-US" dirty="0"/>
          </a:p>
        </p:txBody>
      </p:sp>
    </p:spTree>
    <p:extLst>
      <p:ext uri="{BB962C8B-B14F-4D97-AF65-F5344CB8AC3E}">
        <p14:creationId xmlns:p14="http://schemas.microsoft.com/office/powerpoint/2010/main" val="29618447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Exposure or dose rate instruments</a:t>
            </a:r>
            <a:r>
              <a:rPr lang="en-US" baseline="0" dirty="0"/>
              <a:t> are one of the most common types of radiation detectors.  These instruments come in a variety of shapes and sizes and can either contain an internal Geiger Mueller (GM) tube, scintillating crystal or material, or ion chamber.  Typically, GM tubes are used in smaller, wearable type exposure rate detectors like a Personal Radiation Detector (PRD).  Handheld exposure rate detectors may consist of a meter and a probe or may be combined into one unit.  Generally, ion chambers are the most accurate measure of exposure or dose rate.             </a:t>
            </a:r>
            <a:endParaRPr lang="en-US" dirty="0"/>
          </a:p>
        </p:txBody>
      </p:sp>
      <p:sp>
        <p:nvSpPr>
          <p:cNvPr id="4" name="Slide Number Placeholder 3"/>
          <p:cNvSpPr>
            <a:spLocks noGrp="1"/>
          </p:cNvSpPr>
          <p:nvPr>
            <p:ph type="sldNum" sz="quarter" idx="10"/>
          </p:nvPr>
        </p:nvSpPr>
        <p:spPr/>
        <p:txBody>
          <a:bodyPr/>
          <a:lstStyle/>
          <a:p>
            <a:pPr>
              <a:defRPr/>
            </a:pPr>
            <a:fld id="{415FC73D-2416-4DF8-9E7D-D05ABFFD2645}" type="slidenum">
              <a:rPr lang="en-US" smtClean="0"/>
              <a:pPr>
                <a:defRPr/>
              </a:pPr>
              <a:t>4</a:t>
            </a:fld>
            <a:endParaRPr lang="en-US" dirty="0"/>
          </a:p>
        </p:txBody>
      </p:sp>
    </p:spTree>
    <p:extLst>
      <p:ext uri="{BB962C8B-B14F-4D97-AF65-F5344CB8AC3E}">
        <p14:creationId xmlns:p14="http://schemas.microsoft.com/office/powerpoint/2010/main" val="156484985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The purpose of this survey is to identify area boundaries within which exposure rates and/or contamination levels exceed the derived response levels for evacuation/shelter-in-place,</a:t>
            </a:r>
            <a:r>
              <a:rPr lang="en-US" baseline="0" dirty="0"/>
              <a:t> </a:t>
            </a:r>
            <a:r>
              <a:rPr lang="en-US" dirty="0"/>
              <a:t>relocation, or other limit.</a:t>
            </a:r>
            <a:r>
              <a:rPr lang="en-US" baseline="0" dirty="0"/>
              <a:t>  Start recording data at a low background and work towards the deposition footprint.  When the contamination level is approached, then move away laterally away from the footprint (as in the picture).  </a:t>
            </a:r>
            <a:r>
              <a:rPr lang="en-US" dirty="0"/>
              <a:t>Record measurements</a:t>
            </a:r>
            <a:r>
              <a:rPr lang="en-US" baseline="0" dirty="0"/>
              <a:t> </a:t>
            </a:r>
            <a:r>
              <a:rPr lang="en-US" dirty="0"/>
              <a:t>and (if needed) notify supervisor</a:t>
            </a:r>
            <a:r>
              <a:rPr lang="en-US" baseline="0" dirty="0"/>
              <a:t> </a:t>
            </a:r>
            <a:r>
              <a:rPr lang="en-US" dirty="0"/>
              <a:t>of your location and reading.  Performing boundary</a:t>
            </a:r>
            <a:r>
              <a:rPr lang="en-US" baseline="0" dirty="0"/>
              <a:t> surveys in this manner will cause field teams to avoid the greatest amount of dose and contamination by not traversing through the middle of the deposition footprint.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24ED7DC7-71DB-48BE-BADD-010971DFBE9C}" type="slidenum">
              <a:rPr lang="en-US" smtClean="0"/>
              <a:pPr>
                <a:defRPr/>
              </a:pPr>
              <a:t>32</a:t>
            </a:fld>
            <a:endParaRPr lang="en-US" dirty="0"/>
          </a:p>
        </p:txBody>
      </p:sp>
    </p:spTree>
    <p:extLst>
      <p:ext uri="{BB962C8B-B14F-4D97-AF65-F5344CB8AC3E}">
        <p14:creationId xmlns:p14="http://schemas.microsoft.com/office/powerpoint/2010/main" val="12403826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This pattern</a:t>
            </a:r>
            <a:r>
              <a:rPr lang="en-US" baseline="0" dirty="0"/>
              <a:t> is used to define the deposition boundary by traversing through the area.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Some benefits of doing this pattern:</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aseline="0" dirty="0"/>
              <a:t>May be quicker performing this survey than performing a boundary survey without entry into the area.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aseline="0" dirty="0"/>
              <a:t>Able to collect measurements and samples in the center of the deposition area (good for refining the model)</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aseline="0" dirty="0"/>
              <a:t>Collecting measurements and samples within the area will provide insight for the affected neighborhoods/towns.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Some cons to this pattern:</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aseline="0" dirty="0"/>
              <a:t>Subject teams to higher dose rates and/or contamination levels.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aseline="0" dirty="0"/>
              <a:t>More risk of contaminating personnel/equipment.    </a:t>
            </a:r>
            <a:endParaRPr lang="en-US" dirty="0"/>
          </a:p>
        </p:txBody>
      </p:sp>
      <p:sp>
        <p:nvSpPr>
          <p:cNvPr id="4" name="Slide Number Placeholder 3"/>
          <p:cNvSpPr>
            <a:spLocks noGrp="1"/>
          </p:cNvSpPr>
          <p:nvPr>
            <p:ph type="sldNum" sz="quarter" idx="10"/>
          </p:nvPr>
        </p:nvSpPr>
        <p:spPr/>
        <p:txBody>
          <a:bodyPr/>
          <a:lstStyle/>
          <a:p>
            <a:pPr>
              <a:defRPr/>
            </a:pPr>
            <a:fld id="{24ED7DC7-71DB-48BE-BADD-010971DFBE9C}" type="slidenum">
              <a:rPr lang="en-US" smtClean="0"/>
              <a:pPr>
                <a:defRPr/>
              </a:pPr>
              <a:t>33</a:t>
            </a:fld>
            <a:endParaRPr lang="en-US" dirty="0"/>
          </a:p>
        </p:txBody>
      </p:sp>
    </p:spTree>
    <p:extLst>
      <p:ext uri="{BB962C8B-B14F-4D97-AF65-F5344CB8AC3E}">
        <p14:creationId xmlns:p14="http://schemas.microsoft.com/office/powerpoint/2010/main" val="134038851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529">
              <a:defRPr/>
            </a:pPr>
            <a:r>
              <a:rPr lang="en-US" dirty="0"/>
              <a:t>The purpose of this survey is to identify area boundaries within which exposure rates and/or contamination levels exceed the derived response levels for evacuation/shelter-in-place,</a:t>
            </a:r>
            <a:r>
              <a:rPr lang="en-US" baseline="0" dirty="0"/>
              <a:t> </a:t>
            </a:r>
            <a:r>
              <a:rPr lang="en-US" dirty="0"/>
              <a:t>relocation, or other limit.</a:t>
            </a:r>
            <a:r>
              <a:rPr lang="en-US" baseline="0" dirty="0"/>
              <a:t>  Start recording data at a low background and work towards the deposition footprint.  Collect measurements at a specified interval during the transect.  Continue surveying within the footprint until the levels decrease. Then repeat the transect (as in the picture).  </a:t>
            </a:r>
            <a:r>
              <a:rPr lang="en-US" dirty="0"/>
              <a:t>Record measurements</a:t>
            </a:r>
            <a:r>
              <a:rPr lang="en-US" baseline="0" dirty="0"/>
              <a:t> </a:t>
            </a:r>
            <a:r>
              <a:rPr lang="en-US" dirty="0"/>
              <a:t>and (if needed) notify supervisor</a:t>
            </a:r>
            <a:r>
              <a:rPr lang="en-US" baseline="0" dirty="0"/>
              <a:t> </a:t>
            </a:r>
            <a:r>
              <a:rPr lang="en-US" dirty="0"/>
              <a:t>of your location and reading.</a:t>
            </a:r>
            <a:r>
              <a:rPr lang="en-US" baseline="0" dirty="0"/>
              <a:t>  Be aware of established turn back levels.  </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24ED7DC7-71DB-48BE-BADD-010971DFBE9C}" type="slidenum">
              <a:rPr lang="en-US" smtClean="0"/>
              <a:pPr>
                <a:defRPr/>
              </a:pPr>
              <a:t>34</a:t>
            </a:fld>
            <a:endParaRPr lang="en-US" dirty="0"/>
          </a:p>
        </p:txBody>
      </p:sp>
    </p:spTree>
    <p:extLst>
      <p:ext uri="{BB962C8B-B14F-4D97-AF65-F5344CB8AC3E}">
        <p14:creationId xmlns:p14="http://schemas.microsoft.com/office/powerpoint/2010/main" val="172258637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4ED7DC7-71DB-48BE-BADD-010971DFBE9C}" type="slidenum">
              <a:rPr lang="en-US" smtClean="0"/>
              <a:pPr>
                <a:defRPr/>
              </a:pPr>
              <a:t>35</a:t>
            </a:fld>
            <a:endParaRPr lang="en-US" dirty="0"/>
          </a:p>
        </p:txBody>
      </p:sp>
    </p:spTree>
    <p:extLst>
      <p:ext uri="{BB962C8B-B14F-4D97-AF65-F5344CB8AC3E}">
        <p14:creationId xmlns:p14="http://schemas.microsoft.com/office/powerpoint/2010/main" val="146012408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p:spPr>
        <p:txBody>
          <a:bodyPr/>
          <a:lstStyle/>
          <a:p>
            <a:fld id="{E6A30596-9752-48A3-AAB0-10D88B860222}" type="slidenum">
              <a:rPr lang="en-US" smtClean="0"/>
              <a:pPr/>
              <a:t>36</a:t>
            </a:fld>
            <a:endParaRPr lang="en-US" dirty="0"/>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a:ln/>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300" dirty="0"/>
              <a:t>Radiological emergencies are typically broken into 3 phases.  In the USA, the 3 phases of</a:t>
            </a:r>
            <a:r>
              <a:rPr lang="en-US" sz="1300" baseline="0" dirty="0"/>
              <a:t> a radiological emergency are named Early, Intermediate, and Late.  The international community will call these 3 phases Urgent, Early, and Recovery. </a:t>
            </a:r>
            <a:r>
              <a:rPr lang="en-US" sz="1400" dirty="0"/>
              <a:t>Different phases of the response will dictate different measurements and samples. </a:t>
            </a:r>
            <a:endParaRPr lang="en-US" sz="1300" dirty="0"/>
          </a:p>
          <a:p>
            <a:pPr marL="285750" indent="-285750">
              <a:buFont typeface="Arial" panose="020B0604020202020204" pitchFamily="34" charset="0"/>
              <a:buChar char="•"/>
            </a:pPr>
            <a:r>
              <a:rPr lang="en-US" sz="1300" dirty="0"/>
              <a:t>During the Early Phase (sometimes referred to as the Emergency or</a:t>
            </a:r>
            <a:r>
              <a:rPr lang="en-US" sz="1300" baseline="0" dirty="0"/>
              <a:t> Plume</a:t>
            </a:r>
            <a:r>
              <a:rPr lang="en-US" sz="1300" dirty="0"/>
              <a:t> Phase), material is still being released into the environment.</a:t>
            </a:r>
            <a:r>
              <a:rPr lang="en-US" sz="1300" baseline="0" dirty="0"/>
              <a:t>  The duration of this phase is hours to days.  </a:t>
            </a:r>
            <a:r>
              <a:rPr lang="en-US" sz="1300" dirty="0"/>
              <a:t>For reference, Fukushima’s Early Phase lasted for 2 weeks. </a:t>
            </a:r>
          </a:p>
          <a:p>
            <a:pPr marL="285750" indent="-285750">
              <a:buFont typeface="Arial" panose="020B0604020202020204" pitchFamily="34" charset="0"/>
              <a:buChar char="•"/>
            </a:pPr>
            <a:r>
              <a:rPr lang="en-US" sz="1300" dirty="0"/>
              <a:t>The Intermediate</a:t>
            </a:r>
            <a:r>
              <a:rPr lang="en-US" sz="1300" baseline="0" dirty="0"/>
              <a:t> Phase starts when the release has stopped and for several weeks or months afterwards.  During this phase, it is time to determine the full extent of the impacted areas. </a:t>
            </a:r>
          </a:p>
          <a:p>
            <a:pPr marL="285750" indent="-285750">
              <a:buFont typeface="Arial" panose="020B0604020202020204" pitchFamily="34" charset="0"/>
              <a:buChar char="•"/>
            </a:pPr>
            <a:r>
              <a:rPr lang="en-US" sz="1300" baseline="0" dirty="0"/>
              <a:t>The Late (sometimes referred to as the Recovery phase) begins after the intermediate phase and lasts for months to years.  Full characterization and clean up occur during this phase.  EPA would be in charge of the FRMAC at this stage.  </a:t>
            </a:r>
          </a:p>
        </p:txBody>
      </p:sp>
    </p:spTree>
    <p:extLst>
      <p:ext uri="{BB962C8B-B14F-4D97-AF65-F5344CB8AC3E}">
        <p14:creationId xmlns:p14="http://schemas.microsoft.com/office/powerpoint/2010/main" val="305198357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a:spLocks noGrp="1" noChangeArrowheads="1"/>
          </p:cNvSpPr>
          <p:nvPr>
            <p:ph type="sldNum" sz="quarter" idx="5"/>
          </p:nvPr>
        </p:nvSpPr>
        <p:spPr>
          <a:noFill/>
        </p:spPr>
        <p:txBody>
          <a:bodyPr/>
          <a:lstStyle/>
          <a:p>
            <a:fld id="{BED39432-9D97-4AE2-A0A5-296EF41677A2}" type="slidenum">
              <a:rPr lang="en-US" smtClean="0"/>
              <a:pPr/>
              <a:t>37</a:t>
            </a:fld>
            <a:endParaRPr lang="en-US" dirty="0"/>
          </a:p>
        </p:txBody>
      </p:sp>
      <p:sp>
        <p:nvSpPr>
          <p:cNvPr id="160771" name="Rectangle 2"/>
          <p:cNvSpPr>
            <a:spLocks noGrp="1" noRot="1" noChangeAspect="1" noChangeArrowheads="1" noTextEdit="1"/>
          </p:cNvSpPr>
          <p:nvPr>
            <p:ph type="sldImg"/>
          </p:nvPr>
        </p:nvSpPr>
        <p:spPr>
          <a:ln/>
        </p:spPr>
      </p:sp>
      <p:sp>
        <p:nvSpPr>
          <p:cNvPr id="160772" name="Rectangle 3"/>
          <p:cNvSpPr>
            <a:spLocks noGrp="1" noChangeArrowheads="1"/>
          </p:cNvSpPr>
          <p:nvPr>
            <p:ph type="body" idx="1"/>
          </p:nvPr>
        </p:nvSpPr>
        <p:spPr>
          <a:noFill/>
          <a:ln/>
        </p:spPr>
        <p:txBody>
          <a:bodyPr/>
          <a:lstStyle/>
          <a:p>
            <a:pPr eaLnBrk="1" hangingPunct="1"/>
            <a:r>
              <a:rPr lang="en-US" dirty="0">
                <a:solidFill>
                  <a:schemeClr val="tx1"/>
                </a:solidFill>
              </a:rPr>
              <a:t>During the early phase, the most</a:t>
            </a:r>
            <a:r>
              <a:rPr lang="en-US" baseline="0" dirty="0">
                <a:solidFill>
                  <a:schemeClr val="tx1"/>
                </a:solidFill>
              </a:rPr>
              <a:t> prevalent surveys will be exposure rate and contamination surveys.  </a:t>
            </a:r>
            <a:r>
              <a:rPr lang="en-US" dirty="0">
                <a:solidFill>
                  <a:schemeClr val="tx1"/>
                </a:solidFill>
              </a:rPr>
              <a:t>Exposure rates should be taken at 1 meter</a:t>
            </a:r>
            <a:r>
              <a:rPr lang="en-US" baseline="0" dirty="0">
                <a:solidFill>
                  <a:schemeClr val="tx1"/>
                </a:solidFill>
              </a:rPr>
              <a:t> (waist height) </a:t>
            </a:r>
            <a:r>
              <a:rPr lang="en-US" dirty="0">
                <a:solidFill>
                  <a:schemeClr val="tx1"/>
                </a:solidFill>
              </a:rPr>
              <a:t>above ground level.</a:t>
            </a:r>
            <a:r>
              <a:rPr lang="en-US" baseline="0" dirty="0">
                <a:solidFill>
                  <a:schemeClr val="tx1"/>
                </a:solidFill>
              </a:rPr>
              <a:t> </a:t>
            </a:r>
            <a:r>
              <a:rPr lang="en-US" dirty="0">
                <a:solidFill>
                  <a:schemeClr val="tx1"/>
                </a:solidFill>
              </a:rPr>
              <a:t>Contamination surveys</a:t>
            </a:r>
            <a:r>
              <a:rPr lang="en-US" baseline="0" dirty="0">
                <a:solidFill>
                  <a:schemeClr val="tx1"/>
                </a:solidFill>
              </a:rPr>
              <a:t> (alpha/beta/gamma) are </a:t>
            </a:r>
            <a:r>
              <a:rPr lang="en-US" dirty="0">
                <a:solidFill>
                  <a:schemeClr val="tx1"/>
                </a:solidFill>
              </a:rPr>
              <a:t>performed at ground level.  Plume tracking</a:t>
            </a:r>
            <a:r>
              <a:rPr lang="en-US" baseline="0" dirty="0">
                <a:solidFill>
                  <a:schemeClr val="tx1"/>
                </a:solidFill>
              </a:rPr>
              <a:t> surveys could also be performed by field teams or one could use a system of pre-existing fixed monitors to track the plume.  Other surveys performed may be in support of maintaining critical infrastructure or public health which require surveying areas, people, and/or equipment.      </a:t>
            </a:r>
            <a:endParaRPr lang="en-US" dirty="0">
              <a:solidFill>
                <a:schemeClr val="tx1"/>
              </a:solidFill>
            </a:endParaRPr>
          </a:p>
          <a:p>
            <a:pPr eaLnBrk="1" hangingPunct="1"/>
            <a:r>
              <a:rPr lang="en-US" baseline="0" dirty="0">
                <a:solidFill>
                  <a:schemeClr val="tx1"/>
                </a:solidFill>
              </a:rPr>
              <a:t> </a:t>
            </a:r>
            <a:endParaRPr lang="en-US" dirty="0">
              <a:solidFill>
                <a:schemeClr val="tx1"/>
              </a:solidFill>
            </a:endParaRPr>
          </a:p>
        </p:txBody>
      </p:sp>
    </p:spTree>
    <p:extLst>
      <p:ext uri="{BB962C8B-B14F-4D97-AF65-F5344CB8AC3E}">
        <p14:creationId xmlns:p14="http://schemas.microsoft.com/office/powerpoint/2010/main" val="371229873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300" dirty="0"/>
              <a:t>Conduct plume tracking surveys by measuring ambient dose rates in order to determine if a) the PAG (Protective Action Guides) are exceeded and if b) the turn back guidance for emergency workers is to be applied.  </a:t>
            </a:r>
            <a:r>
              <a:rPr lang="en-US" dirty="0"/>
              <a:t>Conduct further plume traverse/tracking as directed</a:t>
            </a:r>
            <a:r>
              <a:rPr lang="en-US" baseline="0" dirty="0"/>
              <a:t> by the supervisor.  Because this survey possibly subjects field teams to being immersed in a radiological plume, a</a:t>
            </a:r>
            <a:r>
              <a:rPr lang="en-US" sz="1300" dirty="0"/>
              <a:t>ppropriate PPE with respirators and electronic dosimeters may be required.  When driving in</a:t>
            </a:r>
            <a:r>
              <a:rPr lang="en-US" sz="1300" baseline="0" dirty="0"/>
              <a:t> and around the plume, remember the basic safety precautions aforementioned.  Personal safety, applicable PPE, and protective measures should be </a:t>
            </a:r>
            <a:r>
              <a:rPr lang="en-US" sz="1300" dirty="0"/>
              <a:t>covered during a pre-deployment brief.</a:t>
            </a:r>
          </a:p>
          <a:p>
            <a:endParaRPr lang="en-US" sz="1300" dirty="0"/>
          </a:p>
        </p:txBody>
      </p:sp>
      <p:sp>
        <p:nvSpPr>
          <p:cNvPr id="4" name="Slide Number Placeholder 3"/>
          <p:cNvSpPr>
            <a:spLocks noGrp="1"/>
          </p:cNvSpPr>
          <p:nvPr>
            <p:ph type="sldNum" sz="quarter" idx="10"/>
          </p:nvPr>
        </p:nvSpPr>
        <p:spPr/>
        <p:txBody>
          <a:bodyPr/>
          <a:lstStyle/>
          <a:p>
            <a:pPr>
              <a:defRPr/>
            </a:pPr>
            <a:fld id="{24ED7DC7-71DB-48BE-BADD-010971DFBE9C}" type="slidenum">
              <a:rPr lang="en-US" smtClean="0"/>
              <a:pPr>
                <a:defRPr/>
              </a:pPr>
              <a:t>38</a:t>
            </a:fld>
            <a:endParaRPr lang="en-US" dirty="0"/>
          </a:p>
        </p:txBody>
      </p:sp>
    </p:spTree>
    <p:extLst>
      <p:ext uri="{BB962C8B-B14F-4D97-AF65-F5344CB8AC3E}">
        <p14:creationId xmlns:p14="http://schemas.microsoft.com/office/powerpoint/2010/main" val="53983646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To perform this technique, a beta/gamma</a:t>
            </a:r>
            <a:r>
              <a:rPr lang="en-US" baseline="0" dirty="0"/>
              <a:t> probe with a window f</a:t>
            </a:r>
            <a:r>
              <a:rPr lang="en-US" dirty="0"/>
              <a:t>or taking </a:t>
            </a:r>
            <a:r>
              <a:rPr lang="en-US" i="0" dirty="0"/>
              <a:t>open (</a:t>
            </a:r>
            <a:r>
              <a:rPr lang="el-GR" i="0" dirty="0"/>
              <a:t>β</a:t>
            </a:r>
            <a:r>
              <a:rPr lang="en-US" i="0" dirty="0"/>
              <a:t>+y) and closed (y) readings must be used.</a:t>
            </a:r>
            <a:endParaRPr lang="en-US" i="0" baseline="0" dirty="0"/>
          </a:p>
          <a:p>
            <a:r>
              <a:rPr lang="en-US" dirty="0"/>
              <a:t>Perform a radiological survey at waist level (approximately 1 m above ground) and at ground level (approximately 3 cm above ground) with the detector looking</a:t>
            </a:r>
            <a:r>
              <a:rPr lang="en-US" baseline="0" dirty="0"/>
              <a:t> toward the ground.  </a:t>
            </a:r>
            <a:r>
              <a:rPr lang="en-US" dirty="0"/>
              <a:t> </a:t>
            </a:r>
          </a:p>
          <a:p>
            <a:endParaRPr lang="en-US" dirty="0"/>
          </a:p>
        </p:txBody>
      </p:sp>
      <p:sp>
        <p:nvSpPr>
          <p:cNvPr id="4" name="Slide Number Placeholder 3"/>
          <p:cNvSpPr>
            <a:spLocks noGrp="1"/>
          </p:cNvSpPr>
          <p:nvPr>
            <p:ph type="sldNum" sz="quarter" idx="10"/>
          </p:nvPr>
        </p:nvSpPr>
        <p:spPr/>
        <p:txBody>
          <a:bodyPr/>
          <a:lstStyle/>
          <a:p>
            <a:pPr>
              <a:defRPr/>
            </a:pPr>
            <a:fld id="{24ED7DC7-71DB-48BE-BADD-010971DFBE9C}" type="slidenum">
              <a:rPr lang="en-US" smtClean="0"/>
              <a:pPr>
                <a:defRPr/>
              </a:pPr>
              <a:t>39</a:t>
            </a:fld>
            <a:endParaRPr lang="en-US" dirty="0"/>
          </a:p>
        </p:txBody>
      </p:sp>
    </p:spTree>
    <p:extLst>
      <p:ext uri="{BB962C8B-B14F-4D97-AF65-F5344CB8AC3E}">
        <p14:creationId xmlns:p14="http://schemas.microsoft.com/office/powerpoint/2010/main" val="32432747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Ground deposition</a:t>
            </a:r>
            <a:r>
              <a:rPr lang="en-US" baseline="0" dirty="0"/>
              <a:t> measurements are collected to determine the levels of contamination on the ground surface.  Use contamination meters and </a:t>
            </a:r>
            <a:r>
              <a:rPr lang="en-US" i="1" baseline="0" dirty="0"/>
              <a:t>in situ </a:t>
            </a:r>
            <a:r>
              <a:rPr lang="en-US" baseline="0" dirty="0"/>
              <a:t>detectors to determine ground deposition.   T</a:t>
            </a:r>
            <a:r>
              <a:rPr lang="en-US" dirty="0"/>
              <a:t>hese measurements are common throughout</a:t>
            </a:r>
            <a:r>
              <a:rPr lang="en-US" baseline="0" dirty="0"/>
              <a:t> the whole response.  Find an open area that is undisturbed to take measurements.  Contamination surveys are performed at ground level.  </a:t>
            </a:r>
            <a:r>
              <a:rPr lang="en-US" i="1" baseline="0" dirty="0"/>
              <a:t>In situ </a:t>
            </a:r>
            <a:r>
              <a:rPr lang="en-US" baseline="0" dirty="0"/>
              <a:t>measurements are also performed at 1 meter above ground level (or however your system is calibrated). Typically, ground deposition surveys are always accompanied by an exposure rate survey performed at 1 meter above ground level (waist height). </a:t>
            </a:r>
          </a:p>
          <a:p>
            <a:r>
              <a:rPr lang="en-US" baseline="0" dirty="0"/>
              <a:t>  </a:t>
            </a:r>
            <a:endParaRPr lang="en-US" dirty="0"/>
          </a:p>
        </p:txBody>
      </p:sp>
      <p:sp>
        <p:nvSpPr>
          <p:cNvPr id="4" name="Slide Number Placeholder 3"/>
          <p:cNvSpPr>
            <a:spLocks noGrp="1"/>
          </p:cNvSpPr>
          <p:nvPr>
            <p:ph type="sldNum" sz="quarter" idx="10"/>
          </p:nvPr>
        </p:nvSpPr>
        <p:spPr/>
        <p:txBody>
          <a:bodyPr/>
          <a:lstStyle/>
          <a:p>
            <a:pPr>
              <a:defRPr/>
            </a:pPr>
            <a:fld id="{24ED7DC7-71DB-48BE-BADD-010971DFBE9C}" type="slidenum">
              <a:rPr lang="en-US" smtClean="0"/>
              <a:pPr>
                <a:defRPr/>
              </a:pPr>
              <a:t>40</a:t>
            </a:fld>
            <a:endParaRPr lang="en-US" dirty="0"/>
          </a:p>
        </p:txBody>
      </p:sp>
    </p:spTree>
    <p:extLst>
      <p:ext uri="{BB962C8B-B14F-4D97-AF65-F5344CB8AC3E}">
        <p14:creationId xmlns:p14="http://schemas.microsoft.com/office/powerpoint/2010/main" val="59726019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Activity:</a:t>
            </a:r>
            <a:r>
              <a:rPr lang="en-US" baseline="0" dirty="0"/>
              <a:t>  Use instruments to perform an exposure rate survey at 1 meter and a surface contamination survey.  If an </a:t>
            </a:r>
            <a:r>
              <a:rPr lang="en-US" i="1" baseline="0" dirty="0"/>
              <a:t>in situ </a:t>
            </a:r>
            <a:r>
              <a:rPr lang="en-US" baseline="0" dirty="0"/>
              <a:t>detector is available, practice collecting a spectrum.  </a:t>
            </a:r>
            <a:endParaRPr lang="en-US" dirty="0"/>
          </a:p>
        </p:txBody>
      </p:sp>
      <p:sp>
        <p:nvSpPr>
          <p:cNvPr id="4" name="Slide Number Placeholder 3"/>
          <p:cNvSpPr>
            <a:spLocks noGrp="1"/>
          </p:cNvSpPr>
          <p:nvPr>
            <p:ph type="sldNum" sz="quarter" idx="10"/>
          </p:nvPr>
        </p:nvSpPr>
        <p:spPr/>
        <p:txBody>
          <a:bodyPr/>
          <a:lstStyle/>
          <a:p>
            <a:pPr>
              <a:defRPr/>
            </a:pPr>
            <a:fld id="{24ED7DC7-71DB-48BE-BADD-010971DFBE9C}" type="slidenum">
              <a:rPr lang="en-US" smtClean="0"/>
              <a:pPr>
                <a:defRPr/>
              </a:pPr>
              <a:t>41</a:t>
            </a:fld>
            <a:endParaRPr lang="en-US" dirty="0"/>
          </a:p>
        </p:txBody>
      </p:sp>
    </p:spTree>
    <p:extLst>
      <p:ext uri="{BB962C8B-B14F-4D97-AF65-F5344CB8AC3E}">
        <p14:creationId xmlns:p14="http://schemas.microsoft.com/office/powerpoint/2010/main" val="21825420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Contamination</a:t>
            </a:r>
            <a:r>
              <a:rPr lang="en-US" baseline="0" dirty="0"/>
              <a:t> instruments measure radioactive contamination deposited on surfaces.  Contamination instruments may consist of a meter and an attached probe, or may be combined into a single unit.  Contamination probes are typically specialized in the type of radiation it detects.  GM probes have the ability to generally detect alpha, beta, and gamma contamination.  However, other probes, such as the sodium iodide probe, would be more sensitive to detecting gamma radiation than the GM.  Alpha/beta scintillator probes are used to detect alpha and beta radiation only, with very minimal gamma radiation being detected.   There are advantages/disadvantages to each probe. The most important thing to remember is to use a contamination probe that will detect the contamination of concern.       </a:t>
            </a:r>
            <a:endParaRPr lang="en-US" dirty="0"/>
          </a:p>
        </p:txBody>
      </p:sp>
      <p:sp>
        <p:nvSpPr>
          <p:cNvPr id="4" name="Slide Number Placeholder 3"/>
          <p:cNvSpPr>
            <a:spLocks noGrp="1"/>
          </p:cNvSpPr>
          <p:nvPr>
            <p:ph type="sldNum" sz="quarter" idx="10"/>
          </p:nvPr>
        </p:nvSpPr>
        <p:spPr/>
        <p:txBody>
          <a:bodyPr/>
          <a:lstStyle/>
          <a:p>
            <a:pPr>
              <a:defRPr/>
            </a:pPr>
            <a:fld id="{24ED7DC7-71DB-48BE-BADD-010971DFBE9C}" type="slidenum">
              <a:rPr lang="en-US" smtClean="0"/>
              <a:pPr>
                <a:defRPr/>
              </a:pPr>
              <a:t>5</a:t>
            </a:fld>
            <a:endParaRPr lang="en-US" dirty="0"/>
          </a:p>
        </p:txBody>
      </p:sp>
    </p:spTree>
    <p:extLst>
      <p:ext uri="{BB962C8B-B14F-4D97-AF65-F5344CB8AC3E}">
        <p14:creationId xmlns:p14="http://schemas.microsoft.com/office/powerpoint/2010/main" val="343184742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592">
              <a:defRPr/>
            </a:pPr>
            <a:r>
              <a:rPr lang="en-US" dirty="0"/>
              <a:t>For covering a large area it is recommended to make measurement from within a moving vehicle (route monitoring) or to use aerial survey.   </a:t>
            </a:r>
          </a:p>
          <a:p>
            <a:pPr defTabSz="931592">
              <a:defRPr/>
            </a:pPr>
            <a:r>
              <a:rPr lang="en-US" dirty="0"/>
              <a:t>Ground deposition surveys on a roadway are used to survey and evaluate the contamination levels of a road. </a:t>
            </a:r>
            <a:r>
              <a:rPr lang="en-US" baseline="0" dirty="0"/>
              <a:t> </a:t>
            </a:r>
            <a:r>
              <a:rPr lang="en-US" dirty="0"/>
              <a:t>Local governments use this information for evacuation and reentry.  </a:t>
            </a:r>
          </a:p>
          <a:p>
            <a:pPr defTabSz="931592">
              <a:defRPr/>
            </a:pPr>
            <a:endParaRPr lang="en-US" dirty="0"/>
          </a:p>
          <a:p>
            <a:endParaRPr lang="en-US" dirty="0"/>
          </a:p>
        </p:txBody>
      </p:sp>
      <p:sp>
        <p:nvSpPr>
          <p:cNvPr id="4" name="Slide Number Placeholder 3"/>
          <p:cNvSpPr>
            <a:spLocks noGrp="1"/>
          </p:cNvSpPr>
          <p:nvPr>
            <p:ph type="sldNum" sz="quarter" idx="10"/>
          </p:nvPr>
        </p:nvSpPr>
        <p:spPr/>
        <p:txBody>
          <a:bodyPr/>
          <a:lstStyle/>
          <a:p>
            <a:pPr>
              <a:defRPr/>
            </a:pPr>
            <a:fld id="{24ED7DC7-71DB-48BE-BADD-010971DFBE9C}" type="slidenum">
              <a:rPr lang="en-US" smtClean="0"/>
              <a:pPr>
                <a:defRPr/>
              </a:pPr>
              <a:t>42</a:t>
            </a:fld>
            <a:endParaRPr lang="en-US" dirty="0"/>
          </a:p>
        </p:txBody>
      </p:sp>
    </p:spTree>
    <p:extLst>
      <p:ext uri="{BB962C8B-B14F-4D97-AF65-F5344CB8AC3E}">
        <p14:creationId xmlns:p14="http://schemas.microsoft.com/office/powerpoint/2010/main" val="114589091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One could use a vehicle mounted search system to survey transportation corridors.  For sodium iodide systems, surveys could be performed in areas that are less than 5-10 mR/hr (or whatever the</a:t>
            </a:r>
            <a:r>
              <a:rPr lang="en-US" baseline="0" dirty="0"/>
              <a:t> sensitivity of the system may be)</a:t>
            </a:r>
            <a:r>
              <a:rPr lang="en-US" dirty="0"/>
              <a:t>.  This slide</a:t>
            </a:r>
            <a:r>
              <a:rPr lang="en-US" baseline="0" dirty="0"/>
              <a:t> is an example of transportation surveys in Japan.</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24ED7DC7-71DB-48BE-BADD-010971DFBE9C}" type="slidenum">
              <a:rPr lang="en-US" smtClean="0"/>
              <a:pPr>
                <a:defRPr/>
              </a:pPr>
              <a:t>43</a:t>
            </a:fld>
            <a:endParaRPr lang="en-US" dirty="0"/>
          </a:p>
        </p:txBody>
      </p:sp>
    </p:spTree>
    <p:extLst>
      <p:ext uri="{BB962C8B-B14F-4D97-AF65-F5344CB8AC3E}">
        <p14:creationId xmlns:p14="http://schemas.microsoft.com/office/powerpoint/2010/main" val="428948164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Be prepared to survey critical infrastructure or support re-entry</a:t>
            </a:r>
            <a:r>
              <a:rPr lang="en-US" baseline="0" dirty="0"/>
              <a:t> into critical facilities.  Besides performing surveys at the location, consider placing passive dosimeters inside or outside of buildings to determine a dose to an individual occupying that area.  Agriculture (especially dairies) will need to continue to operate on a daily basis.  Monitoring personnel may need to perform surveys to assist in determining the suitability of areas for the population to re-enter.            </a:t>
            </a:r>
            <a:endParaRPr lang="en-US" dirty="0"/>
          </a:p>
        </p:txBody>
      </p:sp>
      <p:sp>
        <p:nvSpPr>
          <p:cNvPr id="4" name="Slide Number Placeholder 3"/>
          <p:cNvSpPr>
            <a:spLocks noGrp="1"/>
          </p:cNvSpPr>
          <p:nvPr>
            <p:ph type="sldNum" sz="quarter" idx="10"/>
          </p:nvPr>
        </p:nvSpPr>
        <p:spPr/>
        <p:txBody>
          <a:bodyPr/>
          <a:lstStyle/>
          <a:p>
            <a:pPr>
              <a:defRPr/>
            </a:pPr>
            <a:fld id="{24ED7DC7-71DB-48BE-BADD-010971DFBE9C}" type="slidenum">
              <a:rPr lang="en-US" smtClean="0"/>
              <a:pPr>
                <a:defRPr/>
              </a:pPr>
              <a:t>44</a:t>
            </a:fld>
            <a:endParaRPr lang="en-US" dirty="0"/>
          </a:p>
        </p:txBody>
      </p:sp>
    </p:spTree>
    <p:extLst>
      <p:ext uri="{BB962C8B-B14F-4D97-AF65-F5344CB8AC3E}">
        <p14:creationId xmlns:p14="http://schemas.microsoft.com/office/powerpoint/2010/main" val="77646606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Contamination control lines (otherwise known as “hotlines”) are setup to assist personnel exiting the affected areas.  While DOE teams will support hotlines (as available) for responders, typically </a:t>
            </a:r>
            <a:r>
              <a:rPr lang="en-US" baseline="0" dirty="0"/>
              <a:t>DOE field teams do not provide assistance for population monitoring.  Other agencies, like the CDC or Civil Support Teams, are equipped to provide support for population monitoring.    </a:t>
            </a:r>
            <a:endParaRPr lang="en-US" dirty="0"/>
          </a:p>
        </p:txBody>
      </p:sp>
      <p:sp>
        <p:nvSpPr>
          <p:cNvPr id="4" name="Slide Number Placeholder 3"/>
          <p:cNvSpPr>
            <a:spLocks noGrp="1"/>
          </p:cNvSpPr>
          <p:nvPr>
            <p:ph type="sldNum" sz="quarter" idx="10"/>
          </p:nvPr>
        </p:nvSpPr>
        <p:spPr/>
        <p:txBody>
          <a:bodyPr/>
          <a:lstStyle/>
          <a:p>
            <a:pPr>
              <a:defRPr/>
            </a:pPr>
            <a:fld id="{24ED7DC7-71DB-48BE-BADD-010971DFBE9C}" type="slidenum">
              <a:rPr lang="en-US" smtClean="0"/>
              <a:pPr>
                <a:defRPr/>
              </a:pPr>
              <a:t>45</a:t>
            </a:fld>
            <a:endParaRPr lang="en-US" dirty="0"/>
          </a:p>
        </p:txBody>
      </p:sp>
    </p:spTree>
    <p:extLst>
      <p:ext uri="{BB962C8B-B14F-4D97-AF65-F5344CB8AC3E}">
        <p14:creationId xmlns:p14="http://schemas.microsoft.com/office/powerpoint/2010/main" val="231430864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Prepare the field team vehicle each shift with plastic to protect the vehicle from being contaminated.  Field team personnel should survey hands and feet before entering the vehicle.  Changing gloves and shoe covers frequently will help control contamination.  Place used PPE in a plastic bag for radioactive waste. Place sampling equipment in plastic bags in the vehicle if unable to decontaminate them in the field.  After the field team is done for the shift, they should proceed to the hotline.  At the hotline, personnel are surveyed as well as equipment and the vehicle, radioactive waste is removed, and the field samples are processed by sample control personnel, and then the plastic sheeting in the vehicle is removed.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r>
              <a:rPr lang="en-US" sz="2600" dirty="0"/>
              <a:t>If population is sheltered in place, w</a:t>
            </a:r>
            <a:r>
              <a:rPr lang="en-US" dirty="0"/>
              <a:t>hat are PPE requirements of the entry team?  Sometimes optics will</a:t>
            </a:r>
            <a:r>
              <a:rPr lang="en-US" baseline="0" dirty="0"/>
              <a:t> supersede normal procedure.  Instead of wearing a full set of PPE in a neighborhood, could you use just shoe covers and gloves to help ease some of the fears of the sheltered population?    </a:t>
            </a: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pPr>
              <a:defRPr/>
            </a:pPr>
            <a:fld id="{24ED7DC7-71DB-48BE-BADD-010971DFBE9C}" type="slidenum">
              <a:rPr lang="en-US" smtClean="0"/>
              <a:pPr>
                <a:defRPr/>
              </a:pPr>
              <a:t>47</a:t>
            </a:fld>
            <a:endParaRPr lang="en-US" dirty="0"/>
          </a:p>
        </p:txBody>
      </p:sp>
    </p:spTree>
    <p:extLst>
      <p:ext uri="{BB962C8B-B14F-4D97-AF65-F5344CB8AC3E}">
        <p14:creationId xmlns:p14="http://schemas.microsoft.com/office/powerpoint/2010/main" val="307799409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While in the field, the field team should periodically survey the interior of the vehicle for contamination.  When coming back to the clean area, a hotline should be established where surveys of the entire vehicle and personnel are performed.</a:t>
            </a:r>
            <a:r>
              <a:rPr lang="en-US" baseline="0" dirty="0"/>
              <a:t>  </a:t>
            </a:r>
            <a:endParaRPr lang="en-US" dirty="0"/>
          </a:p>
        </p:txBody>
      </p:sp>
      <p:sp>
        <p:nvSpPr>
          <p:cNvPr id="4" name="Slide Number Placeholder 3"/>
          <p:cNvSpPr>
            <a:spLocks noGrp="1"/>
          </p:cNvSpPr>
          <p:nvPr>
            <p:ph type="sldNum" sz="quarter" idx="10"/>
          </p:nvPr>
        </p:nvSpPr>
        <p:spPr/>
        <p:txBody>
          <a:bodyPr/>
          <a:lstStyle/>
          <a:p>
            <a:pPr>
              <a:defRPr/>
            </a:pPr>
            <a:fld id="{24ED7DC7-71DB-48BE-BADD-010971DFBE9C}" type="slidenum">
              <a:rPr lang="en-US" smtClean="0"/>
              <a:pPr>
                <a:defRPr/>
              </a:pPr>
              <a:t>48</a:t>
            </a:fld>
            <a:endParaRPr lang="en-US" dirty="0"/>
          </a:p>
        </p:txBody>
      </p:sp>
    </p:spTree>
    <p:extLst>
      <p:ext uri="{BB962C8B-B14F-4D97-AF65-F5344CB8AC3E}">
        <p14:creationId xmlns:p14="http://schemas.microsoft.com/office/powerpoint/2010/main" val="99344595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4ED7DC7-71DB-48BE-BADD-010971DFBE9C}" type="slidenum">
              <a:rPr lang="en-US" smtClean="0"/>
              <a:pPr>
                <a:defRPr/>
              </a:pPr>
              <a:t>49</a:t>
            </a:fld>
            <a:endParaRPr lang="en-US" dirty="0"/>
          </a:p>
        </p:txBody>
      </p:sp>
    </p:spTree>
    <p:extLst>
      <p:ext uri="{BB962C8B-B14F-4D97-AF65-F5344CB8AC3E}">
        <p14:creationId xmlns:p14="http://schemas.microsoft.com/office/powerpoint/2010/main" val="27394764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Field teams should have an</a:t>
            </a:r>
            <a:r>
              <a:rPr lang="en-US" baseline="0" dirty="0"/>
              <a:t> instrument kit which contains various detectors.  These instruments should be able to determine an exposure or dose rate and detect contamination (preferably be able to detect all types of radiation).  There should be enough instrumentation for the field team to provide data for health and safety (personal dose or contamination control) and for performing environmental measurements for exposure or dose rates and ground deposition measurements.   </a:t>
            </a:r>
            <a:endParaRPr lang="en-US" dirty="0"/>
          </a:p>
        </p:txBody>
      </p:sp>
      <p:sp>
        <p:nvSpPr>
          <p:cNvPr id="4" name="Slide Number Placeholder 3"/>
          <p:cNvSpPr>
            <a:spLocks noGrp="1"/>
          </p:cNvSpPr>
          <p:nvPr>
            <p:ph type="sldNum" sz="quarter" idx="10"/>
          </p:nvPr>
        </p:nvSpPr>
        <p:spPr/>
        <p:txBody>
          <a:bodyPr/>
          <a:lstStyle/>
          <a:p>
            <a:pPr>
              <a:defRPr/>
            </a:pPr>
            <a:fld id="{24ED7DC7-71DB-48BE-BADD-010971DFBE9C}" type="slidenum">
              <a:rPr lang="en-US" smtClean="0"/>
              <a:pPr>
                <a:defRPr/>
              </a:pPr>
              <a:t>6</a:t>
            </a:fld>
            <a:endParaRPr lang="en-US" dirty="0"/>
          </a:p>
        </p:txBody>
      </p:sp>
    </p:spTree>
    <p:extLst>
      <p:ext uri="{BB962C8B-B14F-4D97-AF65-F5344CB8AC3E}">
        <p14:creationId xmlns:p14="http://schemas.microsoft.com/office/powerpoint/2010/main" val="33548882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t>CMRT initially deploys with around 12 Health</a:t>
            </a:r>
            <a:r>
              <a:rPr lang="en-US" baseline="0" dirty="0"/>
              <a:t> Physics Kits (HP Kits).  The instruments provide the ability to perform dose rate measurements, detect alpha/beta contamination in the environment, and detect personal or equipment contamination.  The kits consist of the following detectors:   </a:t>
            </a:r>
            <a:endParaRPr lang="en-US" dirty="0"/>
          </a:p>
          <a:p>
            <a:pPr marL="171450" indent="-171450" eaLnBrk="1" hangingPunct="1">
              <a:buFont typeface="Arial" panose="020B0604020202020204" pitchFamily="34" charset="0"/>
              <a:buChar char="•"/>
            </a:pPr>
            <a:r>
              <a:rPr lang="en-US" dirty="0"/>
              <a:t>Ludlum 9DP-1 Ion Chamber</a:t>
            </a:r>
          </a:p>
          <a:p>
            <a:pPr marL="171450" indent="-171450" eaLnBrk="1" hangingPunct="1">
              <a:buFont typeface="Arial" panose="020B0604020202020204" pitchFamily="34" charset="0"/>
              <a:buChar char="•"/>
            </a:pPr>
            <a:r>
              <a:rPr lang="en-US" dirty="0"/>
              <a:t>Ludlum 3002</a:t>
            </a:r>
            <a:r>
              <a:rPr lang="en-US" baseline="0" dirty="0"/>
              <a:t> with 44-93 Alpha/Beta Scintillation Detector</a:t>
            </a:r>
          </a:p>
          <a:p>
            <a:pPr marL="171450" indent="-171450" eaLnBrk="1" hangingPunct="1">
              <a:buFont typeface="Arial" panose="020B0604020202020204" pitchFamily="34" charset="0"/>
              <a:buChar char="•"/>
            </a:pPr>
            <a:r>
              <a:rPr lang="en-US" baseline="0" dirty="0"/>
              <a:t>Ludlum 26-1 Frisker</a:t>
            </a:r>
          </a:p>
          <a:p>
            <a:pPr eaLnBrk="1" hangingPunct="1"/>
            <a:r>
              <a:rPr lang="en-US" baseline="0" dirty="0"/>
              <a:t>CMRT also has the same number of Ludlum 3001 with 44-2 NaI probes if the emergency necessitates the use of low energy gamma ray detection.  </a:t>
            </a:r>
          </a:p>
          <a:p>
            <a:pPr eaLnBrk="1" hangingPunct="1"/>
            <a:endParaRPr lang="en-US" baseline="0" dirty="0"/>
          </a:p>
          <a:p>
            <a:pPr eaLnBrk="1" hangingPunct="1"/>
            <a:r>
              <a:rPr lang="en-US" baseline="0" dirty="0"/>
              <a:t>This is a good time for demonstration of the CMRT HPKIT or state/local equipment.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24ED7DC7-71DB-48BE-BADD-010971DFBE9C}" type="slidenum">
              <a:rPr lang="en-US" smtClean="0"/>
              <a:pPr>
                <a:defRPr/>
              </a:pPr>
              <a:t>7</a:t>
            </a:fld>
            <a:endParaRPr lang="en-US" dirty="0"/>
          </a:p>
        </p:txBody>
      </p:sp>
    </p:spTree>
    <p:extLst>
      <p:ext uri="{BB962C8B-B14F-4D97-AF65-F5344CB8AC3E}">
        <p14:creationId xmlns:p14="http://schemas.microsoft.com/office/powerpoint/2010/main" val="29867352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Ludlum 9DP-1 (ion chamber).  These are used for dose rate measurements.  Notice that the low range is 200 </a:t>
            </a:r>
            <a:r>
              <a:rPr lang="en-US" sz="1200" dirty="0">
                <a:latin typeface="Century Gothic" panose="020B0502020202020204" pitchFamily="34" charset="0"/>
              </a:rPr>
              <a:t>µR/hr</a:t>
            </a:r>
            <a:r>
              <a:rPr lang="en-US" sz="1200" baseline="0" dirty="0">
                <a:latin typeface="Century Gothic" panose="020B0502020202020204" pitchFamily="34" charset="0"/>
              </a:rPr>
              <a:t> which is well above the natural background exposure rate of around 10-35 </a:t>
            </a:r>
            <a:r>
              <a:rPr lang="en-US" sz="1200" dirty="0">
                <a:latin typeface="Century Gothic" panose="020B0502020202020204" pitchFamily="34" charset="0"/>
              </a:rPr>
              <a:t>µR/hr.  For low range dose rate measurements, the Ludlum 3002 with a 44-2 scintillator or a Ludlum 26-1 with a dose filter (discussed later) may be used.   </a:t>
            </a:r>
            <a:r>
              <a:rPr lang="en-US" baseline="0" dirty="0"/>
              <a:t>  </a:t>
            </a:r>
          </a:p>
          <a:p>
            <a:endParaRPr lang="en-US" dirty="0"/>
          </a:p>
        </p:txBody>
      </p:sp>
      <p:sp>
        <p:nvSpPr>
          <p:cNvPr id="4" name="Slide Number Placeholder 3"/>
          <p:cNvSpPr>
            <a:spLocks noGrp="1"/>
          </p:cNvSpPr>
          <p:nvPr>
            <p:ph type="sldNum" sz="quarter" idx="10"/>
          </p:nvPr>
        </p:nvSpPr>
        <p:spPr/>
        <p:txBody>
          <a:bodyPr/>
          <a:lstStyle/>
          <a:p>
            <a:pPr>
              <a:defRPr/>
            </a:pPr>
            <a:fld id="{24ED7DC7-71DB-48BE-BADD-010971DFBE9C}" type="slidenum">
              <a:rPr lang="en-US" smtClean="0"/>
              <a:pPr>
                <a:defRPr/>
              </a:pPr>
              <a:t>8</a:t>
            </a:fld>
            <a:endParaRPr lang="en-US" dirty="0"/>
          </a:p>
        </p:txBody>
      </p:sp>
    </p:spTree>
    <p:extLst>
      <p:ext uri="{BB962C8B-B14F-4D97-AF65-F5344CB8AC3E}">
        <p14:creationId xmlns:p14="http://schemas.microsoft.com/office/powerpoint/2010/main" val="33891342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aseline="0" dirty="0"/>
              <a:t>Ludlum 3002 (alpha/beta meter) connected to a 44-93 (alpha/beta scintillator).  These are used for determining total alpha or total beta surface contamination.  The common reporting unit is counts per minute (cpm) or kilo cpm (</a:t>
            </a:r>
            <a:r>
              <a:rPr lang="en-US" baseline="0" dirty="0" err="1"/>
              <a:t>kcpm</a:t>
            </a:r>
            <a:r>
              <a:rPr lang="en-US" baseline="0" dirty="0"/>
              <a:t>).  Calibrating these instruments to a known source will determine a conversion coefficient to yield disintegrations per minute (dpm).  </a:t>
            </a:r>
          </a:p>
        </p:txBody>
      </p:sp>
      <p:sp>
        <p:nvSpPr>
          <p:cNvPr id="4" name="Slide Number Placeholder 3"/>
          <p:cNvSpPr>
            <a:spLocks noGrp="1"/>
          </p:cNvSpPr>
          <p:nvPr>
            <p:ph type="sldNum" sz="quarter" idx="10"/>
          </p:nvPr>
        </p:nvSpPr>
        <p:spPr/>
        <p:txBody>
          <a:bodyPr/>
          <a:lstStyle/>
          <a:p>
            <a:pPr>
              <a:defRPr/>
            </a:pPr>
            <a:fld id="{24ED7DC7-71DB-48BE-BADD-010971DFBE9C}" type="slidenum">
              <a:rPr lang="en-US" smtClean="0"/>
              <a:pPr>
                <a:defRPr/>
              </a:pPr>
              <a:t>9</a:t>
            </a:fld>
            <a:endParaRPr lang="en-US" dirty="0"/>
          </a:p>
        </p:txBody>
      </p:sp>
    </p:spTree>
    <p:extLst>
      <p:ext uri="{BB962C8B-B14F-4D97-AF65-F5344CB8AC3E}">
        <p14:creationId xmlns:p14="http://schemas.microsoft.com/office/powerpoint/2010/main" val="20212771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Ludlum 26-1 (handheld GM).  These are useful for frisking equipment and personnel for contamination and read out in cpm.  The frisker can utilize a filter on the detector face to read out in exposure rate (mR/hr).   </a:t>
            </a:r>
          </a:p>
          <a:p>
            <a:endParaRPr lang="en-US" dirty="0"/>
          </a:p>
        </p:txBody>
      </p:sp>
      <p:sp>
        <p:nvSpPr>
          <p:cNvPr id="4" name="Slide Number Placeholder 3"/>
          <p:cNvSpPr>
            <a:spLocks noGrp="1"/>
          </p:cNvSpPr>
          <p:nvPr>
            <p:ph type="sldNum" sz="quarter" idx="10"/>
          </p:nvPr>
        </p:nvSpPr>
        <p:spPr/>
        <p:txBody>
          <a:bodyPr/>
          <a:lstStyle/>
          <a:p>
            <a:pPr>
              <a:defRPr/>
            </a:pPr>
            <a:fld id="{24ED7DC7-71DB-48BE-BADD-010971DFBE9C}" type="slidenum">
              <a:rPr lang="en-US" smtClean="0"/>
              <a:pPr>
                <a:defRPr/>
              </a:pPr>
              <a:t>10</a:t>
            </a:fld>
            <a:endParaRPr lang="en-US" dirty="0"/>
          </a:p>
        </p:txBody>
      </p:sp>
    </p:spTree>
    <p:extLst>
      <p:ext uri="{BB962C8B-B14F-4D97-AF65-F5344CB8AC3E}">
        <p14:creationId xmlns:p14="http://schemas.microsoft.com/office/powerpoint/2010/main" val="12114095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ctr">
              <a:defRPr sz="4800" b="1">
                <a:solidFill>
                  <a:schemeClr val="tx2"/>
                </a:solidFill>
                <a:effectLst>
                  <a:outerShdw blurRad="31750" dist="25400" dir="5400000" algn="tl" rotWithShape="0">
                    <a:srgbClr val="000000">
                      <a:alpha val="25000"/>
                    </a:srgbClr>
                  </a:outerShdw>
                </a:effectLst>
                <a:latin typeface="Arial" panose="020B0604020202020204" pitchFamily="34" charset="0"/>
                <a:cs typeface="Arial" panose="020B0604020202020204" pitchFamily="34" charset="0"/>
              </a:defRPr>
            </a:lvl1pPr>
            <a:extLst/>
          </a:lstStyle>
          <a:p>
            <a:r>
              <a:rPr kumimoji="0" lang="en-US" dirty="0"/>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ctr">
              <a:buNone/>
              <a:defRPr>
                <a:solidFill>
                  <a:schemeClr val="tx2"/>
                </a:solidFill>
                <a:latin typeface="Arial" panose="020B0604020202020204" pitchFamily="34" charset="0"/>
                <a:cs typeface="Arial" panose="020B0604020202020204" pitchFamily="34"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dirty="0"/>
              <a:t>Click to edit Master subtitle style</a:t>
            </a:r>
          </a:p>
        </p:txBody>
      </p:sp>
      <p:sp>
        <p:nvSpPr>
          <p:cNvPr id="19" name="Footer Placeholder 18"/>
          <p:cNvSpPr>
            <a:spLocks noGrp="1"/>
          </p:cNvSpPr>
          <p:nvPr>
            <p:ph type="ftr" sz="quarter" idx="11"/>
          </p:nvPr>
        </p:nvSpPr>
        <p:spPr>
          <a:xfrm>
            <a:off x="4380072" y="6407944"/>
            <a:ext cx="2350681" cy="365125"/>
          </a:xfrm>
          <a:prstGeom prst="rect">
            <a:avLst/>
          </a:prstGeom>
        </p:spPr>
        <p:txBody>
          <a:bodyPr/>
          <a:lstStyle>
            <a:lvl1pPr>
              <a:defRPr>
                <a:solidFill>
                  <a:schemeClr val="accent1">
                    <a:tint val="20000"/>
                  </a:schemeClr>
                </a:solidFill>
              </a:defRPr>
            </a:lvl1pPr>
            <a:extLst/>
          </a:lstStyle>
          <a:p>
            <a:endParaRPr lang="en-US" dirty="0"/>
          </a:p>
        </p:txBody>
      </p:sp>
      <p:sp>
        <p:nvSpPr>
          <p:cNvPr id="27" name="Slide Number Placeholder 26"/>
          <p:cNvSpPr>
            <a:spLocks noGrp="1"/>
          </p:cNvSpPr>
          <p:nvPr>
            <p:ph type="sldNum" sz="quarter" idx="12"/>
          </p:nvPr>
        </p:nvSpPr>
        <p:spPr>
          <a:xfrm>
            <a:off x="7668344" y="6407944"/>
            <a:ext cx="648072" cy="365125"/>
          </a:xfrm>
        </p:spPr>
        <p:txBody>
          <a:bodyPr/>
          <a:lstStyle>
            <a:lvl1pPr>
              <a:defRPr>
                <a:solidFill>
                  <a:srgbClr val="FFFFFF"/>
                </a:solidFill>
              </a:defRPr>
            </a:lvl1pPr>
            <a:extLst/>
          </a:lstStyle>
          <a:p>
            <a:fld id="{1618DCFE-E483-48BA-A4CE-37CE01994A68}"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a:xfrm>
            <a:off x="6727032" y="6407944"/>
            <a:ext cx="1920240" cy="365760"/>
          </a:xfrm>
          <a:prstGeom prst="rect">
            <a:avLst/>
          </a:prstGeom>
          <a:ln/>
        </p:spPr>
        <p:txBody>
          <a:bodyPr/>
          <a:lstStyle>
            <a:lvl1pPr>
              <a:defRPr/>
            </a:lvl1pPr>
          </a:lstStyle>
          <a:p>
            <a:pPr>
              <a:defRPr/>
            </a:pPr>
            <a:endParaRPr lang="en-US" dirty="0"/>
          </a:p>
        </p:txBody>
      </p:sp>
      <p:sp>
        <p:nvSpPr>
          <p:cNvPr id="6" name="Footer Placeholder 5"/>
          <p:cNvSpPr>
            <a:spLocks noGrp="1" noChangeArrowheads="1"/>
          </p:cNvSpPr>
          <p:nvPr>
            <p:ph type="ftr" sz="quarter" idx="11"/>
          </p:nvPr>
        </p:nvSpPr>
        <p:spPr>
          <a:xfrm>
            <a:off x="4380072" y="6407944"/>
            <a:ext cx="2350681" cy="365125"/>
          </a:xfrm>
          <a:prstGeom prst="rect">
            <a:avLst/>
          </a:prstGeom>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239F79DF-F8C6-458B-8306-BEA45578C995}"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SmartArt Placeholder 2"/>
          <p:cNvSpPr>
            <a:spLocks noGrp="1"/>
          </p:cNvSpPr>
          <p:nvPr>
            <p:ph type="dgm" idx="1"/>
          </p:nvPr>
        </p:nvSpPr>
        <p:spPr>
          <a:xfrm>
            <a:off x="457200" y="1600200"/>
            <a:ext cx="8229600" cy="4525963"/>
          </a:xfrm>
        </p:spPr>
        <p:txBody>
          <a:bodyPr/>
          <a:lstStyle/>
          <a:p>
            <a:pPr lvl="0"/>
            <a:endParaRPr lang="en-US" noProof="0" dirty="0"/>
          </a:p>
        </p:txBody>
      </p:sp>
      <p:sp>
        <p:nvSpPr>
          <p:cNvPr id="4" name="Rectangle 4"/>
          <p:cNvSpPr>
            <a:spLocks noGrp="1" noChangeArrowheads="1"/>
          </p:cNvSpPr>
          <p:nvPr>
            <p:ph type="dt" sz="half" idx="10"/>
          </p:nvPr>
        </p:nvSpPr>
        <p:spPr>
          <a:xfrm>
            <a:off x="6727032" y="6407944"/>
            <a:ext cx="1920240" cy="365760"/>
          </a:xfrm>
          <a:prstGeom prst="rect">
            <a:avLst/>
          </a:prstGeom>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xfrm>
            <a:off x="4380072" y="6407944"/>
            <a:ext cx="2350681" cy="365125"/>
          </a:xfrm>
          <a:prstGeom prst="rect">
            <a:avLst/>
          </a:prstGeom>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7E9AA192-FADA-4901-9954-1CBE39EC93D1}"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lipArt Placeholder 2"/>
          <p:cNvSpPr>
            <a:spLocks noGrp="1"/>
          </p:cNvSpPr>
          <p:nvPr>
            <p:ph type="clipArt" sz="half" idx="1"/>
          </p:nvPr>
        </p:nvSpPr>
        <p:spPr>
          <a:xfrm>
            <a:off x="457200" y="1600200"/>
            <a:ext cx="4038600" cy="4525963"/>
          </a:xfrm>
        </p:spPr>
        <p:txBody>
          <a:bodyPr/>
          <a:lstStyle/>
          <a:p>
            <a:pPr lvl="0"/>
            <a:endParaRPr lang="en-US" noProof="0" dirty="0"/>
          </a:p>
        </p:txBody>
      </p:sp>
      <p:sp>
        <p:nvSpPr>
          <p:cNvPr id="4" name="Text Placeholder 3"/>
          <p:cNvSpPr>
            <a:spLocks noGrp="1"/>
          </p:cNvSpPr>
          <p:nvPr>
            <p:ph type="body"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a:xfrm>
            <a:off x="6727032" y="6407944"/>
            <a:ext cx="1920240" cy="365760"/>
          </a:xfrm>
          <a:prstGeom prst="rect">
            <a:avLst/>
          </a:prstGeom>
          <a:ln/>
        </p:spPr>
        <p:txBody>
          <a:bodyPr/>
          <a:lstStyle>
            <a:lvl1pPr>
              <a:defRPr/>
            </a:lvl1pPr>
          </a:lstStyle>
          <a:p>
            <a:pPr>
              <a:defRPr/>
            </a:pPr>
            <a:endParaRPr lang="en-US" dirty="0"/>
          </a:p>
        </p:txBody>
      </p:sp>
      <p:sp>
        <p:nvSpPr>
          <p:cNvPr id="6" name="Footer Placeholder 5"/>
          <p:cNvSpPr>
            <a:spLocks noGrp="1" noChangeArrowheads="1"/>
          </p:cNvSpPr>
          <p:nvPr>
            <p:ph type="ftr" sz="quarter" idx="11"/>
          </p:nvPr>
        </p:nvSpPr>
        <p:spPr>
          <a:xfrm>
            <a:off x="4380072" y="6407944"/>
            <a:ext cx="2350681" cy="365125"/>
          </a:xfrm>
          <a:prstGeom prst="rect">
            <a:avLst/>
          </a:prstGeom>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13C15A85-B335-442C-AD38-C813757D74B3}"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xfrm>
            <a:off x="6727032" y="6407944"/>
            <a:ext cx="1920240" cy="365760"/>
          </a:xfrm>
          <a:prstGeom prst="rect">
            <a:avLst/>
          </a:prstGeom>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xfrm>
            <a:off x="4380072" y="6407944"/>
            <a:ext cx="2350681" cy="365125"/>
          </a:xfrm>
          <a:prstGeom prst="rect">
            <a:avLst/>
          </a:prstGeom>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2FD8B049-7042-4151-B02C-6E6850366AD5}"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727032" y="6407944"/>
            <a:ext cx="1920240" cy="365760"/>
          </a:xfrm>
          <a:prstGeom prst="rect">
            <a:avLst/>
          </a:prstGeom>
        </p:spPr>
        <p:txBody>
          <a:bodyPr/>
          <a:lstStyle/>
          <a:p>
            <a:pPr>
              <a:defRPr/>
            </a:pPr>
            <a:endParaRPr lang="en-US" dirty="0"/>
          </a:p>
        </p:txBody>
      </p:sp>
      <p:sp>
        <p:nvSpPr>
          <p:cNvPr id="4" name="Footer Placeholder 3"/>
          <p:cNvSpPr>
            <a:spLocks noGrp="1"/>
          </p:cNvSpPr>
          <p:nvPr>
            <p:ph type="ftr" sz="quarter" idx="11"/>
          </p:nvPr>
        </p:nvSpPr>
        <p:spPr>
          <a:xfrm>
            <a:off x="4380072" y="6407944"/>
            <a:ext cx="2350681" cy="365125"/>
          </a:xfrm>
          <a:prstGeom prst="rect">
            <a:avLst/>
          </a:prstGeom>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25BF4D22-AE57-4FFD-87C2-118FE7264855}" type="slidenum">
              <a:rPr lang="en-US" smtClean="0"/>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245225"/>
            <a:ext cx="2133600" cy="476250"/>
          </a:xfrm>
          <a:prstGeom prst="rect">
            <a:avLst/>
          </a:prstGeom>
        </p:spPr>
        <p:txBody>
          <a:bodyPr/>
          <a:lstStyle/>
          <a:p>
            <a:pPr>
              <a:defRPr/>
            </a:pPr>
            <a:endParaRPr lang="en-US" dirty="0"/>
          </a:p>
        </p:txBody>
      </p:sp>
      <p:sp>
        <p:nvSpPr>
          <p:cNvPr id="4" name="Footer Placeholder 3"/>
          <p:cNvSpPr>
            <a:spLocks noGrp="1"/>
          </p:cNvSpPr>
          <p:nvPr>
            <p:ph type="ftr" sz="quarter" idx="11"/>
          </p:nvPr>
        </p:nvSpPr>
        <p:spPr>
          <a:xfrm>
            <a:off x="4380072" y="6407944"/>
            <a:ext cx="2350681" cy="365125"/>
          </a:xfrm>
          <a:prstGeom prst="rect">
            <a:avLst/>
          </a:prstGeom>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FB7F95F9-691B-4FEE-9DE3-0A75A2BD9F96}" type="slidenum">
              <a:rPr lang="en-US" smtClean="0"/>
              <a:pPr>
                <a:defRPr/>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245225"/>
            <a:ext cx="2133600" cy="476250"/>
          </a:xfrm>
          <a:prstGeom prst="rect">
            <a:avLst/>
          </a:prstGeom>
        </p:spPr>
        <p:txBody>
          <a:bodyPr/>
          <a:lstStyle/>
          <a:p>
            <a:pPr>
              <a:defRPr/>
            </a:pPr>
            <a:endParaRPr lang="en-US" dirty="0"/>
          </a:p>
        </p:txBody>
      </p:sp>
      <p:sp>
        <p:nvSpPr>
          <p:cNvPr id="4" name="Footer Placeholder 3"/>
          <p:cNvSpPr>
            <a:spLocks noGrp="1"/>
          </p:cNvSpPr>
          <p:nvPr>
            <p:ph type="ftr" sz="quarter" idx="11"/>
          </p:nvPr>
        </p:nvSpPr>
        <p:spPr>
          <a:xfrm>
            <a:off x="4380072" y="6407944"/>
            <a:ext cx="2350681" cy="365125"/>
          </a:xfrm>
          <a:prstGeom prst="rect">
            <a:avLst/>
          </a:prstGeom>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FB7F95F9-691B-4FEE-9DE3-0A75A2BD9F96}" type="slidenum">
              <a:rPr lang="en-US" smtClean="0"/>
              <a:pPr>
                <a:defRPr/>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245225"/>
            <a:ext cx="2133600" cy="476250"/>
          </a:xfrm>
          <a:prstGeom prst="rect">
            <a:avLst/>
          </a:prstGeom>
        </p:spPr>
        <p:txBody>
          <a:bodyPr/>
          <a:lstStyle/>
          <a:p>
            <a:pPr>
              <a:defRPr/>
            </a:pPr>
            <a:endParaRPr lang="en-US" dirty="0"/>
          </a:p>
        </p:txBody>
      </p:sp>
      <p:sp>
        <p:nvSpPr>
          <p:cNvPr id="4" name="Footer Placeholder 3"/>
          <p:cNvSpPr>
            <a:spLocks noGrp="1"/>
          </p:cNvSpPr>
          <p:nvPr>
            <p:ph type="ftr" sz="quarter" idx="11"/>
          </p:nvPr>
        </p:nvSpPr>
        <p:spPr>
          <a:xfrm>
            <a:off x="4380072" y="6407944"/>
            <a:ext cx="2350681" cy="365125"/>
          </a:xfrm>
          <a:prstGeom prst="rect">
            <a:avLst/>
          </a:prstGeom>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7DF2A295-8AE7-4849-820C-79602114FB5B}" type="slidenum">
              <a:rPr lang="en-US" smtClean="0"/>
              <a:pPr>
                <a:defRPr/>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245225"/>
            <a:ext cx="2133600" cy="476250"/>
          </a:xfrm>
          <a:prstGeom prst="rect">
            <a:avLst/>
          </a:prstGeom>
        </p:spPr>
        <p:txBody>
          <a:bodyPr/>
          <a:lstStyle/>
          <a:p>
            <a:pPr>
              <a:defRPr/>
            </a:pPr>
            <a:endParaRPr lang="en-US" dirty="0"/>
          </a:p>
        </p:txBody>
      </p:sp>
      <p:sp>
        <p:nvSpPr>
          <p:cNvPr id="4" name="Footer Placeholder 3"/>
          <p:cNvSpPr>
            <a:spLocks noGrp="1"/>
          </p:cNvSpPr>
          <p:nvPr>
            <p:ph type="ftr" sz="quarter" idx="11"/>
          </p:nvPr>
        </p:nvSpPr>
        <p:spPr>
          <a:xfrm>
            <a:off x="4380072" y="6407944"/>
            <a:ext cx="2350681" cy="365125"/>
          </a:xfrm>
          <a:prstGeom prst="rect">
            <a:avLst/>
          </a:prstGeom>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E8AE98D0-C98A-42C5-A5CB-792BE568F632}" type="slidenum">
              <a:rPr lang="en-US" smtClean="0"/>
              <a:pPr>
                <a:defRPr/>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245225"/>
            <a:ext cx="2133600" cy="476250"/>
          </a:xfrm>
          <a:prstGeom prst="rect">
            <a:avLst/>
          </a:prstGeom>
        </p:spPr>
        <p:txBody>
          <a:bodyPr/>
          <a:lstStyle/>
          <a:p>
            <a:pPr>
              <a:defRPr/>
            </a:pPr>
            <a:endParaRPr lang="en-US" dirty="0"/>
          </a:p>
        </p:txBody>
      </p:sp>
      <p:sp>
        <p:nvSpPr>
          <p:cNvPr id="4" name="Footer Placeholder 3"/>
          <p:cNvSpPr>
            <a:spLocks noGrp="1"/>
          </p:cNvSpPr>
          <p:nvPr>
            <p:ph type="ftr" sz="quarter" idx="11"/>
          </p:nvPr>
        </p:nvSpPr>
        <p:spPr>
          <a:xfrm>
            <a:off x="4380072" y="6407944"/>
            <a:ext cx="2350681" cy="365125"/>
          </a:xfrm>
          <a:prstGeom prst="rect">
            <a:avLst/>
          </a:prstGeom>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1B0E13A4-5070-4A86-A498-163460A6615F}" type="slidenum">
              <a:rPr lang="en-US" smtClean="0"/>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extLst/>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7" name="Title 6"/>
          <p:cNvSpPr>
            <a:spLocks noGrp="1"/>
          </p:cNvSpPr>
          <p:nvPr>
            <p:ph type="title"/>
          </p:nvPr>
        </p:nvSpPr>
        <p:spPr/>
        <p:txBody>
          <a:bodyPr rtlCol="0"/>
          <a:lstStyle>
            <a:lvl1pPr algn="ctr">
              <a:defRPr>
                <a:latin typeface="Arial" panose="020B0604020202020204" pitchFamily="34" charset="0"/>
                <a:cs typeface="Arial" panose="020B0604020202020204" pitchFamily="34" charset="0"/>
              </a:defRPr>
            </a:lvl1pPr>
            <a:extLst/>
          </a:lstStyle>
          <a:p>
            <a:r>
              <a:rPr kumimoji="0" lang="en-US" dirty="0"/>
              <a:t>Click to edit Master title style</a:t>
            </a:r>
          </a:p>
        </p:txBody>
      </p:sp>
      <p:pic>
        <p:nvPicPr>
          <p:cNvPr id="9" name="Picture 8" descr="Logo-FRMAC_ 4-2009.jp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028384" y="5733256"/>
            <a:ext cx="1080120" cy="1070211"/>
          </a:xfrm>
          <a:prstGeom prst="rect">
            <a:avLst/>
          </a:prstGeom>
          <a:noFill/>
          <a:ln w="9525">
            <a:noFill/>
            <a:miter lim="800000"/>
            <a:headEnd/>
            <a:tailEnd/>
          </a:ln>
        </p:spPr>
      </p:pic>
      <p:sp>
        <p:nvSpPr>
          <p:cNvPr id="10" name="Slide Number Placeholder 17"/>
          <p:cNvSpPr txBox="1">
            <a:spLocks/>
          </p:cNvSpPr>
          <p:nvPr userDrawn="1"/>
        </p:nvSpPr>
        <p:spPr>
          <a:xfrm>
            <a:off x="7380312" y="6407944"/>
            <a:ext cx="653792" cy="365125"/>
          </a:xfrm>
          <a:prstGeom prst="rect">
            <a:avLst/>
          </a:prstGeom>
        </p:spPr>
        <p:txBody>
          <a:bodyPr vert="horz" anchor="b"/>
          <a:lstStyle>
            <a:lvl1pPr algn="r" eaLnBrk="1" latinLnBrk="0" hangingPunct="1">
              <a:defRPr kumimoji="0" sz="1000" b="0">
                <a:solidFill>
                  <a:schemeClr val="tx1"/>
                </a:solidFill>
              </a:defRPr>
            </a:lvl1pPr>
            <a:extLst/>
          </a:lstStyle>
          <a:p>
            <a:pPr marL="0" marR="0" lvl="0" indent="0" algn="r" defTabSz="914400" rtl="0" eaLnBrk="1" fontAlgn="base" latinLnBrk="0" hangingPunct="1">
              <a:lnSpc>
                <a:spcPct val="100000"/>
              </a:lnSpc>
              <a:spcBef>
                <a:spcPct val="0"/>
              </a:spcBef>
              <a:spcAft>
                <a:spcPct val="0"/>
              </a:spcAft>
              <a:buClrTx/>
              <a:buSzTx/>
              <a:buFontTx/>
              <a:buNone/>
              <a:tabLst/>
              <a:defRPr/>
            </a:pPr>
            <a:fld id="{1618DCFE-E483-48BA-A4CE-37CE01994A68}" type="slidenum">
              <a:rPr kumimoji="0" lang="en-US" sz="1000" b="0" i="0" u="none" strike="noStrike" kern="1200" cap="none" spc="0" normalizeH="0" baseline="0" noProof="0" smtClean="0">
                <a:ln>
                  <a:noFill/>
                </a:ln>
                <a:solidFill>
                  <a:schemeClr val="tx1"/>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000" b="0" i="0" u="none" strike="noStrike" kern="1200" cap="none" spc="0" normalizeH="0" baseline="0" noProof="0" dirty="0">
              <a:ln>
                <a:noFill/>
              </a:ln>
              <a:solidFill>
                <a:schemeClr val="tx1"/>
              </a:solidFill>
              <a:effectLst/>
              <a:uLnTx/>
              <a:uFillTx/>
              <a:latin typeface="Arial" charset="0"/>
              <a:ea typeface="+mn-ea"/>
              <a:cs typeface="Arial"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245225"/>
            <a:ext cx="2133600" cy="476250"/>
          </a:xfrm>
          <a:prstGeom prst="rect">
            <a:avLst/>
          </a:prstGeom>
        </p:spPr>
        <p:txBody>
          <a:bodyPr/>
          <a:lstStyle/>
          <a:p>
            <a:pPr>
              <a:defRPr/>
            </a:pPr>
            <a:endParaRPr lang="en-US" dirty="0"/>
          </a:p>
        </p:txBody>
      </p:sp>
      <p:sp>
        <p:nvSpPr>
          <p:cNvPr id="4" name="Footer Placeholder 3"/>
          <p:cNvSpPr>
            <a:spLocks noGrp="1"/>
          </p:cNvSpPr>
          <p:nvPr>
            <p:ph type="ftr" sz="quarter" idx="11"/>
          </p:nvPr>
        </p:nvSpPr>
        <p:spPr>
          <a:xfrm>
            <a:off x="4380072" y="6407944"/>
            <a:ext cx="2350681" cy="365125"/>
          </a:xfrm>
          <a:prstGeom prst="rect">
            <a:avLst/>
          </a:prstGeom>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25BF4D22-AE57-4FFD-87C2-118FE7264855}" type="slidenum">
              <a:rPr lang="en-US" smtClean="0"/>
              <a:pPr>
                <a:defRPr/>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245225"/>
            <a:ext cx="2133600" cy="476250"/>
          </a:xfrm>
          <a:prstGeom prst="rect">
            <a:avLst/>
          </a:prstGeom>
        </p:spPr>
        <p:txBody>
          <a:bodyPr/>
          <a:lstStyle/>
          <a:p>
            <a:pPr>
              <a:defRPr/>
            </a:pPr>
            <a:endParaRPr lang="en-US" dirty="0"/>
          </a:p>
        </p:txBody>
      </p:sp>
      <p:sp>
        <p:nvSpPr>
          <p:cNvPr id="4" name="Footer Placeholder 3"/>
          <p:cNvSpPr>
            <a:spLocks noGrp="1"/>
          </p:cNvSpPr>
          <p:nvPr>
            <p:ph type="ftr" sz="quarter" idx="11"/>
          </p:nvPr>
        </p:nvSpPr>
        <p:spPr>
          <a:xfrm>
            <a:off x="4380072" y="6407944"/>
            <a:ext cx="2350681" cy="365125"/>
          </a:xfrm>
          <a:prstGeom prst="rect">
            <a:avLst/>
          </a:prstGeom>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39EF161B-CE6E-43DD-A530-6E5B83A816D0}" type="slidenum">
              <a:rPr lang="en-US" smtClean="0"/>
              <a:pPr>
                <a:defRPr/>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245225"/>
            <a:ext cx="2133600" cy="476250"/>
          </a:xfrm>
          <a:prstGeom prst="rect">
            <a:avLst/>
          </a:prstGeom>
        </p:spPr>
        <p:txBody>
          <a:bodyPr/>
          <a:lstStyle/>
          <a:p>
            <a:pPr>
              <a:defRPr/>
            </a:pPr>
            <a:endParaRPr lang="en-US" dirty="0"/>
          </a:p>
        </p:txBody>
      </p:sp>
      <p:sp>
        <p:nvSpPr>
          <p:cNvPr id="4" name="Footer Placeholder 3"/>
          <p:cNvSpPr>
            <a:spLocks noGrp="1"/>
          </p:cNvSpPr>
          <p:nvPr>
            <p:ph type="ftr" sz="quarter" idx="11"/>
          </p:nvPr>
        </p:nvSpPr>
        <p:spPr>
          <a:xfrm>
            <a:off x="4380072" y="6407944"/>
            <a:ext cx="2350681" cy="365125"/>
          </a:xfrm>
          <a:prstGeom prst="rect">
            <a:avLst/>
          </a:prstGeom>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9C34A168-77D0-4E6B-94E8-402D35CA8AB2}" type="slidenum">
              <a:rPr lang="en-US" smtClean="0"/>
              <a:pPr>
                <a:defRPr/>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7" name="Rounded Rectangle 6"/>
          <p:cNvSpPr/>
          <p:nvPr userDrawn="1"/>
        </p:nvSpPr>
        <p:spPr>
          <a:xfrm>
            <a:off x="304800" y="152400"/>
            <a:ext cx="8532055" cy="64770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ounded Rectangle 10"/>
          <p:cNvSpPr/>
          <p:nvPr userDrawn="1"/>
        </p:nvSpPr>
        <p:spPr>
          <a:xfrm>
            <a:off x="5405381" y="157163"/>
            <a:ext cx="3426655" cy="6472237"/>
          </a:xfrm>
          <a:prstGeom prst="roundRect">
            <a:avLst>
              <a:gd name="adj" fmla="val 2081"/>
            </a:avLst>
          </a:prstGeom>
          <a:gradFill flip="none" rotWithShape="1">
            <a:gsLst>
              <a:gs pos="0">
                <a:srgbClr val="FFFFCC">
                  <a:alpha val="65000"/>
                </a:srgbClr>
              </a:gs>
              <a:gs pos="98000">
                <a:srgbClr val="FFFFFF">
                  <a:shade val="100000"/>
                </a:srgbClr>
              </a:gs>
              <a:gs pos="99055">
                <a:schemeClr val="bg1"/>
              </a:gs>
              <a:gs pos="100000">
                <a:schemeClr val="bg1"/>
              </a:gs>
            </a:gsLst>
            <a:lin ang="10800000" scaled="0"/>
            <a:tileRect/>
          </a:gradFill>
          <a:ln w="2000" cap="rnd" cmpd="sng" algn="ctr">
            <a:noFill/>
            <a:prstDash val="solid"/>
          </a:ln>
          <a:effectLst>
            <a:outerShdw dist="50800" dir="5400000" sx="1000" sy="1000" algn="tl" rotWithShape="0">
              <a:srgbClr val="000000">
                <a:alpha val="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 name="Footer Placeholder 2"/>
          <p:cNvSpPr>
            <a:spLocks noGrp="1"/>
          </p:cNvSpPr>
          <p:nvPr>
            <p:ph type="ftr" sz="quarter" idx="11"/>
          </p:nvPr>
        </p:nvSpPr>
        <p:spPr>
          <a:xfrm>
            <a:off x="6062328" y="6188075"/>
            <a:ext cx="2286000" cy="365125"/>
          </a:xfrm>
          <a:prstGeom prst="rect">
            <a:avLst/>
          </a:prstGeom>
        </p:spPr>
        <p:txBody>
          <a:bodyPr/>
          <a:lstStyle/>
          <a:p>
            <a:endParaRPr lang="en-US" dirty="0"/>
          </a:p>
        </p:txBody>
      </p:sp>
      <p:sp>
        <p:nvSpPr>
          <p:cNvPr id="4" name="Slide Number Placeholder 3"/>
          <p:cNvSpPr>
            <a:spLocks noGrp="1"/>
          </p:cNvSpPr>
          <p:nvPr>
            <p:ph type="sldNum" sz="quarter" idx="12"/>
          </p:nvPr>
        </p:nvSpPr>
        <p:spPr/>
        <p:txBody>
          <a:bodyPr/>
          <a:lstStyle/>
          <a:p>
            <a:fld id="{83CD717C-C5FC-420C-8C55-D6D1FB810AAA}" type="slidenum">
              <a:rPr lang="en-US" smtClean="0"/>
              <a:pPr/>
              <a:t>‹#›</a:t>
            </a:fld>
            <a:endParaRPr lang="en-US" dirty="0"/>
          </a:p>
        </p:txBody>
      </p:sp>
      <p:sp>
        <p:nvSpPr>
          <p:cNvPr id="2" name="Date Placeholder 1"/>
          <p:cNvSpPr>
            <a:spLocks noGrp="1"/>
          </p:cNvSpPr>
          <p:nvPr>
            <p:ph type="dt" sz="half" idx="10"/>
          </p:nvPr>
        </p:nvSpPr>
        <p:spPr>
          <a:xfrm>
            <a:off x="3776328" y="6188075"/>
            <a:ext cx="2286000" cy="365125"/>
          </a:xfrm>
          <a:prstGeom prst="rect">
            <a:avLst/>
          </a:prstGeom>
        </p:spPr>
        <p:txBody>
          <a:bodyPr/>
          <a:lstStyle/>
          <a:p>
            <a:endParaRPr lang="en-US" dirty="0"/>
          </a:p>
        </p:txBody>
      </p:sp>
      <p:sp>
        <p:nvSpPr>
          <p:cNvPr id="9" name="TextBox 8"/>
          <p:cNvSpPr txBox="1"/>
          <p:nvPr userDrawn="1"/>
        </p:nvSpPr>
        <p:spPr>
          <a:xfrm>
            <a:off x="1828800" y="6642556"/>
            <a:ext cx="5486400" cy="215444"/>
          </a:xfrm>
          <a:prstGeom prst="rect">
            <a:avLst/>
          </a:prstGeom>
          <a:noFill/>
        </p:spPr>
        <p:txBody>
          <a:bodyPr wrap="square" rtlCol="0">
            <a:spAutoFit/>
          </a:bodyPr>
          <a:lstStyle/>
          <a:p>
            <a:pPr algn="ctr"/>
            <a:r>
              <a:rPr lang="en-US" sz="800" b="1" dirty="0">
                <a:solidFill>
                  <a:schemeClr val="bg1"/>
                </a:solidFill>
                <a:latin typeface="Century Gothic" pitchFamily="34" charset="0"/>
              </a:rPr>
              <a:t>Developed by the Remote Sensing Laboratory – Nellis AFB (RSLN), Las Vegas, Nevada</a:t>
            </a:r>
          </a:p>
        </p:txBody>
      </p:sp>
      <p:sp>
        <p:nvSpPr>
          <p:cNvPr id="10" name="Rounded Rectangle 9"/>
          <p:cNvSpPr/>
          <p:nvPr userDrawn="1"/>
        </p:nvSpPr>
        <p:spPr>
          <a:xfrm>
            <a:off x="307145" y="152400"/>
            <a:ext cx="8532055" cy="6477000"/>
          </a:xfrm>
          <a:prstGeom prst="roundRect">
            <a:avLst>
              <a:gd name="adj" fmla="val 2081"/>
            </a:avLst>
          </a:prstGeom>
          <a:noFill/>
          <a:ln w="2000" cap="rnd" cmpd="sng" algn="ctr">
            <a:solidFill>
              <a:schemeClr val="bg1">
                <a:lumMod val="65000"/>
              </a:scheme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Content Placeholder 3"/>
          <p:cNvSpPr>
            <a:spLocks noGrp="1"/>
          </p:cNvSpPr>
          <p:nvPr>
            <p:ph sz="half" idx="1"/>
          </p:nvPr>
        </p:nvSpPr>
        <p:spPr>
          <a:xfrm>
            <a:off x="762000" y="533400"/>
            <a:ext cx="4626159" cy="5105400"/>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7" name="Rounded Rectangle 6"/>
          <p:cNvSpPr/>
          <p:nvPr userDrawn="1"/>
        </p:nvSpPr>
        <p:spPr>
          <a:xfrm>
            <a:off x="304800" y="152400"/>
            <a:ext cx="8532055" cy="64770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ounded Rectangle 10"/>
          <p:cNvSpPr/>
          <p:nvPr userDrawn="1"/>
        </p:nvSpPr>
        <p:spPr>
          <a:xfrm>
            <a:off x="5405381" y="157163"/>
            <a:ext cx="3426655" cy="6472237"/>
          </a:xfrm>
          <a:prstGeom prst="roundRect">
            <a:avLst>
              <a:gd name="adj" fmla="val 2081"/>
            </a:avLst>
          </a:prstGeom>
          <a:gradFill flip="none" rotWithShape="1">
            <a:gsLst>
              <a:gs pos="0">
                <a:srgbClr val="FFFFCC">
                  <a:alpha val="65000"/>
                </a:srgbClr>
              </a:gs>
              <a:gs pos="98000">
                <a:srgbClr val="FFFFFF">
                  <a:shade val="100000"/>
                </a:srgbClr>
              </a:gs>
              <a:gs pos="99055">
                <a:schemeClr val="bg1"/>
              </a:gs>
              <a:gs pos="100000">
                <a:schemeClr val="bg1"/>
              </a:gs>
            </a:gsLst>
            <a:lin ang="10800000" scaled="0"/>
            <a:tileRect/>
          </a:gradFill>
          <a:ln w="2000" cap="rnd" cmpd="sng" algn="ctr">
            <a:noFill/>
            <a:prstDash val="solid"/>
          </a:ln>
          <a:effectLst>
            <a:outerShdw dist="50800" dir="5400000" sx="1000" sy="1000" algn="tl" rotWithShape="0">
              <a:srgbClr val="000000">
                <a:alpha val="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 name="Footer Placeholder 2"/>
          <p:cNvSpPr>
            <a:spLocks noGrp="1"/>
          </p:cNvSpPr>
          <p:nvPr>
            <p:ph type="ftr" sz="quarter" idx="11"/>
          </p:nvPr>
        </p:nvSpPr>
        <p:spPr>
          <a:xfrm>
            <a:off x="6062328" y="6188075"/>
            <a:ext cx="2286000" cy="365125"/>
          </a:xfrm>
          <a:prstGeom prst="rect">
            <a:avLst/>
          </a:prstGeom>
        </p:spPr>
        <p:txBody>
          <a:bodyPr/>
          <a:lstStyle/>
          <a:p>
            <a:endParaRPr lang="en-US" dirty="0"/>
          </a:p>
        </p:txBody>
      </p:sp>
      <p:sp>
        <p:nvSpPr>
          <p:cNvPr id="4" name="Slide Number Placeholder 3"/>
          <p:cNvSpPr>
            <a:spLocks noGrp="1"/>
          </p:cNvSpPr>
          <p:nvPr>
            <p:ph type="sldNum" sz="quarter" idx="12"/>
          </p:nvPr>
        </p:nvSpPr>
        <p:spPr/>
        <p:txBody>
          <a:bodyPr/>
          <a:lstStyle/>
          <a:p>
            <a:fld id="{83CD717C-C5FC-420C-8C55-D6D1FB810AAA}" type="slidenum">
              <a:rPr lang="en-US" smtClean="0"/>
              <a:pPr/>
              <a:t>‹#›</a:t>
            </a:fld>
            <a:endParaRPr lang="en-US" dirty="0"/>
          </a:p>
        </p:txBody>
      </p:sp>
      <p:sp>
        <p:nvSpPr>
          <p:cNvPr id="2" name="Date Placeholder 1"/>
          <p:cNvSpPr>
            <a:spLocks noGrp="1"/>
          </p:cNvSpPr>
          <p:nvPr>
            <p:ph type="dt" sz="half" idx="10"/>
          </p:nvPr>
        </p:nvSpPr>
        <p:spPr>
          <a:xfrm>
            <a:off x="3776328" y="6188075"/>
            <a:ext cx="2286000" cy="365125"/>
          </a:xfrm>
          <a:prstGeom prst="rect">
            <a:avLst/>
          </a:prstGeom>
        </p:spPr>
        <p:txBody>
          <a:bodyPr/>
          <a:lstStyle/>
          <a:p>
            <a:endParaRPr lang="en-US" dirty="0"/>
          </a:p>
        </p:txBody>
      </p:sp>
      <p:sp>
        <p:nvSpPr>
          <p:cNvPr id="9" name="TextBox 8"/>
          <p:cNvSpPr txBox="1"/>
          <p:nvPr userDrawn="1"/>
        </p:nvSpPr>
        <p:spPr>
          <a:xfrm>
            <a:off x="1828800" y="6642556"/>
            <a:ext cx="5486400" cy="215444"/>
          </a:xfrm>
          <a:prstGeom prst="rect">
            <a:avLst/>
          </a:prstGeom>
          <a:noFill/>
        </p:spPr>
        <p:txBody>
          <a:bodyPr wrap="square" rtlCol="0">
            <a:spAutoFit/>
          </a:bodyPr>
          <a:lstStyle/>
          <a:p>
            <a:pPr algn="ctr"/>
            <a:r>
              <a:rPr lang="en-US" sz="800" b="1" dirty="0">
                <a:solidFill>
                  <a:schemeClr val="bg1"/>
                </a:solidFill>
                <a:latin typeface="Century Gothic" pitchFamily="34" charset="0"/>
              </a:rPr>
              <a:t>Developed by the Remote Sensing Laboratory – Nellis AFB (RSLN), Las Vegas, Nevada</a:t>
            </a:r>
          </a:p>
        </p:txBody>
      </p:sp>
      <p:sp>
        <p:nvSpPr>
          <p:cNvPr id="10" name="Rounded Rectangle 9"/>
          <p:cNvSpPr/>
          <p:nvPr userDrawn="1"/>
        </p:nvSpPr>
        <p:spPr>
          <a:xfrm>
            <a:off x="307145" y="152400"/>
            <a:ext cx="8532055" cy="6477000"/>
          </a:xfrm>
          <a:prstGeom prst="roundRect">
            <a:avLst>
              <a:gd name="adj" fmla="val 2081"/>
            </a:avLst>
          </a:prstGeom>
          <a:noFill/>
          <a:ln w="2000" cap="rnd" cmpd="sng" algn="ctr">
            <a:solidFill>
              <a:schemeClr val="bg1">
                <a:lumMod val="65000"/>
              </a:scheme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Content Placeholder 3"/>
          <p:cNvSpPr>
            <a:spLocks noGrp="1"/>
          </p:cNvSpPr>
          <p:nvPr>
            <p:ph sz="half" idx="1"/>
          </p:nvPr>
        </p:nvSpPr>
        <p:spPr>
          <a:xfrm>
            <a:off x="762000" y="533400"/>
            <a:ext cx="4626159" cy="5105400"/>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3_Blank">
    <p:spTree>
      <p:nvGrpSpPr>
        <p:cNvPr id="1" name=""/>
        <p:cNvGrpSpPr/>
        <p:nvPr/>
      </p:nvGrpSpPr>
      <p:grpSpPr>
        <a:xfrm>
          <a:off x="0" y="0"/>
          <a:ext cx="0" cy="0"/>
          <a:chOff x="0" y="0"/>
          <a:chExt cx="0" cy="0"/>
        </a:xfrm>
      </p:grpSpPr>
      <p:sp>
        <p:nvSpPr>
          <p:cNvPr id="7" name="Rounded Rectangle 6"/>
          <p:cNvSpPr/>
          <p:nvPr userDrawn="1"/>
        </p:nvSpPr>
        <p:spPr>
          <a:xfrm>
            <a:off x="304800" y="152400"/>
            <a:ext cx="8532055" cy="64770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ounded Rectangle 10"/>
          <p:cNvSpPr/>
          <p:nvPr userDrawn="1"/>
        </p:nvSpPr>
        <p:spPr>
          <a:xfrm>
            <a:off x="5405381" y="157163"/>
            <a:ext cx="3426655" cy="6472237"/>
          </a:xfrm>
          <a:prstGeom prst="roundRect">
            <a:avLst>
              <a:gd name="adj" fmla="val 2081"/>
            </a:avLst>
          </a:prstGeom>
          <a:gradFill flip="none" rotWithShape="1">
            <a:gsLst>
              <a:gs pos="0">
                <a:srgbClr val="FFFFCC">
                  <a:alpha val="65000"/>
                </a:srgbClr>
              </a:gs>
              <a:gs pos="98000">
                <a:srgbClr val="FFFFFF">
                  <a:shade val="100000"/>
                </a:srgbClr>
              </a:gs>
              <a:gs pos="99055">
                <a:schemeClr val="bg1"/>
              </a:gs>
              <a:gs pos="100000">
                <a:schemeClr val="bg1"/>
              </a:gs>
            </a:gsLst>
            <a:lin ang="10800000" scaled="0"/>
            <a:tileRect/>
          </a:gradFill>
          <a:ln w="2000" cap="rnd" cmpd="sng" algn="ctr">
            <a:noFill/>
            <a:prstDash val="solid"/>
          </a:ln>
          <a:effectLst>
            <a:outerShdw dist="50800" dir="5400000" sx="1000" sy="1000" algn="tl" rotWithShape="0">
              <a:srgbClr val="000000">
                <a:alpha val="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 name="Footer Placeholder 2"/>
          <p:cNvSpPr>
            <a:spLocks noGrp="1"/>
          </p:cNvSpPr>
          <p:nvPr>
            <p:ph type="ftr" sz="quarter" idx="11"/>
          </p:nvPr>
        </p:nvSpPr>
        <p:spPr>
          <a:xfrm>
            <a:off x="6062328" y="6188075"/>
            <a:ext cx="2286000" cy="365125"/>
          </a:xfrm>
          <a:prstGeom prst="rect">
            <a:avLst/>
          </a:prstGeom>
        </p:spPr>
        <p:txBody>
          <a:bodyPr/>
          <a:lstStyle/>
          <a:p>
            <a:endParaRPr lang="en-US" dirty="0"/>
          </a:p>
        </p:txBody>
      </p:sp>
      <p:sp>
        <p:nvSpPr>
          <p:cNvPr id="4" name="Slide Number Placeholder 3"/>
          <p:cNvSpPr>
            <a:spLocks noGrp="1"/>
          </p:cNvSpPr>
          <p:nvPr>
            <p:ph type="sldNum" sz="quarter" idx="12"/>
          </p:nvPr>
        </p:nvSpPr>
        <p:spPr/>
        <p:txBody>
          <a:bodyPr/>
          <a:lstStyle/>
          <a:p>
            <a:fld id="{83CD717C-C5FC-420C-8C55-D6D1FB810AAA}" type="slidenum">
              <a:rPr lang="en-US" smtClean="0"/>
              <a:pPr/>
              <a:t>‹#›</a:t>
            </a:fld>
            <a:endParaRPr lang="en-US" dirty="0"/>
          </a:p>
        </p:txBody>
      </p:sp>
      <p:sp>
        <p:nvSpPr>
          <p:cNvPr id="2" name="Date Placeholder 1"/>
          <p:cNvSpPr>
            <a:spLocks noGrp="1"/>
          </p:cNvSpPr>
          <p:nvPr>
            <p:ph type="dt" sz="half" idx="10"/>
          </p:nvPr>
        </p:nvSpPr>
        <p:spPr>
          <a:xfrm>
            <a:off x="3776328" y="6188075"/>
            <a:ext cx="2286000" cy="365125"/>
          </a:xfrm>
          <a:prstGeom prst="rect">
            <a:avLst/>
          </a:prstGeom>
        </p:spPr>
        <p:txBody>
          <a:bodyPr/>
          <a:lstStyle/>
          <a:p>
            <a:endParaRPr lang="en-US" dirty="0"/>
          </a:p>
        </p:txBody>
      </p:sp>
      <p:sp>
        <p:nvSpPr>
          <p:cNvPr id="9" name="TextBox 8"/>
          <p:cNvSpPr txBox="1"/>
          <p:nvPr userDrawn="1"/>
        </p:nvSpPr>
        <p:spPr>
          <a:xfrm>
            <a:off x="1828800" y="6642556"/>
            <a:ext cx="5486400" cy="215444"/>
          </a:xfrm>
          <a:prstGeom prst="rect">
            <a:avLst/>
          </a:prstGeom>
          <a:noFill/>
        </p:spPr>
        <p:txBody>
          <a:bodyPr wrap="square" rtlCol="0">
            <a:spAutoFit/>
          </a:bodyPr>
          <a:lstStyle/>
          <a:p>
            <a:pPr algn="ctr"/>
            <a:r>
              <a:rPr lang="en-US" sz="800" b="1" dirty="0">
                <a:solidFill>
                  <a:schemeClr val="bg1"/>
                </a:solidFill>
                <a:latin typeface="Century Gothic" pitchFamily="34" charset="0"/>
              </a:rPr>
              <a:t>Developed by the Remote Sensing Laboratory – Nellis AFB (RSLN), Las Vegas, Nevada</a:t>
            </a:r>
          </a:p>
        </p:txBody>
      </p:sp>
      <p:sp>
        <p:nvSpPr>
          <p:cNvPr id="10" name="Rounded Rectangle 9"/>
          <p:cNvSpPr/>
          <p:nvPr userDrawn="1"/>
        </p:nvSpPr>
        <p:spPr>
          <a:xfrm>
            <a:off x="307145" y="152400"/>
            <a:ext cx="8532055" cy="6477000"/>
          </a:xfrm>
          <a:prstGeom prst="roundRect">
            <a:avLst>
              <a:gd name="adj" fmla="val 2081"/>
            </a:avLst>
          </a:prstGeom>
          <a:noFill/>
          <a:ln w="2000" cap="rnd" cmpd="sng" algn="ctr">
            <a:solidFill>
              <a:schemeClr val="bg1">
                <a:lumMod val="65000"/>
              </a:scheme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Content Placeholder 3"/>
          <p:cNvSpPr>
            <a:spLocks noGrp="1"/>
          </p:cNvSpPr>
          <p:nvPr>
            <p:ph sz="half" idx="1"/>
          </p:nvPr>
        </p:nvSpPr>
        <p:spPr>
          <a:xfrm>
            <a:off x="762000" y="533400"/>
            <a:ext cx="4626159" cy="5105400"/>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_Blank">
    <p:spTree>
      <p:nvGrpSpPr>
        <p:cNvPr id="1" name=""/>
        <p:cNvGrpSpPr/>
        <p:nvPr/>
      </p:nvGrpSpPr>
      <p:grpSpPr>
        <a:xfrm>
          <a:off x="0" y="0"/>
          <a:ext cx="0" cy="0"/>
          <a:chOff x="0" y="0"/>
          <a:chExt cx="0" cy="0"/>
        </a:xfrm>
      </p:grpSpPr>
      <p:sp>
        <p:nvSpPr>
          <p:cNvPr id="7" name="Rounded Rectangle 6"/>
          <p:cNvSpPr/>
          <p:nvPr userDrawn="1"/>
        </p:nvSpPr>
        <p:spPr>
          <a:xfrm>
            <a:off x="304800" y="152400"/>
            <a:ext cx="8532055" cy="64770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ounded Rectangle 10"/>
          <p:cNvSpPr/>
          <p:nvPr userDrawn="1"/>
        </p:nvSpPr>
        <p:spPr>
          <a:xfrm>
            <a:off x="5405381" y="157163"/>
            <a:ext cx="3426655" cy="6472237"/>
          </a:xfrm>
          <a:prstGeom prst="roundRect">
            <a:avLst>
              <a:gd name="adj" fmla="val 2081"/>
            </a:avLst>
          </a:prstGeom>
          <a:gradFill flip="none" rotWithShape="1">
            <a:gsLst>
              <a:gs pos="0">
                <a:srgbClr val="FFFFCC">
                  <a:alpha val="65000"/>
                </a:srgbClr>
              </a:gs>
              <a:gs pos="98000">
                <a:srgbClr val="FFFFFF">
                  <a:shade val="100000"/>
                </a:srgbClr>
              </a:gs>
              <a:gs pos="99055">
                <a:schemeClr val="bg1"/>
              </a:gs>
              <a:gs pos="100000">
                <a:schemeClr val="bg1"/>
              </a:gs>
            </a:gsLst>
            <a:lin ang="10800000" scaled="0"/>
            <a:tileRect/>
          </a:gradFill>
          <a:ln w="2000" cap="rnd" cmpd="sng" algn="ctr">
            <a:noFill/>
            <a:prstDash val="solid"/>
          </a:ln>
          <a:effectLst>
            <a:outerShdw dist="50800" dir="5400000" sx="1000" sy="1000" algn="tl" rotWithShape="0">
              <a:srgbClr val="000000">
                <a:alpha val="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 name="Footer Placeholder 2"/>
          <p:cNvSpPr>
            <a:spLocks noGrp="1"/>
          </p:cNvSpPr>
          <p:nvPr>
            <p:ph type="ftr" sz="quarter" idx="11"/>
          </p:nvPr>
        </p:nvSpPr>
        <p:spPr>
          <a:xfrm>
            <a:off x="6062328" y="6188075"/>
            <a:ext cx="2286000" cy="365125"/>
          </a:xfrm>
          <a:prstGeom prst="rect">
            <a:avLst/>
          </a:prstGeom>
        </p:spPr>
        <p:txBody>
          <a:bodyPr/>
          <a:lstStyle/>
          <a:p>
            <a:endParaRPr lang="en-US" dirty="0"/>
          </a:p>
        </p:txBody>
      </p:sp>
      <p:sp>
        <p:nvSpPr>
          <p:cNvPr id="4" name="Slide Number Placeholder 3"/>
          <p:cNvSpPr>
            <a:spLocks noGrp="1"/>
          </p:cNvSpPr>
          <p:nvPr>
            <p:ph type="sldNum" sz="quarter" idx="12"/>
          </p:nvPr>
        </p:nvSpPr>
        <p:spPr/>
        <p:txBody>
          <a:bodyPr/>
          <a:lstStyle/>
          <a:p>
            <a:fld id="{83CD717C-C5FC-420C-8C55-D6D1FB810AAA}" type="slidenum">
              <a:rPr lang="en-US" smtClean="0"/>
              <a:pPr/>
              <a:t>‹#›</a:t>
            </a:fld>
            <a:endParaRPr lang="en-US" dirty="0"/>
          </a:p>
        </p:txBody>
      </p:sp>
      <p:sp>
        <p:nvSpPr>
          <p:cNvPr id="2" name="Date Placeholder 1"/>
          <p:cNvSpPr>
            <a:spLocks noGrp="1"/>
          </p:cNvSpPr>
          <p:nvPr>
            <p:ph type="dt" sz="half" idx="10"/>
          </p:nvPr>
        </p:nvSpPr>
        <p:spPr>
          <a:xfrm>
            <a:off x="3776328" y="6188075"/>
            <a:ext cx="2286000" cy="365125"/>
          </a:xfrm>
          <a:prstGeom prst="rect">
            <a:avLst/>
          </a:prstGeom>
        </p:spPr>
        <p:txBody>
          <a:bodyPr/>
          <a:lstStyle/>
          <a:p>
            <a:endParaRPr lang="en-US" dirty="0"/>
          </a:p>
        </p:txBody>
      </p:sp>
      <p:sp>
        <p:nvSpPr>
          <p:cNvPr id="9" name="TextBox 8"/>
          <p:cNvSpPr txBox="1"/>
          <p:nvPr userDrawn="1"/>
        </p:nvSpPr>
        <p:spPr>
          <a:xfrm>
            <a:off x="1828800" y="6642556"/>
            <a:ext cx="5486400" cy="215444"/>
          </a:xfrm>
          <a:prstGeom prst="rect">
            <a:avLst/>
          </a:prstGeom>
          <a:noFill/>
        </p:spPr>
        <p:txBody>
          <a:bodyPr wrap="square" rtlCol="0">
            <a:spAutoFit/>
          </a:bodyPr>
          <a:lstStyle/>
          <a:p>
            <a:pPr algn="ctr"/>
            <a:r>
              <a:rPr lang="en-US" sz="800" b="1" dirty="0">
                <a:solidFill>
                  <a:schemeClr val="bg1"/>
                </a:solidFill>
                <a:latin typeface="Century Gothic" pitchFamily="34" charset="0"/>
              </a:rPr>
              <a:t>Developed by the Remote Sensing Laboratory – Nellis AFB (RSLN), Las Vegas, Nevada</a:t>
            </a:r>
          </a:p>
        </p:txBody>
      </p:sp>
      <p:sp>
        <p:nvSpPr>
          <p:cNvPr id="10" name="Rounded Rectangle 9"/>
          <p:cNvSpPr/>
          <p:nvPr userDrawn="1"/>
        </p:nvSpPr>
        <p:spPr>
          <a:xfrm>
            <a:off x="307145" y="152400"/>
            <a:ext cx="8532055" cy="6477000"/>
          </a:xfrm>
          <a:prstGeom prst="roundRect">
            <a:avLst>
              <a:gd name="adj" fmla="val 2081"/>
            </a:avLst>
          </a:prstGeom>
          <a:noFill/>
          <a:ln w="2000" cap="rnd" cmpd="sng" algn="ctr">
            <a:solidFill>
              <a:schemeClr val="bg1">
                <a:lumMod val="65000"/>
              </a:scheme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Content Placeholder 3"/>
          <p:cNvSpPr>
            <a:spLocks noGrp="1"/>
          </p:cNvSpPr>
          <p:nvPr>
            <p:ph sz="half" idx="1"/>
          </p:nvPr>
        </p:nvSpPr>
        <p:spPr>
          <a:xfrm>
            <a:off x="762000" y="533400"/>
            <a:ext cx="4626159" cy="5105400"/>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5_Blank">
    <p:spTree>
      <p:nvGrpSpPr>
        <p:cNvPr id="1" name=""/>
        <p:cNvGrpSpPr/>
        <p:nvPr/>
      </p:nvGrpSpPr>
      <p:grpSpPr>
        <a:xfrm>
          <a:off x="0" y="0"/>
          <a:ext cx="0" cy="0"/>
          <a:chOff x="0" y="0"/>
          <a:chExt cx="0" cy="0"/>
        </a:xfrm>
      </p:grpSpPr>
      <p:sp>
        <p:nvSpPr>
          <p:cNvPr id="7" name="Rounded Rectangle 6"/>
          <p:cNvSpPr/>
          <p:nvPr userDrawn="1"/>
        </p:nvSpPr>
        <p:spPr>
          <a:xfrm>
            <a:off x="304800" y="152400"/>
            <a:ext cx="8532055" cy="64770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ounded Rectangle 10"/>
          <p:cNvSpPr/>
          <p:nvPr userDrawn="1"/>
        </p:nvSpPr>
        <p:spPr>
          <a:xfrm>
            <a:off x="5405381" y="157163"/>
            <a:ext cx="3426655" cy="6472237"/>
          </a:xfrm>
          <a:prstGeom prst="roundRect">
            <a:avLst>
              <a:gd name="adj" fmla="val 2081"/>
            </a:avLst>
          </a:prstGeom>
          <a:gradFill flip="none" rotWithShape="1">
            <a:gsLst>
              <a:gs pos="0">
                <a:srgbClr val="FFFFCC">
                  <a:alpha val="65000"/>
                </a:srgbClr>
              </a:gs>
              <a:gs pos="98000">
                <a:srgbClr val="FFFFFF">
                  <a:shade val="100000"/>
                </a:srgbClr>
              </a:gs>
              <a:gs pos="99055">
                <a:schemeClr val="bg1"/>
              </a:gs>
              <a:gs pos="100000">
                <a:schemeClr val="bg1"/>
              </a:gs>
            </a:gsLst>
            <a:lin ang="10800000" scaled="0"/>
            <a:tileRect/>
          </a:gradFill>
          <a:ln w="2000" cap="rnd" cmpd="sng" algn="ctr">
            <a:noFill/>
            <a:prstDash val="solid"/>
          </a:ln>
          <a:effectLst>
            <a:outerShdw dist="50800" dir="5400000" sx="1000" sy="1000" algn="tl" rotWithShape="0">
              <a:srgbClr val="000000">
                <a:alpha val="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 name="Footer Placeholder 2"/>
          <p:cNvSpPr>
            <a:spLocks noGrp="1"/>
          </p:cNvSpPr>
          <p:nvPr>
            <p:ph type="ftr" sz="quarter" idx="11"/>
          </p:nvPr>
        </p:nvSpPr>
        <p:spPr>
          <a:xfrm>
            <a:off x="6062328" y="6188075"/>
            <a:ext cx="2286000" cy="365125"/>
          </a:xfrm>
          <a:prstGeom prst="rect">
            <a:avLst/>
          </a:prstGeom>
        </p:spPr>
        <p:txBody>
          <a:bodyPr/>
          <a:lstStyle/>
          <a:p>
            <a:endParaRPr lang="en-US" dirty="0"/>
          </a:p>
        </p:txBody>
      </p:sp>
      <p:sp>
        <p:nvSpPr>
          <p:cNvPr id="4" name="Slide Number Placeholder 3"/>
          <p:cNvSpPr>
            <a:spLocks noGrp="1"/>
          </p:cNvSpPr>
          <p:nvPr>
            <p:ph type="sldNum" sz="quarter" idx="12"/>
          </p:nvPr>
        </p:nvSpPr>
        <p:spPr/>
        <p:txBody>
          <a:bodyPr/>
          <a:lstStyle/>
          <a:p>
            <a:fld id="{83CD717C-C5FC-420C-8C55-D6D1FB810AAA}" type="slidenum">
              <a:rPr lang="en-US" smtClean="0"/>
              <a:pPr/>
              <a:t>‹#›</a:t>
            </a:fld>
            <a:endParaRPr lang="en-US" dirty="0"/>
          </a:p>
        </p:txBody>
      </p:sp>
      <p:sp>
        <p:nvSpPr>
          <p:cNvPr id="2" name="Date Placeholder 1"/>
          <p:cNvSpPr>
            <a:spLocks noGrp="1"/>
          </p:cNvSpPr>
          <p:nvPr>
            <p:ph type="dt" sz="half" idx="10"/>
          </p:nvPr>
        </p:nvSpPr>
        <p:spPr>
          <a:xfrm>
            <a:off x="3776328" y="6188075"/>
            <a:ext cx="2286000" cy="365125"/>
          </a:xfrm>
          <a:prstGeom prst="rect">
            <a:avLst/>
          </a:prstGeom>
        </p:spPr>
        <p:txBody>
          <a:bodyPr/>
          <a:lstStyle/>
          <a:p>
            <a:endParaRPr lang="en-US" dirty="0"/>
          </a:p>
        </p:txBody>
      </p:sp>
      <p:sp>
        <p:nvSpPr>
          <p:cNvPr id="9" name="TextBox 8"/>
          <p:cNvSpPr txBox="1"/>
          <p:nvPr userDrawn="1"/>
        </p:nvSpPr>
        <p:spPr>
          <a:xfrm>
            <a:off x="1828800" y="6642556"/>
            <a:ext cx="5486400" cy="215444"/>
          </a:xfrm>
          <a:prstGeom prst="rect">
            <a:avLst/>
          </a:prstGeom>
          <a:noFill/>
        </p:spPr>
        <p:txBody>
          <a:bodyPr wrap="square" rtlCol="0">
            <a:spAutoFit/>
          </a:bodyPr>
          <a:lstStyle/>
          <a:p>
            <a:pPr algn="ctr"/>
            <a:r>
              <a:rPr lang="en-US" sz="800" b="1" dirty="0">
                <a:solidFill>
                  <a:schemeClr val="bg1"/>
                </a:solidFill>
                <a:latin typeface="Century Gothic" pitchFamily="34" charset="0"/>
              </a:rPr>
              <a:t>Developed by the Remote Sensing Laboratory – Nellis AFB (RSLN), Las Vegas, Nevada</a:t>
            </a:r>
          </a:p>
        </p:txBody>
      </p:sp>
      <p:sp>
        <p:nvSpPr>
          <p:cNvPr id="10" name="Rounded Rectangle 9"/>
          <p:cNvSpPr/>
          <p:nvPr userDrawn="1"/>
        </p:nvSpPr>
        <p:spPr>
          <a:xfrm>
            <a:off x="307145" y="152400"/>
            <a:ext cx="8532055" cy="6477000"/>
          </a:xfrm>
          <a:prstGeom prst="roundRect">
            <a:avLst>
              <a:gd name="adj" fmla="val 2081"/>
            </a:avLst>
          </a:prstGeom>
          <a:noFill/>
          <a:ln w="2000" cap="rnd" cmpd="sng" algn="ctr">
            <a:solidFill>
              <a:schemeClr val="bg1">
                <a:lumMod val="65000"/>
              </a:scheme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Content Placeholder 3"/>
          <p:cNvSpPr>
            <a:spLocks noGrp="1"/>
          </p:cNvSpPr>
          <p:nvPr>
            <p:ph sz="half" idx="1"/>
          </p:nvPr>
        </p:nvSpPr>
        <p:spPr>
          <a:xfrm>
            <a:off x="762000" y="533400"/>
            <a:ext cx="4626159" cy="5105400"/>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6_Blank">
    <p:spTree>
      <p:nvGrpSpPr>
        <p:cNvPr id="1" name=""/>
        <p:cNvGrpSpPr/>
        <p:nvPr/>
      </p:nvGrpSpPr>
      <p:grpSpPr>
        <a:xfrm>
          <a:off x="0" y="0"/>
          <a:ext cx="0" cy="0"/>
          <a:chOff x="0" y="0"/>
          <a:chExt cx="0" cy="0"/>
        </a:xfrm>
      </p:grpSpPr>
      <p:sp>
        <p:nvSpPr>
          <p:cNvPr id="7" name="Rounded Rectangle 6"/>
          <p:cNvSpPr/>
          <p:nvPr userDrawn="1"/>
        </p:nvSpPr>
        <p:spPr>
          <a:xfrm>
            <a:off x="304800" y="152400"/>
            <a:ext cx="8532055" cy="64770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ounded Rectangle 10"/>
          <p:cNvSpPr/>
          <p:nvPr userDrawn="1"/>
        </p:nvSpPr>
        <p:spPr>
          <a:xfrm>
            <a:off x="5405381" y="157163"/>
            <a:ext cx="3426655" cy="6472237"/>
          </a:xfrm>
          <a:prstGeom prst="roundRect">
            <a:avLst>
              <a:gd name="adj" fmla="val 2081"/>
            </a:avLst>
          </a:prstGeom>
          <a:gradFill flip="none" rotWithShape="1">
            <a:gsLst>
              <a:gs pos="0">
                <a:srgbClr val="FFFFCC">
                  <a:alpha val="65000"/>
                </a:srgbClr>
              </a:gs>
              <a:gs pos="98000">
                <a:srgbClr val="FFFFFF">
                  <a:shade val="100000"/>
                </a:srgbClr>
              </a:gs>
              <a:gs pos="99055">
                <a:schemeClr val="bg1"/>
              </a:gs>
              <a:gs pos="100000">
                <a:schemeClr val="bg1"/>
              </a:gs>
            </a:gsLst>
            <a:lin ang="10800000" scaled="0"/>
            <a:tileRect/>
          </a:gradFill>
          <a:ln w="2000" cap="rnd" cmpd="sng" algn="ctr">
            <a:noFill/>
            <a:prstDash val="solid"/>
          </a:ln>
          <a:effectLst>
            <a:outerShdw dist="50800" dir="5400000" sx="1000" sy="1000" algn="tl" rotWithShape="0">
              <a:srgbClr val="000000">
                <a:alpha val="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 name="Footer Placeholder 2"/>
          <p:cNvSpPr>
            <a:spLocks noGrp="1"/>
          </p:cNvSpPr>
          <p:nvPr>
            <p:ph type="ftr" sz="quarter" idx="11"/>
          </p:nvPr>
        </p:nvSpPr>
        <p:spPr>
          <a:xfrm>
            <a:off x="6062328" y="6188075"/>
            <a:ext cx="2286000" cy="365125"/>
          </a:xfrm>
          <a:prstGeom prst="rect">
            <a:avLst/>
          </a:prstGeom>
        </p:spPr>
        <p:txBody>
          <a:bodyPr/>
          <a:lstStyle/>
          <a:p>
            <a:endParaRPr lang="en-US" dirty="0"/>
          </a:p>
        </p:txBody>
      </p:sp>
      <p:sp>
        <p:nvSpPr>
          <p:cNvPr id="4" name="Slide Number Placeholder 3"/>
          <p:cNvSpPr>
            <a:spLocks noGrp="1"/>
          </p:cNvSpPr>
          <p:nvPr>
            <p:ph type="sldNum" sz="quarter" idx="12"/>
          </p:nvPr>
        </p:nvSpPr>
        <p:spPr/>
        <p:txBody>
          <a:bodyPr/>
          <a:lstStyle/>
          <a:p>
            <a:fld id="{83CD717C-C5FC-420C-8C55-D6D1FB810AAA}" type="slidenum">
              <a:rPr lang="en-US" smtClean="0"/>
              <a:pPr/>
              <a:t>‹#›</a:t>
            </a:fld>
            <a:endParaRPr lang="en-US" dirty="0"/>
          </a:p>
        </p:txBody>
      </p:sp>
      <p:sp>
        <p:nvSpPr>
          <p:cNvPr id="2" name="Date Placeholder 1"/>
          <p:cNvSpPr>
            <a:spLocks noGrp="1"/>
          </p:cNvSpPr>
          <p:nvPr>
            <p:ph type="dt" sz="half" idx="10"/>
          </p:nvPr>
        </p:nvSpPr>
        <p:spPr>
          <a:xfrm>
            <a:off x="3776328" y="6188075"/>
            <a:ext cx="2286000" cy="365125"/>
          </a:xfrm>
          <a:prstGeom prst="rect">
            <a:avLst/>
          </a:prstGeom>
        </p:spPr>
        <p:txBody>
          <a:bodyPr/>
          <a:lstStyle/>
          <a:p>
            <a:endParaRPr lang="en-US" dirty="0"/>
          </a:p>
        </p:txBody>
      </p:sp>
      <p:sp>
        <p:nvSpPr>
          <p:cNvPr id="9" name="TextBox 8"/>
          <p:cNvSpPr txBox="1"/>
          <p:nvPr userDrawn="1"/>
        </p:nvSpPr>
        <p:spPr>
          <a:xfrm>
            <a:off x="1828800" y="6642556"/>
            <a:ext cx="5486400" cy="215444"/>
          </a:xfrm>
          <a:prstGeom prst="rect">
            <a:avLst/>
          </a:prstGeom>
          <a:noFill/>
        </p:spPr>
        <p:txBody>
          <a:bodyPr wrap="square" rtlCol="0">
            <a:spAutoFit/>
          </a:bodyPr>
          <a:lstStyle/>
          <a:p>
            <a:pPr algn="ctr"/>
            <a:r>
              <a:rPr lang="en-US" sz="800" b="1" dirty="0">
                <a:solidFill>
                  <a:schemeClr val="bg1"/>
                </a:solidFill>
                <a:latin typeface="Century Gothic" pitchFamily="34" charset="0"/>
              </a:rPr>
              <a:t>Developed by the Remote Sensing Laboratory – Nellis AFB (RSLN), Las Vegas, Nevada</a:t>
            </a:r>
          </a:p>
        </p:txBody>
      </p:sp>
      <p:sp>
        <p:nvSpPr>
          <p:cNvPr id="10" name="Rounded Rectangle 9"/>
          <p:cNvSpPr/>
          <p:nvPr userDrawn="1"/>
        </p:nvSpPr>
        <p:spPr>
          <a:xfrm>
            <a:off x="307145" y="152400"/>
            <a:ext cx="8532055" cy="6477000"/>
          </a:xfrm>
          <a:prstGeom prst="roundRect">
            <a:avLst>
              <a:gd name="adj" fmla="val 2081"/>
            </a:avLst>
          </a:prstGeom>
          <a:noFill/>
          <a:ln w="2000" cap="rnd" cmpd="sng" algn="ctr">
            <a:solidFill>
              <a:schemeClr val="bg1">
                <a:lumMod val="65000"/>
              </a:scheme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Content Placeholder 3"/>
          <p:cNvSpPr>
            <a:spLocks noGrp="1"/>
          </p:cNvSpPr>
          <p:nvPr>
            <p:ph sz="half" idx="1"/>
          </p:nvPr>
        </p:nvSpPr>
        <p:spPr>
          <a:xfrm>
            <a:off x="762000" y="533400"/>
            <a:ext cx="4626159" cy="5105400"/>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7_Blank">
    <p:spTree>
      <p:nvGrpSpPr>
        <p:cNvPr id="1" name=""/>
        <p:cNvGrpSpPr/>
        <p:nvPr/>
      </p:nvGrpSpPr>
      <p:grpSpPr>
        <a:xfrm>
          <a:off x="0" y="0"/>
          <a:ext cx="0" cy="0"/>
          <a:chOff x="0" y="0"/>
          <a:chExt cx="0" cy="0"/>
        </a:xfrm>
      </p:grpSpPr>
      <p:sp>
        <p:nvSpPr>
          <p:cNvPr id="7" name="Rounded Rectangle 6"/>
          <p:cNvSpPr/>
          <p:nvPr userDrawn="1"/>
        </p:nvSpPr>
        <p:spPr>
          <a:xfrm>
            <a:off x="304800" y="152400"/>
            <a:ext cx="8532055" cy="64770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ounded Rectangle 10"/>
          <p:cNvSpPr/>
          <p:nvPr userDrawn="1"/>
        </p:nvSpPr>
        <p:spPr>
          <a:xfrm>
            <a:off x="5405381" y="157163"/>
            <a:ext cx="3426655" cy="6472237"/>
          </a:xfrm>
          <a:prstGeom prst="roundRect">
            <a:avLst>
              <a:gd name="adj" fmla="val 2081"/>
            </a:avLst>
          </a:prstGeom>
          <a:gradFill flip="none" rotWithShape="1">
            <a:gsLst>
              <a:gs pos="0">
                <a:srgbClr val="FFFFCC">
                  <a:alpha val="65000"/>
                </a:srgbClr>
              </a:gs>
              <a:gs pos="98000">
                <a:srgbClr val="FFFFFF">
                  <a:shade val="100000"/>
                </a:srgbClr>
              </a:gs>
              <a:gs pos="99055">
                <a:schemeClr val="bg1"/>
              </a:gs>
              <a:gs pos="100000">
                <a:schemeClr val="bg1"/>
              </a:gs>
            </a:gsLst>
            <a:lin ang="10800000" scaled="0"/>
            <a:tileRect/>
          </a:gradFill>
          <a:ln w="2000" cap="rnd" cmpd="sng" algn="ctr">
            <a:noFill/>
            <a:prstDash val="solid"/>
          </a:ln>
          <a:effectLst>
            <a:outerShdw dist="50800" dir="5400000" sx="1000" sy="1000" algn="tl" rotWithShape="0">
              <a:srgbClr val="000000">
                <a:alpha val="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 name="Footer Placeholder 2"/>
          <p:cNvSpPr>
            <a:spLocks noGrp="1"/>
          </p:cNvSpPr>
          <p:nvPr>
            <p:ph type="ftr" sz="quarter" idx="11"/>
          </p:nvPr>
        </p:nvSpPr>
        <p:spPr>
          <a:xfrm>
            <a:off x="6062328" y="6188075"/>
            <a:ext cx="2286000" cy="365125"/>
          </a:xfrm>
          <a:prstGeom prst="rect">
            <a:avLst/>
          </a:prstGeom>
        </p:spPr>
        <p:txBody>
          <a:bodyPr/>
          <a:lstStyle/>
          <a:p>
            <a:endParaRPr lang="en-US" dirty="0"/>
          </a:p>
        </p:txBody>
      </p:sp>
      <p:sp>
        <p:nvSpPr>
          <p:cNvPr id="4" name="Slide Number Placeholder 3"/>
          <p:cNvSpPr>
            <a:spLocks noGrp="1"/>
          </p:cNvSpPr>
          <p:nvPr>
            <p:ph type="sldNum" sz="quarter" idx="12"/>
          </p:nvPr>
        </p:nvSpPr>
        <p:spPr/>
        <p:txBody>
          <a:bodyPr/>
          <a:lstStyle/>
          <a:p>
            <a:fld id="{83CD717C-C5FC-420C-8C55-D6D1FB810AAA}" type="slidenum">
              <a:rPr lang="en-US" smtClean="0"/>
              <a:pPr/>
              <a:t>‹#›</a:t>
            </a:fld>
            <a:endParaRPr lang="en-US" dirty="0"/>
          </a:p>
        </p:txBody>
      </p:sp>
      <p:sp>
        <p:nvSpPr>
          <p:cNvPr id="2" name="Date Placeholder 1"/>
          <p:cNvSpPr>
            <a:spLocks noGrp="1"/>
          </p:cNvSpPr>
          <p:nvPr>
            <p:ph type="dt" sz="half" idx="10"/>
          </p:nvPr>
        </p:nvSpPr>
        <p:spPr>
          <a:xfrm>
            <a:off x="3776328" y="6188075"/>
            <a:ext cx="2286000" cy="365125"/>
          </a:xfrm>
          <a:prstGeom prst="rect">
            <a:avLst/>
          </a:prstGeom>
        </p:spPr>
        <p:txBody>
          <a:bodyPr/>
          <a:lstStyle/>
          <a:p>
            <a:endParaRPr lang="en-US" dirty="0"/>
          </a:p>
        </p:txBody>
      </p:sp>
      <p:sp>
        <p:nvSpPr>
          <p:cNvPr id="9" name="TextBox 8"/>
          <p:cNvSpPr txBox="1"/>
          <p:nvPr userDrawn="1"/>
        </p:nvSpPr>
        <p:spPr>
          <a:xfrm>
            <a:off x="1828800" y="6642556"/>
            <a:ext cx="5486400" cy="215444"/>
          </a:xfrm>
          <a:prstGeom prst="rect">
            <a:avLst/>
          </a:prstGeom>
          <a:noFill/>
        </p:spPr>
        <p:txBody>
          <a:bodyPr wrap="square" rtlCol="0">
            <a:spAutoFit/>
          </a:bodyPr>
          <a:lstStyle/>
          <a:p>
            <a:pPr algn="ctr"/>
            <a:r>
              <a:rPr lang="en-US" sz="800" b="1" dirty="0">
                <a:solidFill>
                  <a:schemeClr val="bg1"/>
                </a:solidFill>
                <a:latin typeface="Century Gothic" pitchFamily="34" charset="0"/>
              </a:rPr>
              <a:t>Developed by the Remote Sensing Laboratory – Nellis AFB (RSLN), Las Vegas, Nevada</a:t>
            </a:r>
          </a:p>
        </p:txBody>
      </p:sp>
      <p:sp>
        <p:nvSpPr>
          <p:cNvPr id="10" name="Rounded Rectangle 9"/>
          <p:cNvSpPr/>
          <p:nvPr userDrawn="1"/>
        </p:nvSpPr>
        <p:spPr>
          <a:xfrm>
            <a:off x="307145" y="152400"/>
            <a:ext cx="8532055" cy="6477000"/>
          </a:xfrm>
          <a:prstGeom prst="roundRect">
            <a:avLst>
              <a:gd name="adj" fmla="val 2081"/>
            </a:avLst>
          </a:prstGeom>
          <a:noFill/>
          <a:ln w="2000" cap="rnd" cmpd="sng" algn="ctr">
            <a:solidFill>
              <a:schemeClr val="bg1">
                <a:lumMod val="65000"/>
              </a:scheme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Content Placeholder 3"/>
          <p:cNvSpPr>
            <a:spLocks noGrp="1"/>
          </p:cNvSpPr>
          <p:nvPr>
            <p:ph sz="half" idx="1"/>
          </p:nvPr>
        </p:nvSpPr>
        <p:spPr>
          <a:xfrm>
            <a:off x="762000" y="533400"/>
            <a:ext cx="4626159" cy="5105400"/>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lgn="ctr">
              <a:defRPr>
                <a:latin typeface="Arial" panose="020B0604020202020204" pitchFamily="34" charset="0"/>
                <a:cs typeface="Arial" panose="020B0604020202020204" pitchFamily="34" charset="0"/>
              </a:defRPr>
            </a:lvl1pPr>
            <a:extLst/>
          </a:lstStyle>
          <a:p>
            <a:r>
              <a:rPr kumimoji="0" lang="en-US" dirty="0"/>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latin typeface="Arial" panose="020B0604020202020204" pitchFamily="34" charset="0"/>
                <a:cs typeface="Arial" panose="020B0604020202020204" pitchFamily="34" charset="0"/>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dirty="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latin typeface="Arial" panose="020B0604020202020204" pitchFamily="34" charset="0"/>
                <a:cs typeface="Arial" panose="020B0604020202020204" pitchFamily="34" charset="0"/>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dirty="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extLst/>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extLst/>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8" name="Footer Placeholder 7"/>
          <p:cNvSpPr>
            <a:spLocks noGrp="1"/>
          </p:cNvSpPr>
          <p:nvPr>
            <p:ph type="ftr" sz="quarter" idx="11"/>
          </p:nvPr>
        </p:nvSpPr>
        <p:spPr>
          <a:xfrm>
            <a:off x="533400" y="6400800"/>
            <a:ext cx="2350681" cy="365125"/>
          </a:xfrm>
          <a:prstGeom prst="rect">
            <a:avLst/>
          </a:prstGeom>
        </p:spPr>
        <p:txBody>
          <a:bodyPr/>
          <a:lstStyle/>
          <a:p>
            <a:endParaRPr lang="en-US" dirty="0"/>
          </a:p>
        </p:txBody>
      </p:sp>
      <p:pic>
        <p:nvPicPr>
          <p:cNvPr id="11" name="Picture 10" descr="Logo-FRMAC_ 4-2009.jp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244408" y="5966661"/>
            <a:ext cx="899592" cy="891339"/>
          </a:xfrm>
          <a:prstGeom prst="rect">
            <a:avLst/>
          </a:prstGeom>
          <a:noFill/>
          <a:ln w="9525">
            <a:noFill/>
            <a:miter lim="800000"/>
            <a:headEnd/>
            <a:tailEnd/>
          </a:ln>
        </p:spPr>
      </p:pic>
      <p:sp>
        <p:nvSpPr>
          <p:cNvPr id="12" name="Slide Number Placeholder 17"/>
          <p:cNvSpPr txBox="1">
            <a:spLocks/>
          </p:cNvSpPr>
          <p:nvPr userDrawn="1"/>
        </p:nvSpPr>
        <p:spPr>
          <a:xfrm>
            <a:off x="7878648"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pPr marL="0" marR="0" lvl="0" indent="0" algn="r" defTabSz="914400" rtl="0" eaLnBrk="1" fontAlgn="base" latinLnBrk="0" hangingPunct="1">
              <a:lnSpc>
                <a:spcPct val="100000"/>
              </a:lnSpc>
              <a:spcBef>
                <a:spcPct val="0"/>
              </a:spcBef>
              <a:spcAft>
                <a:spcPct val="0"/>
              </a:spcAft>
              <a:buClrTx/>
              <a:buSzTx/>
              <a:buFontTx/>
              <a:buNone/>
              <a:tabLst/>
              <a:defRPr/>
            </a:pPr>
            <a:fld id="{1618DCFE-E483-48BA-A4CE-37CE01994A68}" type="slidenum">
              <a:rPr kumimoji="0" lang="en-US" sz="1000" b="0" i="0" u="none" strike="noStrike" kern="1200" cap="none" spc="0" normalizeH="0" baseline="0" noProof="0" smtClean="0">
                <a:ln>
                  <a:noFill/>
                </a:ln>
                <a:solidFill>
                  <a:schemeClr val="tx1"/>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000" b="0" i="0" u="none" strike="noStrike" kern="1200" cap="none" spc="0" normalizeH="0" baseline="0" noProof="0" dirty="0">
              <a:ln>
                <a:noFill/>
              </a:ln>
              <a:solidFill>
                <a:schemeClr val="tx1"/>
              </a:solidFill>
              <a:effectLst/>
              <a:uLnTx/>
              <a:uFillTx/>
              <a:latin typeface="Arial" charset="0"/>
              <a:ea typeface="+mn-ea"/>
              <a:cs typeface="Arial" charset="0"/>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8_Blank">
    <p:spTree>
      <p:nvGrpSpPr>
        <p:cNvPr id="1" name=""/>
        <p:cNvGrpSpPr/>
        <p:nvPr/>
      </p:nvGrpSpPr>
      <p:grpSpPr>
        <a:xfrm>
          <a:off x="0" y="0"/>
          <a:ext cx="0" cy="0"/>
          <a:chOff x="0" y="0"/>
          <a:chExt cx="0" cy="0"/>
        </a:xfrm>
      </p:grpSpPr>
      <p:sp>
        <p:nvSpPr>
          <p:cNvPr id="7" name="Rounded Rectangle 6"/>
          <p:cNvSpPr/>
          <p:nvPr userDrawn="1"/>
        </p:nvSpPr>
        <p:spPr>
          <a:xfrm>
            <a:off x="304800" y="152400"/>
            <a:ext cx="8532055" cy="64770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ounded Rectangle 10"/>
          <p:cNvSpPr/>
          <p:nvPr userDrawn="1"/>
        </p:nvSpPr>
        <p:spPr>
          <a:xfrm>
            <a:off x="5405381" y="157163"/>
            <a:ext cx="3426655" cy="6472237"/>
          </a:xfrm>
          <a:prstGeom prst="roundRect">
            <a:avLst>
              <a:gd name="adj" fmla="val 2081"/>
            </a:avLst>
          </a:prstGeom>
          <a:gradFill flip="none" rotWithShape="1">
            <a:gsLst>
              <a:gs pos="0">
                <a:srgbClr val="FFFFCC">
                  <a:alpha val="65000"/>
                </a:srgbClr>
              </a:gs>
              <a:gs pos="98000">
                <a:srgbClr val="FFFFFF">
                  <a:shade val="100000"/>
                </a:srgbClr>
              </a:gs>
              <a:gs pos="99055">
                <a:schemeClr val="bg1"/>
              </a:gs>
              <a:gs pos="100000">
                <a:schemeClr val="bg1"/>
              </a:gs>
            </a:gsLst>
            <a:lin ang="10800000" scaled="0"/>
            <a:tileRect/>
          </a:gradFill>
          <a:ln w="2000" cap="rnd" cmpd="sng" algn="ctr">
            <a:noFill/>
            <a:prstDash val="solid"/>
          </a:ln>
          <a:effectLst>
            <a:outerShdw dist="50800" dir="5400000" sx="1000" sy="1000" algn="tl" rotWithShape="0">
              <a:srgbClr val="000000">
                <a:alpha val="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 name="Footer Placeholder 2"/>
          <p:cNvSpPr>
            <a:spLocks noGrp="1"/>
          </p:cNvSpPr>
          <p:nvPr>
            <p:ph type="ftr" sz="quarter" idx="11"/>
          </p:nvPr>
        </p:nvSpPr>
        <p:spPr>
          <a:xfrm>
            <a:off x="6062328" y="6188075"/>
            <a:ext cx="2286000" cy="365125"/>
          </a:xfrm>
          <a:prstGeom prst="rect">
            <a:avLst/>
          </a:prstGeom>
        </p:spPr>
        <p:txBody>
          <a:bodyPr/>
          <a:lstStyle/>
          <a:p>
            <a:endParaRPr lang="en-US" dirty="0"/>
          </a:p>
        </p:txBody>
      </p:sp>
      <p:sp>
        <p:nvSpPr>
          <p:cNvPr id="4" name="Slide Number Placeholder 3"/>
          <p:cNvSpPr>
            <a:spLocks noGrp="1"/>
          </p:cNvSpPr>
          <p:nvPr>
            <p:ph type="sldNum" sz="quarter" idx="12"/>
          </p:nvPr>
        </p:nvSpPr>
        <p:spPr/>
        <p:txBody>
          <a:bodyPr/>
          <a:lstStyle/>
          <a:p>
            <a:fld id="{83CD717C-C5FC-420C-8C55-D6D1FB810AAA}" type="slidenum">
              <a:rPr lang="en-US" smtClean="0"/>
              <a:pPr/>
              <a:t>‹#›</a:t>
            </a:fld>
            <a:endParaRPr lang="en-US" dirty="0"/>
          </a:p>
        </p:txBody>
      </p:sp>
      <p:sp>
        <p:nvSpPr>
          <p:cNvPr id="2" name="Date Placeholder 1"/>
          <p:cNvSpPr>
            <a:spLocks noGrp="1"/>
          </p:cNvSpPr>
          <p:nvPr>
            <p:ph type="dt" sz="half" idx="10"/>
          </p:nvPr>
        </p:nvSpPr>
        <p:spPr>
          <a:xfrm>
            <a:off x="3776328" y="6188075"/>
            <a:ext cx="2286000" cy="365125"/>
          </a:xfrm>
          <a:prstGeom prst="rect">
            <a:avLst/>
          </a:prstGeom>
        </p:spPr>
        <p:txBody>
          <a:bodyPr/>
          <a:lstStyle/>
          <a:p>
            <a:endParaRPr lang="en-US" dirty="0"/>
          </a:p>
        </p:txBody>
      </p:sp>
      <p:sp>
        <p:nvSpPr>
          <p:cNvPr id="9" name="TextBox 8"/>
          <p:cNvSpPr txBox="1"/>
          <p:nvPr userDrawn="1"/>
        </p:nvSpPr>
        <p:spPr>
          <a:xfrm>
            <a:off x="1828800" y="6642556"/>
            <a:ext cx="5486400" cy="215444"/>
          </a:xfrm>
          <a:prstGeom prst="rect">
            <a:avLst/>
          </a:prstGeom>
          <a:noFill/>
        </p:spPr>
        <p:txBody>
          <a:bodyPr wrap="square" rtlCol="0">
            <a:spAutoFit/>
          </a:bodyPr>
          <a:lstStyle/>
          <a:p>
            <a:pPr algn="ctr"/>
            <a:r>
              <a:rPr lang="en-US" sz="800" b="1" dirty="0">
                <a:solidFill>
                  <a:schemeClr val="bg1"/>
                </a:solidFill>
                <a:latin typeface="Century Gothic" pitchFamily="34" charset="0"/>
              </a:rPr>
              <a:t>Developed by the Remote Sensing Laboratory – Nellis AFB (RSLN), Las Vegas, Nevada</a:t>
            </a:r>
          </a:p>
        </p:txBody>
      </p:sp>
      <p:sp>
        <p:nvSpPr>
          <p:cNvPr id="10" name="Rounded Rectangle 9"/>
          <p:cNvSpPr/>
          <p:nvPr userDrawn="1"/>
        </p:nvSpPr>
        <p:spPr>
          <a:xfrm>
            <a:off x="307145" y="152400"/>
            <a:ext cx="8532055" cy="6477000"/>
          </a:xfrm>
          <a:prstGeom prst="roundRect">
            <a:avLst>
              <a:gd name="adj" fmla="val 2081"/>
            </a:avLst>
          </a:prstGeom>
          <a:noFill/>
          <a:ln w="2000" cap="rnd" cmpd="sng" algn="ctr">
            <a:solidFill>
              <a:schemeClr val="bg1">
                <a:lumMod val="65000"/>
              </a:scheme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Content Placeholder 3"/>
          <p:cNvSpPr>
            <a:spLocks noGrp="1"/>
          </p:cNvSpPr>
          <p:nvPr>
            <p:ph sz="half" idx="1"/>
          </p:nvPr>
        </p:nvSpPr>
        <p:spPr>
          <a:xfrm>
            <a:off x="762000" y="533400"/>
            <a:ext cx="4626159" cy="5105400"/>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9_Blank">
    <p:spTree>
      <p:nvGrpSpPr>
        <p:cNvPr id="1" name=""/>
        <p:cNvGrpSpPr/>
        <p:nvPr/>
      </p:nvGrpSpPr>
      <p:grpSpPr>
        <a:xfrm>
          <a:off x="0" y="0"/>
          <a:ext cx="0" cy="0"/>
          <a:chOff x="0" y="0"/>
          <a:chExt cx="0" cy="0"/>
        </a:xfrm>
      </p:grpSpPr>
      <p:sp>
        <p:nvSpPr>
          <p:cNvPr id="7" name="Rounded Rectangle 6"/>
          <p:cNvSpPr/>
          <p:nvPr userDrawn="1"/>
        </p:nvSpPr>
        <p:spPr>
          <a:xfrm>
            <a:off x="304800" y="152400"/>
            <a:ext cx="8532055" cy="64770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ounded Rectangle 10"/>
          <p:cNvSpPr/>
          <p:nvPr userDrawn="1"/>
        </p:nvSpPr>
        <p:spPr>
          <a:xfrm>
            <a:off x="5405381" y="157163"/>
            <a:ext cx="3426655" cy="6472237"/>
          </a:xfrm>
          <a:prstGeom prst="roundRect">
            <a:avLst>
              <a:gd name="adj" fmla="val 2081"/>
            </a:avLst>
          </a:prstGeom>
          <a:gradFill flip="none" rotWithShape="1">
            <a:gsLst>
              <a:gs pos="0">
                <a:srgbClr val="FFFFCC">
                  <a:alpha val="65000"/>
                </a:srgbClr>
              </a:gs>
              <a:gs pos="98000">
                <a:srgbClr val="FFFFFF">
                  <a:shade val="100000"/>
                </a:srgbClr>
              </a:gs>
              <a:gs pos="99055">
                <a:schemeClr val="bg1"/>
              </a:gs>
              <a:gs pos="100000">
                <a:schemeClr val="bg1"/>
              </a:gs>
            </a:gsLst>
            <a:lin ang="10800000" scaled="0"/>
            <a:tileRect/>
          </a:gradFill>
          <a:ln w="2000" cap="rnd" cmpd="sng" algn="ctr">
            <a:noFill/>
            <a:prstDash val="solid"/>
          </a:ln>
          <a:effectLst>
            <a:outerShdw dist="50800" dir="5400000" sx="1000" sy="1000" algn="tl" rotWithShape="0">
              <a:srgbClr val="000000">
                <a:alpha val="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 name="Footer Placeholder 2"/>
          <p:cNvSpPr>
            <a:spLocks noGrp="1"/>
          </p:cNvSpPr>
          <p:nvPr>
            <p:ph type="ftr" sz="quarter" idx="11"/>
          </p:nvPr>
        </p:nvSpPr>
        <p:spPr>
          <a:xfrm>
            <a:off x="6062328" y="6188075"/>
            <a:ext cx="2286000" cy="365125"/>
          </a:xfrm>
          <a:prstGeom prst="rect">
            <a:avLst/>
          </a:prstGeom>
        </p:spPr>
        <p:txBody>
          <a:bodyPr/>
          <a:lstStyle/>
          <a:p>
            <a:endParaRPr lang="en-US" dirty="0"/>
          </a:p>
        </p:txBody>
      </p:sp>
      <p:sp>
        <p:nvSpPr>
          <p:cNvPr id="4" name="Slide Number Placeholder 3"/>
          <p:cNvSpPr>
            <a:spLocks noGrp="1"/>
          </p:cNvSpPr>
          <p:nvPr>
            <p:ph type="sldNum" sz="quarter" idx="12"/>
          </p:nvPr>
        </p:nvSpPr>
        <p:spPr/>
        <p:txBody>
          <a:bodyPr/>
          <a:lstStyle/>
          <a:p>
            <a:fld id="{83CD717C-C5FC-420C-8C55-D6D1FB810AAA}" type="slidenum">
              <a:rPr lang="en-US" smtClean="0"/>
              <a:pPr/>
              <a:t>‹#›</a:t>
            </a:fld>
            <a:endParaRPr lang="en-US" dirty="0"/>
          </a:p>
        </p:txBody>
      </p:sp>
      <p:sp>
        <p:nvSpPr>
          <p:cNvPr id="2" name="Date Placeholder 1"/>
          <p:cNvSpPr>
            <a:spLocks noGrp="1"/>
          </p:cNvSpPr>
          <p:nvPr>
            <p:ph type="dt" sz="half" idx="10"/>
          </p:nvPr>
        </p:nvSpPr>
        <p:spPr>
          <a:xfrm>
            <a:off x="3776328" y="6188075"/>
            <a:ext cx="2286000" cy="365125"/>
          </a:xfrm>
          <a:prstGeom prst="rect">
            <a:avLst/>
          </a:prstGeom>
        </p:spPr>
        <p:txBody>
          <a:bodyPr/>
          <a:lstStyle/>
          <a:p>
            <a:endParaRPr lang="en-US" dirty="0"/>
          </a:p>
        </p:txBody>
      </p:sp>
      <p:sp>
        <p:nvSpPr>
          <p:cNvPr id="9" name="TextBox 8"/>
          <p:cNvSpPr txBox="1"/>
          <p:nvPr userDrawn="1"/>
        </p:nvSpPr>
        <p:spPr>
          <a:xfrm>
            <a:off x="1828800" y="6642556"/>
            <a:ext cx="5486400" cy="215444"/>
          </a:xfrm>
          <a:prstGeom prst="rect">
            <a:avLst/>
          </a:prstGeom>
          <a:noFill/>
        </p:spPr>
        <p:txBody>
          <a:bodyPr wrap="square" rtlCol="0">
            <a:spAutoFit/>
          </a:bodyPr>
          <a:lstStyle/>
          <a:p>
            <a:pPr algn="ctr"/>
            <a:r>
              <a:rPr lang="en-US" sz="800" b="1" dirty="0">
                <a:solidFill>
                  <a:schemeClr val="bg1"/>
                </a:solidFill>
                <a:latin typeface="Century Gothic" pitchFamily="34" charset="0"/>
              </a:rPr>
              <a:t>Developed by the Remote Sensing Laboratory – Nellis AFB (RSLN), Las Vegas, Nevada</a:t>
            </a:r>
          </a:p>
        </p:txBody>
      </p:sp>
      <p:sp>
        <p:nvSpPr>
          <p:cNvPr id="10" name="Rounded Rectangle 9"/>
          <p:cNvSpPr/>
          <p:nvPr userDrawn="1"/>
        </p:nvSpPr>
        <p:spPr>
          <a:xfrm>
            <a:off x="307145" y="152400"/>
            <a:ext cx="8532055" cy="6477000"/>
          </a:xfrm>
          <a:prstGeom prst="roundRect">
            <a:avLst>
              <a:gd name="adj" fmla="val 2081"/>
            </a:avLst>
          </a:prstGeom>
          <a:noFill/>
          <a:ln w="2000" cap="rnd" cmpd="sng" algn="ctr">
            <a:solidFill>
              <a:schemeClr val="bg1">
                <a:lumMod val="65000"/>
              </a:scheme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Content Placeholder 3"/>
          <p:cNvSpPr>
            <a:spLocks noGrp="1"/>
          </p:cNvSpPr>
          <p:nvPr>
            <p:ph sz="half" idx="1"/>
          </p:nvPr>
        </p:nvSpPr>
        <p:spPr>
          <a:xfrm>
            <a:off x="762000" y="533400"/>
            <a:ext cx="4626159" cy="5105400"/>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0_Blank">
    <p:spTree>
      <p:nvGrpSpPr>
        <p:cNvPr id="1" name=""/>
        <p:cNvGrpSpPr/>
        <p:nvPr/>
      </p:nvGrpSpPr>
      <p:grpSpPr>
        <a:xfrm>
          <a:off x="0" y="0"/>
          <a:ext cx="0" cy="0"/>
          <a:chOff x="0" y="0"/>
          <a:chExt cx="0" cy="0"/>
        </a:xfrm>
      </p:grpSpPr>
      <p:sp>
        <p:nvSpPr>
          <p:cNvPr id="7" name="Rounded Rectangle 6"/>
          <p:cNvSpPr/>
          <p:nvPr userDrawn="1"/>
        </p:nvSpPr>
        <p:spPr>
          <a:xfrm>
            <a:off x="304800" y="152400"/>
            <a:ext cx="8532055" cy="64770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ounded Rectangle 10"/>
          <p:cNvSpPr/>
          <p:nvPr userDrawn="1"/>
        </p:nvSpPr>
        <p:spPr>
          <a:xfrm>
            <a:off x="5405381" y="157163"/>
            <a:ext cx="3426655" cy="6472237"/>
          </a:xfrm>
          <a:prstGeom prst="roundRect">
            <a:avLst>
              <a:gd name="adj" fmla="val 2081"/>
            </a:avLst>
          </a:prstGeom>
          <a:gradFill flip="none" rotWithShape="1">
            <a:gsLst>
              <a:gs pos="0">
                <a:srgbClr val="FFFFCC">
                  <a:alpha val="65000"/>
                </a:srgbClr>
              </a:gs>
              <a:gs pos="98000">
                <a:srgbClr val="FFFFFF">
                  <a:shade val="100000"/>
                </a:srgbClr>
              </a:gs>
              <a:gs pos="99055">
                <a:schemeClr val="bg1"/>
              </a:gs>
              <a:gs pos="100000">
                <a:schemeClr val="bg1"/>
              </a:gs>
            </a:gsLst>
            <a:lin ang="10800000" scaled="0"/>
            <a:tileRect/>
          </a:gradFill>
          <a:ln w="2000" cap="rnd" cmpd="sng" algn="ctr">
            <a:noFill/>
            <a:prstDash val="solid"/>
          </a:ln>
          <a:effectLst>
            <a:outerShdw dist="50800" dir="5400000" sx="1000" sy="1000" algn="tl" rotWithShape="0">
              <a:srgbClr val="000000">
                <a:alpha val="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 name="Footer Placeholder 2"/>
          <p:cNvSpPr>
            <a:spLocks noGrp="1"/>
          </p:cNvSpPr>
          <p:nvPr>
            <p:ph type="ftr" sz="quarter" idx="11"/>
          </p:nvPr>
        </p:nvSpPr>
        <p:spPr>
          <a:xfrm>
            <a:off x="6062328" y="6188075"/>
            <a:ext cx="2286000" cy="365125"/>
          </a:xfrm>
          <a:prstGeom prst="rect">
            <a:avLst/>
          </a:prstGeom>
        </p:spPr>
        <p:txBody>
          <a:bodyPr/>
          <a:lstStyle/>
          <a:p>
            <a:endParaRPr lang="en-US" dirty="0"/>
          </a:p>
        </p:txBody>
      </p:sp>
      <p:sp>
        <p:nvSpPr>
          <p:cNvPr id="4" name="Slide Number Placeholder 3"/>
          <p:cNvSpPr>
            <a:spLocks noGrp="1"/>
          </p:cNvSpPr>
          <p:nvPr>
            <p:ph type="sldNum" sz="quarter" idx="12"/>
          </p:nvPr>
        </p:nvSpPr>
        <p:spPr/>
        <p:txBody>
          <a:bodyPr/>
          <a:lstStyle/>
          <a:p>
            <a:fld id="{83CD717C-C5FC-420C-8C55-D6D1FB810AAA}" type="slidenum">
              <a:rPr lang="en-US" smtClean="0"/>
              <a:pPr/>
              <a:t>‹#›</a:t>
            </a:fld>
            <a:endParaRPr lang="en-US" dirty="0"/>
          </a:p>
        </p:txBody>
      </p:sp>
      <p:sp>
        <p:nvSpPr>
          <p:cNvPr id="2" name="Date Placeholder 1"/>
          <p:cNvSpPr>
            <a:spLocks noGrp="1"/>
          </p:cNvSpPr>
          <p:nvPr>
            <p:ph type="dt" sz="half" idx="10"/>
          </p:nvPr>
        </p:nvSpPr>
        <p:spPr>
          <a:xfrm>
            <a:off x="3776328" y="6188075"/>
            <a:ext cx="2286000" cy="365125"/>
          </a:xfrm>
          <a:prstGeom prst="rect">
            <a:avLst/>
          </a:prstGeom>
        </p:spPr>
        <p:txBody>
          <a:bodyPr/>
          <a:lstStyle/>
          <a:p>
            <a:endParaRPr lang="en-US" dirty="0"/>
          </a:p>
        </p:txBody>
      </p:sp>
      <p:sp>
        <p:nvSpPr>
          <p:cNvPr id="9" name="TextBox 8"/>
          <p:cNvSpPr txBox="1"/>
          <p:nvPr userDrawn="1"/>
        </p:nvSpPr>
        <p:spPr>
          <a:xfrm>
            <a:off x="1828800" y="6642556"/>
            <a:ext cx="5486400" cy="215444"/>
          </a:xfrm>
          <a:prstGeom prst="rect">
            <a:avLst/>
          </a:prstGeom>
          <a:noFill/>
        </p:spPr>
        <p:txBody>
          <a:bodyPr wrap="square" rtlCol="0">
            <a:spAutoFit/>
          </a:bodyPr>
          <a:lstStyle/>
          <a:p>
            <a:pPr algn="ctr"/>
            <a:r>
              <a:rPr lang="en-US" sz="800" b="1" dirty="0">
                <a:solidFill>
                  <a:schemeClr val="bg1"/>
                </a:solidFill>
                <a:latin typeface="Century Gothic" pitchFamily="34" charset="0"/>
              </a:rPr>
              <a:t>Developed by the Remote Sensing Laboratory – Nellis AFB (RSLN), Las Vegas, Nevada</a:t>
            </a:r>
          </a:p>
        </p:txBody>
      </p:sp>
      <p:sp>
        <p:nvSpPr>
          <p:cNvPr id="10" name="Rounded Rectangle 9"/>
          <p:cNvSpPr/>
          <p:nvPr userDrawn="1"/>
        </p:nvSpPr>
        <p:spPr>
          <a:xfrm>
            <a:off x="307145" y="152400"/>
            <a:ext cx="8532055" cy="6477000"/>
          </a:xfrm>
          <a:prstGeom prst="roundRect">
            <a:avLst>
              <a:gd name="adj" fmla="val 2081"/>
            </a:avLst>
          </a:prstGeom>
          <a:noFill/>
          <a:ln w="2000" cap="rnd" cmpd="sng" algn="ctr">
            <a:solidFill>
              <a:schemeClr val="bg1">
                <a:lumMod val="65000"/>
              </a:scheme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Content Placeholder 3"/>
          <p:cNvSpPr>
            <a:spLocks noGrp="1"/>
          </p:cNvSpPr>
          <p:nvPr>
            <p:ph sz="half" idx="1"/>
          </p:nvPr>
        </p:nvSpPr>
        <p:spPr>
          <a:xfrm>
            <a:off x="762000" y="533400"/>
            <a:ext cx="4626159" cy="5105400"/>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1_Blank">
    <p:spTree>
      <p:nvGrpSpPr>
        <p:cNvPr id="1" name=""/>
        <p:cNvGrpSpPr/>
        <p:nvPr/>
      </p:nvGrpSpPr>
      <p:grpSpPr>
        <a:xfrm>
          <a:off x="0" y="0"/>
          <a:ext cx="0" cy="0"/>
          <a:chOff x="0" y="0"/>
          <a:chExt cx="0" cy="0"/>
        </a:xfrm>
      </p:grpSpPr>
      <p:sp>
        <p:nvSpPr>
          <p:cNvPr id="7" name="Rounded Rectangle 6"/>
          <p:cNvSpPr/>
          <p:nvPr userDrawn="1"/>
        </p:nvSpPr>
        <p:spPr>
          <a:xfrm>
            <a:off x="304800" y="152400"/>
            <a:ext cx="8532055" cy="64770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ounded Rectangle 10"/>
          <p:cNvSpPr/>
          <p:nvPr userDrawn="1"/>
        </p:nvSpPr>
        <p:spPr>
          <a:xfrm>
            <a:off x="5405381" y="157163"/>
            <a:ext cx="3426655" cy="6472237"/>
          </a:xfrm>
          <a:prstGeom prst="roundRect">
            <a:avLst>
              <a:gd name="adj" fmla="val 2081"/>
            </a:avLst>
          </a:prstGeom>
          <a:gradFill flip="none" rotWithShape="1">
            <a:gsLst>
              <a:gs pos="0">
                <a:srgbClr val="FFFFCC">
                  <a:alpha val="65000"/>
                </a:srgbClr>
              </a:gs>
              <a:gs pos="98000">
                <a:srgbClr val="FFFFFF">
                  <a:shade val="100000"/>
                </a:srgbClr>
              </a:gs>
              <a:gs pos="99055">
                <a:schemeClr val="bg1"/>
              </a:gs>
              <a:gs pos="100000">
                <a:schemeClr val="bg1"/>
              </a:gs>
            </a:gsLst>
            <a:lin ang="10800000" scaled="0"/>
            <a:tileRect/>
          </a:gradFill>
          <a:ln w="2000" cap="rnd" cmpd="sng" algn="ctr">
            <a:noFill/>
            <a:prstDash val="solid"/>
          </a:ln>
          <a:effectLst>
            <a:outerShdw dist="50800" dir="5400000" sx="1000" sy="1000" algn="tl" rotWithShape="0">
              <a:srgbClr val="000000">
                <a:alpha val="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 name="Footer Placeholder 2"/>
          <p:cNvSpPr>
            <a:spLocks noGrp="1"/>
          </p:cNvSpPr>
          <p:nvPr>
            <p:ph type="ftr" sz="quarter" idx="11"/>
          </p:nvPr>
        </p:nvSpPr>
        <p:spPr>
          <a:xfrm>
            <a:off x="6062328" y="6188075"/>
            <a:ext cx="2286000" cy="365125"/>
          </a:xfrm>
          <a:prstGeom prst="rect">
            <a:avLst/>
          </a:prstGeom>
        </p:spPr>
        <p:txBody>
          <a:bodyPr/>
          <a:lstStyle/>
          <a:p>
            <a:endParaRPr lang="en-US" dirty="0"/>
          </a:p>
        </p:txBody>
      </p:sp>
      <p:sp>
        <p:nvSpPr>
          <p:cNvPr id="4" name="Slide Number Placeholder 3"/>
          <p:cNvSpPr>
            <a:spLocks noGrp="1"/>
          </p:cNvSpPr>
          <p:nvPr>
            <p:ph type="sldNum" sz="quarter" idx="12"/>
          </p:nvPr>
        </p:nvSpPr>
        <p:spPr/>
        <p:txBody>
          <a:bodyPr/>
          <a:lstStyle/>
          <a:p>
            <a:fld id="{83CD717C-C5FC-420C-8C55-D6D1FB810AAA}" type="slidenum">
              <a:rPr lang="en-US" smtClean="0"/>
              <a:pPr/>
              <a:t>‹#›</a:t>
            </a:fld>
            <a:endParaRPr lang="en-US" dirty="0"/>
          </a:p>
        </p:txBody>
      </p:sp>
      <p:sp>
        <p:nvSpPr>
          <p:cNvPr id="2" name="Date Placeholder 1"/>
          <p:cNvSpPr>
            <a:spLocks noGrp="1"/>
          </p:cNvSpPr>
          <p:nvPr>
            <p:ph type="dt" sz="half" idx="10"/>
          </p:nvPr>
        </p:nvSpPr>
        <p:spPr>
          <a:xfrm>
            <a:off x="3776328" y="6188075"/>
            <a:ext cx="2286000" cy="365125"/>
          </a:xfrm>
          <a:prstGeom prst="rect">
            <a:avLst/>
          </a:prstGeom>
        </p:spPr>
        <p:txBody>
          <a:bodyPr/>
          <a:lstStyle/>
          <a:p>
            <a:endParaRPr lang="en-US" dirty="0"/>
          </a:p>
        </p:txBody>
      </p:sp>
      <p:sp>
        <p:nvSpPr>
          <p:cNvPr id="9" name="TextBox 8"/>
          <p:cNvSpPr txBox="1"/>
          <p:nvPr userDrawn="1"/>
        </p:nvSpPr>
        <p:spPr>
          <a:xfrm>
            <a:off x="1828800" y="6642556"/>
            <a:ext cx="5486400" cy="215444"/>
          </a:xfrm>
          <a:prstGeom prst="rect">
            <a:avLst/>
          </a:prstGeom>
          <a:noFill/>
        </p:spPr>
        <p:txBody>
          <a:bodyPr wrap="square" rtlCol="0">
            <a:spAutoFit/>
          </a:bodyPr>
          <a:lstStyle/>
          <a:p>
            <a:pPr algn="ctr"/>
            <a:r>
              <a:rPr lang="en-US" sz="800" b="1" dirty="0">
                <a:solidFill>
                  <a:schemeClr val="bg1"/>
                </a:solidFill>
                <a:latin typeface="Century Gothic" pitchFamily="34" charset="0"/>
              </a:rPr>
              <a:t>Developed by the Remote Sensing Laboratory – Nellis AFB (RSLN), Las Vegas, Nevada</a:t>
            </a:r>
          </a:p>
        </p:txBody>
      </p:sp>
      <p:sp>
        <p:nvSpPr>
          <p:cNvPr id="10" name="Rounded Rectangle 9"/>
          <p:cNvSpPr/>
          <p:nvPr userDrawn="1"/>
        </p:nvSpPr>
        <p:spPr>
          <a:xfrm>
            <a:off x="307145" y="152400"/>
            <a:ext cx="8532055" cy="6477000"/>
          </a:xfrm>
          <a:prstGeom prst="roundRect">
            <a:avLst>
              <a:gd name="adj" fmla="val 2081"/>
            </a:avLst>
          </a:prstGeom>
          <a:noFill/>
          <a:ln w="2000" cap="rnd" cmpd="sng" algn="ctr">
            <a:solidFill>
              <a:schemeClr val="bg1">
                <a:lumMod val="65000"/>
              </a:scheme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Content Placeholder 3"/>
          <p:cNvSpPr>
            <a:spLocks noGrp="1"/>
          </p:cNvSpPr>
          <p:nvPr>
            <p:ph sz="half" idx="1"/>
          </p:nvPr>
        </p:nvSpPr>
        <p:spPr>
          <a:xfrm>
            <a:off x="762000" y="533400"/>
            <a:ext cx="4626159" cy="5105400"/>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2_Blank">
    <p:spTree>
      <p:nvGrpSpPr>
        <p:cNvPr id="1" name=""/>
        <p:cNvGrpSpPr/>
        <p:nvPr/>
      </p:nvGrpSpPr>
      <p:grpSpPr>
        <a:xfrm>
          <a:off x="0" y="0"/>
          <a:ext cx="0" cy="0"/>
          <a:chOff x="0" y="0"/>
          <a:chExt cx="0" cy="0"/>
        </a:xfrm>
      </p:grpSpPr>
      <p:sp>
        <p:nvSpPr>
          <p:cNvPr id="7" name="Rounded Rectangle 6"/>
          <p:cNvSpPr/>
          <p:nvPr userDrawn="1"/>
        </p:nvSpPr>
        <p:spPr>
          <a:xfrm>
            <a:off x="304800" y="152400"/>
            <a:ext cx="8532055" cy="64770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ounded Rectangle 10"/>
          <p:cNvSpPr/>
          <p:nvPr userDrawn="1"/>
        </p:nvSpPr>
        <p:spPr>
          <a:xfrm>
            <a:off x="5405381" y="157163"/>
            <a:ext cx="3426655" cy="6472237"/>
          </a:xfrm>
          <a:prstGeom prst="roundRect">
            <a:avLst>
              <a:gd name="adj" fmla="val 2081"/>
            </a:avLst>
          </a:prstGeom>
          <a:gradFill flip="none" rotWithShape="1">
            <a:gsLst>
              <a:gs pos="0">
                <a:srgbClr val="FFFFCC">
                  <a:alpha val="65000"/>
                </a:srgbClr>
              </a:gs>
              <a:gs pos="98000">
                <a:srgbClr val="FFFFFF">
                  <a:shade val="100000"/>
                </a:srgbClr>
              </a:gs>
              <a:gs pos="99055">
                <a:schemeClr val="bg1"/>
              </a:gs>
              <a:gs pos="100000">
                <a:schemeClr val="bg1"/>
              </a:gs>
            </a:gsLst>
            <a:lin ang="10800000" scaled="0"/>
            <a:tileRect/>
          </a:gradFill>
          <a:ln w="2000" cap="rnd" cmpd="sng" algn="ctr">
            <a:noFill/>
            <a:prstDash val="solid"/>
          </a:ln>
          <a:effectLst>
            <a:outerShdw dist="50800" dir="5400000" sx="1000" sy="1000" algn="tl" rotWithShape="0">
              <a:srgbClr val="000000">
                <a:alpha val="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 name="Footer Placeholder 2"/>
          <p:cNvSpPr>
            <a:spLocks noGrp="1"/>
          </p:cNvSpPr>
          <p:nvPr>
            <p:ph type="ftr" sz="quarter" idx="11"/>
          </p:nvPr>
        </p:nvSpPr>
        <p:spPr>
          <a:xfrm>
            <a:off x="6062328" y="6188075"/>
            <a:ext cx="2286000" cy="365125"/>
          </a:xfrm>
          <a:prstGeom prst="rect">
            <a:avLst/>
          </a:prstGeom>
        </p:spPr>
        <p:txBody>
          <a:bodyPr/>
          <a:lstStyle/>
          <a:p>
            <a:endParaRPr lang="en-US" dirty="0"/>
          </a:p>
        </p:txBody>
      </p:sp>
      <p:sp>
        <p:nvSpPr>
          <p:cNvPr id="4" name="Slide Number Placeholder 3"/>
          <p:cNvSpPr>
            <a:spLocks noGrp="1"/>
          </p:cNvSpPr>
          <p:nvPr>
            <p:ph type="sldNum" sz="quarter" idx="12"/>
          </p:nvPr>
        </p:nvSpPr>
        <p:spPr/>
        <p:txBody>
          <a:bodyPr/>
          <a:lstStyle/>
          <a:p>
            <a:fld id="{83CD717C-C5FC-420C-8C55-D6D1FB810AAA}" type="slidenum">
              <a:rPr lang="en-US" smtClean="0"/>
              <a:pPr/>
              <a:t>‹#›</a:t>
            </a:fld>
            <a:endParaRPr lang="en-US" dirty="0"/>
          </a:p>
        </p:txBody>
      </p:sp>
      <p:sp>
        <p:nvSpPr>
          <p:cNvPr id="2" name="Date Placeholder 1"/>
          <p:cNvSpPr>
            <a:spLocks noGrp="1"/>
          </p:cNvSpPr>
          <p:nvPr>
            <p:ph type="dt" sz="half" idx="10"/>
          </p:nvPr>
        </p:nvSpPr>
        <p:spPr>
          <a:xfrm>
            <a:off x="3776328" y="6188075"/>
            <a:ext cx="2286000" cy="365125"/>
          </a:xfrm>
          <a:prstGeom prst="rect">
            <a:avLst/>
          </a:prstGeom>
        </p:spPr>
        <p:txBody>
          <a:bodyPr/>
          <a:lstStyle/>
          <a:p>
            <a:endParaRPr lang="en-US" dirty="0"/>
          </a:p>
        </p:txBody>
      </p:sp>
      <p:sp>
        <p:nvSpPr>
          <p:cNvPr id="9" name="TextBox 8"/>
          <p:cNvSpPr txBox="1"/>
          <p:nvPr userDrawn="1"/>
        </p:nvSpPr>
        <p:spPr>
          <a:xfrm>
            <a:off x="1828800" y="6642556"/>
            <a:ext cx="5486400" cy="215444"/>
          </a:xfrm>
          <a:prstGeom prst="rect">
            <a:avLst/>
          </a:prstGeom>
          <a:noFill/>
        </p:spPr>
        <p:txBody>
          <a:bodyPr wrap="square" rtlCol="0">
            <a:spAutoFit/>
          </a:bodyPr>
          <a:lstStyle/>
          <a:p>
            <a:pPr algn="ctr"/>
            <a:r>
              <a:rPr lang="en-US" sz="800" b="1" dirty="0">
                <a:solidFill>
                  <a:schemeClr val="bg1"/>
                </a:solidFill>
                <a:latin typeface="Century Gothic" pitchFamily="34" charset="0"/>
              </a:rPr>
              <a:t>Developed by the Remote Sensing Laboratory – Nellis AFB (RSLN), Las Vegas, Nevada</a:t>
            </a:r>
          </a:p>
        </p:txBody>
      </p:sp>
      <p:sp>
        <p:nvSpPr>
          <p:cNvPr id="10" name="Rounded Rectangle 9"/>
          <p:cNvSpPr/>
          <p:nvPr userDrawn="1"/>
        </p:nvSpPr>
        <p:spPr>
          <a:xfrm>
            <a:off x="307145" y="152400"/>
            <a:ext cx="8532055" cy="6477000"/>
          </a:xfrm>
          <a:prstGeom prst="roundRect">
            <a:avLst>
              <a:gd name="adj" fmla="val 2081"/>
            </a:avLst>
          </a:prstGeom>
          <a:noFill/>
          <a:ln w="2000" cap="rnd" cmpd="sng" algn="ctr">
            <a:solidFill>
              <a:schemeClr val="bg1">
                <a:lumMod val="65000"/>
              </a:scheme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Content Placeholder 3"/>
          <p:cNvSpPr>
            <a:spLocks noGrp="1"/>
          </p:cNvSpPr>
          <p:nvPr>
            <p:ph sz="half" idx="1"/>
          </p:nvPr>
        </p:nvSpPr>
        <p:spPr>
          <a:xfrm>
            <a:off x="762000" y="533400"/>
            <a:ext cx="4626159" cy="5105400"/>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3_Blank">
    <p:spTree>
      <p:nvGrpSpPr>
        <p:cNvPr id="1" name=""/>
        <p:cNvGrpSpPr/>
        <p:nvPr/>
      </p:nvGrpSpPr>
      <p:grpSpPr>
        <a:xfrm>
          <a:off x="0" y="0"/>
          <a:ext cx="0" cy="0"/>
          <a:chOff x="0" y="0"/>
          <a:chExt cx="0" cy="0"/>
        </a:xfrm>
      </p:grpSpPr>
      <p:sp>
        <p:nvSpPr>
          <p:cNvPr id="7" name="Rounded Rectangle 6"/>
          <p:cNvSpPr/>
          <p:nvPr userDrawn="1"/>
        </p:nvSpPr>
        <p:spPr>
          <a:xfrm>
            <a:off x="304800" y="152400"/>
            <a:ext cx="8532055" cy="64770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ounded Rectangle 10"/>
          <p:cNvSpPr/>
          <p:nvPr userDrawn="1"/>
        </p:nvSpPr>
        <p:spPr>
          <a:xfrm>
            <a:off x="5405381" y="157163"/>
            <a:ext cx="3426655" cy="6472237"/>
          </a:xfrm>
          <a:prstGeom prst="roundRect">
            <a:avLst>
              <a:gd name="adj" fmla="val 2081"/>
            </a:avLst>
          </a:prstGeom>
          <a:gradFill flip="none" rotWithShape="1">
            <a:gsLst>
              <a:gs pos="0">
                <a:srgbClr val="FFFFCC">
                  <a:alpha val="65000"/>
                </a:srgbClr>
              </a:gs>
              <a:gs pos="98000">
                <a:srgbClr val="FFFFFF">
                  <a:shade val="100000"/>
                </a:srgbClr>
              </a:gs>
              <a:gs pos="99055">
                <a:schemeClr val="bg1"/>
              </a:gs>
              <a:gs pos="100000">
                <a:schemeClr val="bg1"/>
              </a:gs>
            </a:gsLst>
            <a:lin ang="10800000" scaled="0"/>
            <a:tileRect/>
          </a:gradFill>
          <a:ln w="2000" cap="rnd" cmpd="sng" algn="ctr">
            <a:noFill/>
            <a:prstDash val="solid"/>
          </a:ln>
          <a:effectLst>
            <a:outerShdw dist="50800" dir="5400000" sx="1000" sy="1000" algn="tl" rotWithShape="0">
              <a:srgbClr val="000000">
                <a:alpha val="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 name="Footer Placeholder 2"/>
          <p:cNvSpPr>
            <a:spLocks noGrp="1"/>
          </p:cNvSpPr>
          <p:nvPr>
            <p:ph type="ftr" sz="quarter" idx="11"/>
          </p:nvPr>
        </p:nvSpPr>
        <p:spPr>
          <a:xfrm>
            <a:off x="6062328" y="6188075"/>
            <a:ext cx="2286000" cy="365125"/>
          </a:xfrm>
          <a:prstGeom prst="rect">
            <a:avLst/>
          </a:prstGeom>
        </p:spPr>
        <p:txBody>
          <a:bodyPr/>
          <a:lstStyle/>
          <a:p>
            <a:endParaRPr lang="en-US" dirty="0"/>
          </a:p>
        </p:txBody>
      </p:sp>
      <p:sp>
        <p:nvSpPr>
          <p:cNvPr id="4" name="Slide Number Placeholder 3"/>
          <p:cNvSpPr>
            <a:spLocks noGrp="1"/>
          </p:cNvSpPr>
          <p:nvPr>
            <p:ph type="sldNum" sz="quarter" idx="12"/>
          </p:nvPr>
        </p:nvSpPr>
        <p:spPr/>
        <p:txBody>
          <a:bodyPr/>
          <a:lstStyle/>
          <a:p>
            <a:fld id="{83CD717C-C5FC-420C-8C55-D6D1FB810AAA}" type="slidenum">
              <a:rPr lang="en-US" smtClean="0"/>
              <a:pPr/>
              <a:t>‹#›</a:t>
            </a:fld>
            <a:endParaRPr lang="en-US" dirty="0"/>
          </a:p>
        </p:txBody>
      </p:sp>
      <p:sp>
        <p:nvSpPr>
          <p:cNvPr id="2" name="Date Placeholder 1"/>
          <p:cNvSpPr>
            <a:spLocks noGrp="1"/>
          </p:cNvSpPr>
          <p:nvPr>
            <p:ph type="dt" sz="half" idx="10"/>
          </p:nvPr>
        </p:nvSpPr>
        <p:spPr>
          <a:xfrm>
            <a:off x="3776328" y="6188075"/>
            <a:ext cx="2286000" cy="365125"/>
          </a:xfrm>
          <a:prstGeom prst="rect">
            <a:avLst/>
          </a:prstGeom>
        </p:spPr>
        <p:txBody>
          <a:bodyPr/>
          <a:lstStyle/>
          <a:p>
            <a:endParaRPr lang="en-US" dirty="0"/>
          </a:p>
        </p:txBody>
      </p:sp>
      <p:sp>
        <p:nvSpPr>
          <p:cNvPr id="9" name="TextBox 8"/>
          <p:cNvSpPr txBox="1"/>
          <p:nvPr userDrawn="1"/>
        </p:nvSpPr>
        <p:spPr>
          <a:xfrm>
            <a:off x="1828800" y="6642556"/>
            <a:ext cx="5486400" cy="215444"/>
          </a:xfrm>
          <a:prstGeom prst="rect">
            <a:avLst/>
          </a:prstGeom>
          <a:noFill/>
        </p:spPr>
        <p:txBody>
          <a:bodyPr wrap="square" rtlCol="0">
            <a:spAutoFit/>
          </a:bodyPr>
          <a:lstStyle/>
          <a:p>
            <a:pPr algn="ctr"/>
            <a:r>
              <a:rPr lang="en-US" sz="800" b="1" dirty="0">
                <a:solidFill>
                  <a:schemeClr val="bg1"/>
                </a:solidFill>
                <a:latin typeface="Century Gothic" pitchFamily="34" charset="0"/>
              </a:rPr>
              <a:t>Developed by the Remote Sensing Laboratory – Nellis AFB (RSLN), Las Vegas, Nevada</a:t>
            </a:r>
          </a:p>
        </p:txBody>
      </p:sp>
      <p:sp>
        <p:nvSpPr>
          <p:cNvPr id="10" name="Rounded Rectangle 9"/>
          <p:cNvSpPr/>
          <p:nvPr userDrawn="1"/>
        </p:nvSpPr>
        <p:spPr>
          <a:xfrm>
            <a:off x="307145" y="152400"/>
            <a:ext cx="8532055" cy="6477000"/>
          </a:xfrm>
          <a:prstGeom prst="roundRect">
            <a:avLst>
              <a:gd name="adj" fmla="val 2081"/>
            </a:avLst>
          </a:prstGeom>
          <a:noFill/>
          <a:ln w="2000" cap="rnd" cmpd="sng" algn="ctr">
            <a:solidFill>
              <a:schemeClr val="bg1">
                <a:lumMod val="65000"/>
              </a:scheme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Content Placeholder 3"/>
          <p:cNvSpPr>
            <a:spLocks noGrp="1"/>
          </p:cNvSpPr>
          <p:nvPr>
            <p:ph sz="half" idx="1"/>
          </p:nvPr>
        </p:nvSpPr>
        <p:spPr>
          <a:xfrm>
            <a:off x="762000" y="533400"/>
            <a:ext cx="4626159" cy="5105400"/>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4_Blank">
    <p:spTree>
      <p:nvGrpSpPr>
        <p:cNvPr id="1" name=""/>
        <p:cNvGrpSpPr/>
        <p:nvPr/>
      </p:nvGrpSpPr>
      <p:grpSpPr>
        <a:xfrm>
          <a:off x="0" y="0"/>
          <a:ext cx="0" cy="0"/>
          <a:chOff x="0" y="0"/>
          <a:chExt cx="0" cy="0"/>
        </a:xfrm>
      </p:grpSpPr>
      <p:sp>
        <p:nvSpPr>
          <p:cNvPr id="7" name="Rounded Rectangle 6"/>
          <p:cNvSpPr/>
          <p:nvPr userDrawn="1"/>
        </p:nvSpPr>
        <p:spPr>
          <a:xfrm>
            <a:off x="304800" y="152400"/>
            <a:ext cx="8532055" cy="64770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ounded Rectangle 10"/>
          <p:cNvSpPr/>
          <p:nvPr userDrawn="1"/>
        </p:nvSpPr>
        <p:spPr>
          <a:xfrm>
            <a:off x="5405381" y="157163"/>
            <a:ext cx="3426655" cy="6472237"/>
          </a:xfrm>
          <a:prstGeom prst="roundRect">
            <a:avLst>
              <a:gd name="adj" fmla="val 2081"/>
            </a:avLst>
          </a:prstGeom>
          <a:gradFill flip="none" rotWithShape="1">
            <a:gsLst>
              <a:gs pos="0">
                <a:srgbClr val="FFFFCC">
                  <a:alpha val="65000"/>
                </a:srgbClr>
              </a:gs>
              <a:gs pos="98000">
                <a:srgbClr val="FFFFFF">
                  <a:shade val="100000"/>
                </a:srgbClr>
              </a:gs>
              <a:gs pos="99055">
                <a:schemeClr val="bg1"/>
              </a:gs>
              <a:gs pos="100000">
                <a:schemeClr val="bg1"/>
              </a:gs>
            </a:gsLst>
            <a:lin ang="10800000" scaled="0"/>
            <a:tileRect/>
          </a:gradFill>
          <a:ln w="2000" cap="rnd" cmpd="sng" algn="ctr">
            <a:noFill/>
            <a:prstDash val="solid"/>
          </a:ln>
          <a:effectLst>
            <a:outerShdw dist="50800" dir="5400000" sx="1000" sy="1000" algn="tl" rotWithShape="0">
              <a:srgbClr val="000000">
                <a:alpha val="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 name="Footer Placeholder 2"/>
          <p:cNvSpPr>
            <a:spLocks noGrp="1"/>
          </p:cNvSpPr>
          <p:nvPr>
            <p:ph type="ftr" sz="quarter" idx="11"/>
          </p:nvPr>
        </p:nvSpPr>
        <p:spPr>
          <a:xfrm>
            <a:off x="6062328" y="6188075"/>
            <a:ext cx="2286000" cy="365125"/>
          </a:xfrm>
          <a:prstGeom prst="rect">
            <a:avLst/>
          </a:prstGeom>
        </p:spPr>
        <p:txBody>
          <a:bodyPr/>
          <a:lstStyle/>
          <a:p>
            <a:endParaRPr lang="en-US" dirty="0"/>
          </a:p>
        </p:txBody>
      </p:sp>
      <p:sp>
        <p:nvSpPr>
          <p:cNvPr id="4" name="Slide Number Placeholder 3"/>
          <p:cNvSpPr>
            <a:spLocks noGrp="1"/>
          </p:cNvSpPr>
          <p:nvPr>
            <p:ph type="sldNum" sz="quarter" idx="12"/>
          </p:nvPr>
        </p:nvSpPr>
        <p:spPr/>
        <p:txBody>
          <a:bodyPr/>
          <a:lstStyle/>
          <a:p>
            <a:fld id="{83CD717C-C5FC-420C-8C55-D6D1FB810AAA}" type="slidenum">
              <a:rPr lang="en-US" smtClean="0"/>
              <a:pPr/>
              <a:t>‹#›</a:t>
            </a:fld>
            <a:endParaRPr lang="en-US" dirty="0"/>
          </a:p>
        </p:txBody>
      </p:sp>
      <p:sp>
        <p:nvSpPr>
          <p:cNvPr id="2" name="Date Placeholder 1"/>
          <p:cNvSpPr>
            <a:spLocks noGrp="1"/>
          </p:cNvSpPr>
          <p:nvPr>
            <p:ph type="dt" sz="half" idx="10"/>
          </p:nvPr>
        </p:nvSpPr>
        <p:spPr>
          <a:xfrm>
            <a:off x="3776328" y="6188075"/>
            <a:ext cx="2286000" cy="365125"/>
          </a:xfrm>
          <a:prstGeom prst="rect">
            <a:avLst/>
          </a:prstGeom>
        </p:spPr>
        <p:txBody>
          <a:bodyPr/>
          <a:lstStyle/>
          <a:p>
            <a:endParaRPr lang="en-US" dirty="0"/>
          </a:p>
        </p:txBody>
      </p:sp>
      <p:sp>
        <p:nvSpPr>
          <p:cNvPr id="9" name="TextBox 8"/>
          <p:cNvSpPr txBox="1"/>
          <p:nvPr userDrawn="1"/>
        </p:nvSpPr>
        <p:spPr>
          <a:xfrm>
            <a:off x="1828800" y="6642556"/>
            <a:ext cx="5486400" cy="215444"/>
          </a:xfrm>
          <a:prstGeom prst="rect">
            <a:avLst/>
          </a:prstGeom>
          <a:noFill/>
        </p:spPr>
        <p:txBody>
          <a:bodyPr wrap="square" rtlCol="0">
            <a:spAutoFit/>
          </a:bodyPr>
          <a:lstStyle/>
          <a:p>
            <a:pPr algn="ctr"/>
            <a:r>
              <a:rPr lang="en-US" sz="800" b="1" dirty="0">
                <a:solidFill>
                  <a:schemeClr val="bg1"/>
                </a:solidFill>
                <a:latin typeface="Century Gothic" pitchFamily="34" charset="0"/>
              </a:rPr>
              <a:t>Developed by the Remote Sensing Laboratory – Nellis AFB (RSLN), Las Vegas, Nevada</a:t>
            </a:r>
          </a:p>
        </p:txBody>
      </p:sp>
      <p:sp>
        <p:nvSpPr>
          <p:cNvPr id="10" name="Rounded Rectangle 9"/>
          <p:cNvSpPr/>
          <p:nvPr userDrawn="1"/>
        </p:nvSpPr>
        <p:spPr>
          <a:xfrm>
            <a:off x="307145" y="152400"/>
            <a:ext cx="8532055" cy="6477000"/>
          </a:xfrm>
          <a:prstGeom prst="roundRect">
            <a:avLst>
              <a:gd name="adj" fmla="val 2081"/>
            </a:avLst>
          </a:prstGeom>
          <a:noFill/>
          <a:ln w="2000" cap="rnd" cmpd="sng" algn="ctr">
            <a:solidFill>
              <a:schemeClr val="bg1">
                <a:lumMod val="65000"/>
              </a:scheme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Content Placeholder 3"/>
          <p:cNvSpPr>
            <a:spLocks noGrp="1"/>
          </p:cNvSpPr>
          <p:nvPr>
            <p:ph sz="half" idx="1"/>
          </p:nvPr>
        </p:nvSpPr>
        <p:spPr>
          <a:xfrm>
            <a:off x="762000" y="533400"/>
            <a:ext cx="4626159" cy="5105400"/>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5_Blank">
    <p:spTree>
      <p:nvGrpSpPr>
        <p:cNvPr id="1" name=""/>
        <p:cNvGrpSpPr/>
        <p:nvPr/>
      </p:nvGrpSpPr>
      <p:grpSpPr>
        <a:xfrm>
          <a:off x="0" y="0"/>
          <a:ext cx="0" cy="0"/>
          <a:chOff x="0" y="0"/>
          <a:chExt cx="0" cy="0"/>
        </a:xfrm>
      </p:grpSpPr>
      <p:sp>
        <p:nvSpPr>
          <p:cNvPr id="7" name="Rounded Rectangle 6"/>
          <p:cNvSpPr/>
          <p:nvPr userDrawn="1"/>
        </p:nvSpPr>
        <p:spPr>
          <a:xfrm>
            <a:off x="304800" y="152400"/>
            <a:ext cx="8532055" cy="64770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ounded Rectangle 10"/>
          <p:cNvSpPr/>
          <p:nvPr userDrawn="1"/>
        </p:nvSpPr>
        <p:spPr>
          <a:xfrm>
            <a:off x="5405381" y="157163"/>
            <a:ext cx="3426655" cy="6472237"/>
          </a:xfrm>
          <a:prstGeom prst="roundRect">
            <a:avLst>
              <a:gd name="adj" fmla="val 2081"/>
            </a:avLst>
          </a:prstGeom>
          <a:gradFill flip="none" rotWithShape="1">
            <a:gsLst>
              <a:gs pos="0">
                <a:srgbClr val="FFFFCC">
                  <a:alpha val="65000"/>
                </a:srgbClr>
              </a:gs>
              <a:gs pos="98000">
                <a:srgbClr val="FFFFFF">
                  <a:shade val="100000"/>
                </a:srgbClr>
              </a:gs>
              <a:gs pos="99055">
                <a:schemeClr val="bg1"/>
              </a:gs>
              <a:gs pos="100000">
                <a:schemeClr val="bg1"/>
              </a:gs>
            </a:gsLst>
            <a:lin ang="10800000" scaled="0"/>
            <a:tileRect/>
          </a:gradFill>
          <a:ln w="2000" cap="rnd" cmpd="sng" algn="ctr">
            <a:noFill/>
            <a:prstDash val="solid"/>
          </a:ln>
          <a:effectLst>
            <a:outerShdw dist="50800" dir="5400000" sx="1000" sy="1000" algn="tl" rotWithShape="0">
              <a:srgbClr val="000000">
                <a:alpha val="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 name="Footer Placeholder 2"/>
          <p:cNvSpPr>
            <a:spLocks noGrp="1"/>
          </p:cNvSpPr>
          <p:nvPr>
            <p:ph type="ftr" sz="quarter" idx="11"/>
          </p:nvPr>
        </p:nvSpPr>
        <p:spPr>
          <a:xfrm>
            <a:off x="6062328" y="6188075"/>
            <a:ext cx="2286000" cy="365125"/>
          </a:xfrm>
          <a:prstGeom prst="rect">
            <a:avLst/>
          </a:prstGeom>
        </p:spPr>
        <p:txBody>
          <a:bodyPr/>
          <a:lstStyle/>
          <a:p>
            <a:endParaRPr lang="en-US" dirty="0"/>
          </a:p>
        </p:txBody>
      </p:sp>
      <p:sp>
        <p:nvSpPr>
          <p:cNvPr id="4" name="Slide Number Placeholder 3"/>
          <p:cNvSpPr>
            <a:spLocks noGrp="1"/>
          </p:cNvSpPr>
          <p:nvPr>
            <p:ph type="sldNum" sz="quarter" idx="12"/>
          </p:nvPr>
        </p:nvSpPr>
        <p:spPr/>
        <p:txBody>
          <a:bodyPr/>
          <a:lstStyle/>
          <a:p>
            <a:fld id="{83CD717C-C5FC-420C-8C55-D6D1FB810AAA}" type="slidenum">
              <a:rPr lang="en-US" smtClean="0"/>
              <a:pPr/>
              <a:t>‹#›</a:t>
            </a:fld>
            <a:endParaRPr lang="en-US" dirty="0"/>
          </a:p>
        </p:txBody>
      </p:sp>
      <p:sp>
        <p:nvSpPr>
          <p:cNvPr id="2" name="Date Placeholder 1"/>
          <p:cNvSpPr>
            <a:spLocks noGrp="1"/>
          </p:cNvSpPr>
          <p:nvPr>
            <p:ph type="dt" sz="half" idx="10"/>
          </p:nvPr>
        </p:nvSpPr>
        <p:spPr>
          <a:xfrm>
            <a:off x="3776328" y="6188075"/>
            <a:ext cx="2286000" cy="365125"/>
          </a:xfrm>
          <a:prstGeom prst="rect">
            <a:avLst/>
          </a:prstGeom>
        </p:spPr>
        <p:txBody>
          <a:bodyPr/>
          <a:lstStyle/>
          <a:p>
            <a:endParaRPr lang="en-US" dirty="0"/>
          </a:p>
        </p:txBody>
      </p:sp>
      <p:sp>
        <p:nvSpPr>
          <p:cNvPr id="9" name="TextBox 8"/>
          <p:cNvSpPr txBox="1"/>
          <p:nvPr userDrawn="1"/>
        </p:nvSpPr>
        <p:spPr>
          <a:xfrm>
            <a:off x="1828800" y="6642556"/>
            <a:ext cx="5486400" cy="215444"/>
          </a:xfrm>
          <a:prstGeom prst="rect">
            <a:avLst/>
          </a:prstGeom>
          <a:noFill/>
        </p:spPr>
        <p:txBody>
          <a:bodyPr wrap="square" rtlCol="0">
            <a:spAutoFit/>
          </a:bodyPr>
          <a:lstStyle/>
          <a:p>
            <a:pPr algn="ctr"/>
            <a:r>
              <a:rPr lang="en-US" sz="800" b="1" dirty="0">
                <a:solidFill>
                  <a:schemeClr val="bg1"/>
                </a:solidFill>
                <a:latin typeface="Century Gothic" pitchFamily="34" charset="0"/>
              </a:rPr>
              <a:t>Developed by the Remote Sensing Laboratory – Nellis AFB (RSLN), Las Vegas, Nevada</a:t>
            </a:r>
          </a:p>
        </p:txBody>
      </p:sp>
      <p:sp>
        <p:nvSpPr>
          <p:cNvPr id="10" name="Rounded Rectangle 9"/>
          <p:cNvSpPr/>
          <p:nvPr userDrawn="1"/>
        </p:nvSpPr>
        <p:spPr>
          <a:xfrm>
            <a:off x="307145" y="152400"/>
            <a:ext cx="8532055" cy="6477000"/>
          </a:xfrm>
          <a:prstGeom prst="roundRect">
            <a:avLst>
              <a:gd name="adj" fmla="val 2081"/>
            </a:avLst>
          </a:prstGeom>
          <a:noFill/>
          <a:ln w="2000" cap="rnd" cmpd="sng" algn="ctr">
            <a:solidFill>
              <a:schemeClr val="bg1">
                <a:lumMod val="65000"/>
              </a:scheme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Content Placeholder 3"/>
          <p:cNvSpPr>
            <a:spLocks noGrp="1"/>
          </p:cNvSpPr>
          <p:nvPr>
            <p:ph sz="half" idx="1"/>
          </p:nvPr>
        </p:nvSpPr>
        <p:spPr>
          <a:xfrm>
            <a:off x="762000" y="533400"/>
            <a:ext cx="4626159" cy="5105400"/>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6_Blank">
    <p:spTree>
      <p:nvGrpSpPr>
        <p:cNvPr id="1" name=""/>
        <p:cNvGrpSpPr/>
        <p:nvPr/>
      </p:nvGrpSpPr>
      <p:grpSpPr>
        <a:xfrm>
          <a:off x="0" y="0"/>
          <a:ext cx="0" cy="0"/>
          <a:chOff x="0" y="0"/>
          <a:chExt cx="0" cy="0"/>
        </a:xfrm>
      </p:grpSpPr>
      <p:sp>
        <p:nvSpPr>
          <p:cNvPr id="7" name="Rounded Rectangle 6"/>
          <p:cNvSpPr/>
          <p:nvPr userDrawn="1"/>
        </p:nvSpPr>
        <p:spPr>
          <a:xfrm>
            <a:off x="304800" y="152400"/>
            <a:ext cx="8532055" cy="64770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ounded Rectangle 10"/>
          <p:cNvSpPr/>
          <p:nvPr userDrawn="1"/>
        </p:nvSpPr>
        <p:spPr>
          <a:xfrm>
            <a:off x="5405381" y="157163"/>
            <a:ext cx="3426655" cy="6472237"/>
          </a:xfrm>
          <a:prstGeom prst="roundRect">
            <a:avLst>
              <a:gd name="adj" fmla="val 2081"/>
            </a:avLst>
          </a:prstGeom>
          <a:gradFill flip="none" rotWithShape="1">
            <a:gsLst>
              <a:gs pos="0">
                <a:srgbClr val="FFFFCC">
                  <a:alpha val="65000"/>
                </a:srgbClr>
              </a:gs>
              <a:gs pos="98000">
                <a:srgbClr val="FFFFFF">
                  <a:shade val="100000"/>
                </a:srgbClr>
              </a:gs>
              <a:gs pos="99055">
                <a:schemeClr val="bg1"/>
              </a:gs>
              <a:gs pos="100000">
                <a:schemeClr val="bg1"/>
              </a:gs>
            </a:gsLst>
            <a:lin ang="10800000" scaled="0"/>
            <a:tileRect/>
          </a:gradFill>
          <a:ln w="2000" cap="rnd" cmpd="sng" algn="ctr">
            <a:noFill/>
            <a:prstDash val="solid"/>
          </a:ln>
          <a:effectLst>
            <a:outerShdw dist="50800" dir="5400000" sx="1000" sy="1000" algn="tl" rotWithShape="0">
              <a:srgbClr val="000000">
                <a:alpha val="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 name="Footer Placeholder 2"/>
          <p:cNvSpPr>
            <a:spLocks noGrp="1"/>
          </p:cNvSpPr>
          <p:nvPr>
            <p:ph type="ftr" sz="quarter" idx="11"/>
          </p:nvPr>
        </p:nvSpPr>
        <p:spPr>
          <a:xfrm>
            <a:off x="6062328" y="6188075"/>
            <a:ext cx="2286000" cy="365125"/>
          </a:xfrm>
          <a:prstGeom prst="rect">
            <a:avLst/>
          </a:prstGeom>
        </p:spPr>
        <p:txBody>
          <a:bodyPr/>
          <a:lstStyle/>
          <a:p>
            <a:endParaRPr lang="en-US" dirty="0"/>
          </a:p>
        </p:txBody>
      </p:sp>
      <p:sp>
        <p:nvSpPr>
          <p:cNvPr id="4" name="Slide Number Placeholder 3"/>
          <p:cNvSpPr>
            <a:spLocks noGrp="1"/>
          </p:cNvSpPr>
          <p:nvPr>
            <p:ph type="sldNum" sz="quarter" idx="12"/>
          </p:nvPr>
        </p:nvSpPr>
        <p:spPr/>
        <p:txBody>
          <a:bodyPr/>
          <a:lstStyle/>
          <a:p>
            <a:fld id="{83CD717C-C5FC-420C-8C55-D6D1FB810AAA}" type="slidenum">
              <a:rPr lang="en-US" smtClean="0"/>
              <a:pPr/>
              <a:t>‹#›</a:t>
            </a:fld>
            <a:endParaRPr lang="en-US" dirty="0"/>
          </a:p>
        </p:txBody>
      </p:sp>
      <p:sp>
        <p:nvSpPr>
          <p:cNvPr id="2" name="Date Placeholder 1"/>
          <p:cNvSpPr>
            <a:spLocks noGrp="1"/>
          </p:cNvSpPr>
          <p:nvPr>
            <p:ph type="dt" sz="half" idx="10"/>
          </p:nvPr>
        </p:nvSpPr>
        <p:spPr>
          <a:xfrm>
            <a:off x="3776328" y="6188075"/>
            <a:ext cx="2286000" cy="365125"/>
          </a:xfrm>
          <a:prstGeom prst="rect">
            <a:avLst/>
          </a:prstGeom>
        </p:spPr>
        <p:txBody>
          <a:bodyPr/>
          <a:lstStyle/>
          <a:p>
            <a:endParaRPr lang="en-US" dirty="0"/>
          </a:p>
        </p:txBody>
      </p:sp>
      <p:sp>
        <p:nvSpPr>
          <p:cNvPr id="9" name="TextBox 8"/>
          <p:cNvSpPr txBox="1"/>
          <p:nvPr userDrawn="1"/>
        </p:nvSpPr>
        <p:spPr>
          <a:xfrm>
            <a:off x="1828800" y="6642556"/>
            <a:ext cx="5486400" cy="215444"/>
          </a:xfrm>
          <a:prstGeom prst="rect">
            <a:avLst/>
          </a:prstGeom>
          <a:noFill/>
        </p:spPr>
        <p:txBody>
          <a:bodyPr wrap="square" rtlCol="0">
            <a:spAutoFit/>
          </a:bodyPr>
          <a:lstStyle/>
          <a:p>
            <a:pPr algn="ctr"/>
            <a:r>
              <a:rPr lang="en-US" sz="800" b="1" dirty="0">
                <a:solidFill>
                  <a:schemeClr val="bg1"/>
                </a:solidFill>
                <a:latin typeface="Century Gothic" pitchFamily="34" charset="0"/>
              </a:rPr>
              <a:t>Developed by the Remote Sensing Laboratory – Nellis AFB (RSLN), Las Vegas, Nevada</a:t>
            </a:r>
          </a:p>
        </p:txBody>
      </p:sp>
      <p:sp>
        <p:nvSpPr>
          <p:cNvPr id="10" name="Rounded Rectangle 9"/>
          <p:cNvSpPr/>
          <p:nvPr userDrawn="1"/>
        </p:nvSpPr>
        <p:spPr>
          <a:xfrm>
            <a:off x="307145" y="152400"/>
            <a:ext cx="8532055" cy="6477000"/>
          </a:xfrm>
          <a:prstGeom prst="roundRect">
            <a:avLst>
              <a:gd name="adj" fmla="val 2081"/>
            </a:avLst>
          </a:prstGeom>
          <a:noFill/>
          <a:ln w="2000" cap="rnd" cmpd="sng" algn="ctr">
            <a:solidFill>
              <a:schemeClr val="bg1">
                <a:lumMod val="65000"/>
              </a:scheme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Content Placeholder 3"/>
          <p:cNvSpPr>
            <a:spLocks noGrp="1"/>
          </p:cNvSpPr>
          <p:nvPr>
            <p:ph sz="half" idx="1"/>
          </p:nvPr>
        </p:nvSpPr>
        <p:spPr>
          <a:xfrm>
            <a:off x="762000" y="533400"/>
            <a:ext cx="4626159" cy="5105400"/>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7_Blank">
    <p:spTree>
      <p:nvGrpSpPr>
        <p:cNvPr id="1" name=""/>
        <p:cNvGrpSpPr/>
        <p:nvPr/>
      </p:nvGrpSpPr>
      <p:grpSpPr>
        <a:xfrm>
          <a:off x="0" y="0"/>
          <a:ext cx="0" cy="0"/>
          <a:chOff x="0" y="0"/>
          <a:chExt cx="0" cy="0"/>
        </a:xfrm>
      </p:grpSpPr>
      <p:sp>
        <p:nvSpPr>
          <p:cNvPr id="7" name="Rounded Rectangle 6"/>
          <p:cNvSpPr/>
          <p:nvPr userDrawn="1"/>
        </p:nvSpPr>
        <p:spPr>
          <a:xfrm>
            <a:off x="304800" y="152400"/>
            <a:ext cx="8532055" cy="64770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ounded Rectangle 10"/>
          <p:cNvSpPr/>
          <p:nvPr userDrawn="1"/>
        </p:nvSpPr>
        <p:spPr>
          <a:xfrm>
            <a:off x="5405381" y="157163"/>
            <a:ext cx="3426655" cy="6472237"/>
          </a:xfrm>
          <a:prstGeom prst="roundRect">
            <a:avLst>
              <a:gd name="adj" fmla="val 2081"/>
            </a:avLst>
          </a:prstGeom>
          <a:gradFill flip="none" rotWithShape="1">
            <a:gsLst>
              <a:gs pos="0">
                <a:srgbClr val="FFFFCC">
                  <a:alpha val="65000"/>
                </a:srgbClr>
              </a:gs>
              <a:gs pos="98000">
                <a:srgbClr val="FFFFFF">
                  <a:shade val="100000"/>
                </a:srgbClr>
              </a:gs>
              <a:gs pos="99055">
                <a:schemeClr val="bg1"/>
              </a:gs>
              <a:gs pos="100000">
                <a:schemeClr val="bg1"/>
              </a:gs>
            </a:gsLst>
            <a:lin ang="10800000" scaled="0"/>
            <a:tileRect/>
          </a:gradFill>
          <a:ln w="2000" cap="rnd" cmpd="sng" algn="ctr">
            <a:noFill/>
            <a:prstDash val="solid"/>
          </a:ln>
          <a:effectLst>
            <a:outerShdw dist="50800" dir="5400000" sx="1000" sy="1000" algn="tl" rotWithShape="0">
              <a:srgbClr val="000000">
                <a:alpha val="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 name="Footer Placeholder 2"/>
          <p:cNvSpPr>
            <a:spLocks noGrp="1"/>
          </p:cNvSpPr>
          <p:nvPr>
            <p:ph type="ftr" sz="quarter" idx="11"/>
          </p:nvPr>
        </p:nvSpPr>
        <p:spPr>
          <a:xfrm>
            <a:off x="6062328" y="6188075"/>
            <a:ext cx="2286000" cy="365125"/>
          </a:xfrm>
          <a:prstGeom prst="rect">
            <a:avLst/>
          </a:prstGeom>
        </p:spPr>
        <p:txBody>
          <a:bodyPr/>
          <a:lstStyle/>
          <a:p>
            <a:endParaRPr lang="en-US" dirty="0"/>
          </a:p>
        </p:txBody>
      </p:sp>
      <p:sp>
        <p:nvSpPr>
          <p:cNvPr id="4" name="Slide Number Placeholder 3"/>
          <p:cNvSpPr>
            <a:spLocks noGrp="1"/>
          </p:cNvSpPr>
          <p:nvPr>
            <p:ph type="sldNum" sz="quarter" idx="12"/>
          </p:nvPr>
        </p:nvSpPr>
        <p:spPr/>
        <p:txBody>
          <a:bodyPr/>
          <a:lstStyle/>
          <a:p>
            <a:fld id="{83CD717C-C5FC-420C-8C55-D6D1FB810AAA}" type="slidenum">
              <a:rPr lang="en-US" smtClean="0"/>
              <a:pPr/>
              <a:t>‹#›</a:t>
            </a:fld>
            <a:endParaRPr lang="en-US" dirty="0"/>
          </a:p>
        </p:txBody>
      </p:sp>
      <p:sp>
        <p:nvSpPr>
          <p:cNvPr id="2" name="Date Placeholder 1"/>
          <p:cNvSpPr>
            <a:spLocks noGrp="1"/>
          </p:cNvSpPr>
          <p:nvPr>
            <p:ph type="dt" sz="half" idx="10"/>
          </p:nvPr>
        </p:nvSpPr>
        <p:spPr>
          <a:xfrm>
            <a:off x="3776328" y="6188075"/>
            <a:ext cx="2286000" cy="365125"/>
          </a:xfrm>
          <a:prstGeom prst="rect">
            <a:avLst/>
          </a:prstGeom>
        </p:spPr>
        <p:txBody>
          <a:bodyPr/>
          <a:lstStyle/>
          <a:p>
            <a:endParaRPr lang="en-US" dirty="0"/>
          </a:p>
        </p:txBody>
      </p:sp>
      <p:sp>
        <p:nvSpPr>
          <p:cNvPr id="9" name="TextBox 8"/>
          <p:cNvSpPr txBox="1"/>
          <p:nvPr userDrawn="1"/>
        </p:nvSpPr>
        <p:spPr>
          <a:xfrm>
            <a:off x="1828800" y="6642556"/>
            <a:ext cx="5486400" cy="215444"/>
          </a:xfrm>
          <a:prstGeom prst="rect">
            <a:avLst/>
          </a:prstGeom>
          <a:noFill/>
        </p:spPr>
        <p:txBody>
          <a:bodyPr wrap="square" rtlCol="0">
            <a:spAutoFit/>
          </a:bodyPr>
          <a:lstStyle/>
          <a:p>
            <a:pPr algn="ctr"/>
            <a:r>
              <a:rPr lang="en-US" sz="800" b="1" dirty="0">
                <a:solidFill>
                  <a:schemeClr val="bg1"/>
                </a:solidFill>
                <a:latin typeface="Century Gothic" pitchFamily="34" charset="0"/>
              </a:rPr>
              <a:t>Developed by the Remote Sensing Laboratory – Nellis AFB (RSLN), Las Vegas, Nevada</a:t>
            </a:r>
          </a:p>
        </p:txBody>
      </p:sp>
      <p:sp>
        <p:nvSpPr>
          <p:cNvPr id="10" name="Rounded Rectangle 9"/>
          <p:cNvSpPr/>
          <p:nvPr userDrawn="1"/>
        </p:nvSpPr>
        <p:spPr>
          <a:xfrm>
            <a:off x="307145" y="152400"/>
            <a:ext cx="8532055" cy="6477000"/>
          </a:xfrm>
          <a:prstGeom prst="roundRect">
            <a:avLst>
              <a:gd name="adj" fmla="val 2081"/>
            </a:avLst>
          </a:prstGeom>
          <a:noFill/>
          <a:ln w="2000" cap="rnd" cmpd="sng" algn="ctr">
            <a:solidFill>
              <a:schemeClr val="bg1">
                <a:lumMod val="65000"/>
              </a:scheme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Content Placeholder 3"/>
          <p:cNvSpPr>
            <a:spLocks noGrp="1"/>
          </p:cNvSpPr>
          <p:nvPr>
            <p:ph sz="half" idx="1"/>
          </p:nvPr>
        </p:nvSpPr>
        <p:spPr>
          <a:xfrm>
            <a:off x="762000" y="533400"/>
            <a:ext cx="4626159" cy="5105400"/>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6727032" y="6407944"/>
            <a:ext cx="1920240" cy="365760"/>
          </a:xfrm>
          <a:prstGeom prst="rect">
            <a:avLst/>
          </a:prstGeom>
        </p:spPr>
        <p:txBody>
          <a:bodyPr/>
          <a:lstStyle/>
          <a:p>
            <a:endParaRPr lang="en-US" dirty="0"/>
          </a:p>
        </p:txBody>
      </p:sp>
      <p:sp>
        <p:nvSpPr>
          <p:cNvPr id="4" name="Footer Placeholder 3"/>
          <p:cNvSpPr>
            <a:spLocks noGrp="1"/>
          </p:cNvSpPr>
          <p:nvPr>
            <p:ph type="ftr" sz="quarter" idx="11"/>
          </p:nvPr>
        </p:nvSpPr>
        <p:spPr>
          <a:xfrm>
            <a:off x="4380072" y="6407944"/>
            <a:ext cx="2350681" cy="365125"/>
          </a:xfrm>
          <a:prstGeom prst="rect">
            <a:avLst/>
          </a:prstGeom>
        </p:spPr>
        <p:txBody>
          <a:bodyPr/>
          <a:lstStyle/>
          <a:p>
            <a:endParaRPr lang="en-US" dirty="0"/>
          </a:p>
        </p:txBody>
      </p:sp>
      <p:sp>
        <p:nvSpPr>
          <p:cNvPr id="5" name="Slide Number Placeholder 4"/>
          <p:cNvSpPr>
            <a:spLocks noGrp="1"/>
          </p:cNvSpPr>
          <p:nvPr>
            <p:ph type="sldNum" sz="quarter" idx="12"/>
          </p:nvPr>
        </p:nvSpPr>
        <p:spPr/>
        <p:txBody>
          <a:bodyPr/>
          <a:lstStyle/>
          <a:p>
            <a:fld id="{1618DCFE-E483-48BA-A4CE-37CE01994A68}" type="slidenum">
              <a:rPr lang="en-US" smtClean="0"/>
              <a:pPr/>
              <a:t>‹#›</a:t>
            </a:fld>
            <a:endParaRPr lang="en-US" dirty="0"/>
          </a:p>
        </p:txBody>
      </p:sp>
      <p:sp>
        <p:nvSpPr>
          <p:cNvPr id="6" name="Title 5"/>
          <p:cNvSpPr>
            <a:spLocks noGrp="1"/>
          </p:cNvSpPr>
          <p:nvPr>
            <p:ph type="title"/>
          </p:nvPr>
        </p:nvSpPr>
        <p:spPr/>
        <p:txBody>
          <a:bodyPr rtlCol="0"/>
          <a:lstStyle>
            <a:lvl1pPr>
              <a:defRPr>
                <a:latin typeface="Palatino Linotype" panose="02040502050505030304" pitchFamily="18" charset="0"/>
              </a:defRPr>
            </a:lvl1pPr>
            <a:extLst/>
          </a:lstStyle>
          <a:p>
            <a:r>
              <a:rPr kumimoji="0" lang="en-US" dirty="0"/>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8_Blank">
    <p:spTree>
      <p:nvGrpSpPr>
        <p:cNvPr id="1" name=""/>
        <p:cNvGrpSpPr/>
        <p:nvPr/>
      </p:nvGrpSpPr>
      <p:grpSpPr>
        <a:xfrm>
          <a:off x="0" y="0"/>
          <a:ext cx="0" cy="0"/>
          <a:chOff x="0" y="0"/>
          <a:chExt cx="0" cy="0"/>
        </a:xfrm>
      </p:grpSpPr>
      <p:sp>
        <p:nvSpPr>
          <p:cNvPr id="7" name="Rounded Rectangle 6"/>
          <p:cNvSpPr/>
          <p:nvPr userDrawn="1"/>
        </p:nvSpPr>
        <p:spPr>
          <a:xfrm>
            <a:off x="304800" y="152400"/>
            <a:ext cx="8532055" cy="64770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ounded Rectangle 10"/>
          <p:cNvSpPr/>
          <p:nvPr userDrawn="1"/>
        </p:nvSpPr>
        <p:spPr>
          <a:xfrm>
            <a:off x="5405381" y="157163"/>
            <a:ext cx="3426655" cy="6472237"/>
          </a:xfrm>
          <a:prstGeom prst="roundRect">
            <a:avLst>
              <a:gd name="adj" fmla="val 2081"/>
            </a:avLst>
          </a:prstGeom>
          <a:gradFill flip="none" rotWithShape="1">
            <a:gsLst>
              <a:gs pos="0">
                <a:srgbClr val="FFFFCC">
                  <a:alpha val="65000"/>
                </a:srgbClr>
              </a:gs>
              <a:gs pos="98000">
                <a:srgbClr val="FFFFFF">
                  <a:shade val="100000"/>
                </a:srgbClr>
              </a:gs>
              <a:gs pos="99055">
                <a:schemeClr val="bg1"/>
              </a:gs>
              <a:gs pos="100000">
                <a:schemeClr val="bg1"/>
              </a:gs>
            </a:gsLst>
            <a:lin ang="10800000" scaled="0"/>
            <a:tileRect/>
          </a:gradFill>
          <a:ln w="2000" cap="rnd" cmpd="sng" algn="ctr">
            <a:noFill/>
            <a:prstDash val="solid"/>
          </a:ln>
          <a:effectLst>
            <a:outerShdw dist="50800" dir="5400000" sx="1000" sy="1000" algn="tl" rotWithShape="0">
              <a:srgbClr val="000000">
                <a:alpha val="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 name="Footer Placeholder 2"/>
          <p:cNvSpPr>
            <a:spLocks noGrp="1"/>
          </p:cNvSpPr>
          <p:nvPr>
            <p:ph type="ftr" sz="quarter" idx="11"/>
          </p:nvPr>
        </p:nvSpPr>
        <p:spPr>
          <a:xfrm>
            <a:off x="6062328" y="6188075"/>
            <a:ext cx="2286000" cy="365125"/>
          </a:xfrm>
          <a:prstGeom prst="rect">
            <a:avLst/>
          </a:prstGeom>
        </p:spPr>
        <p:txBody>
          <a:bodyPr/>
          <a:lstStyle/>
          <a:p>
            <a:endParaRPr lang="en-US" dirty="0"/>
          </a:p>
        </p:txBody>
      </p:sp>
      <p:sp>
        <p:nvSpPr>
          <p:cNvPr id="4" name="Slide Number Placeholder 3"/>
          <p:cNvSpPr>
            <a:spLocks noGrp="1"/>
          </p:cNvSpPr>
          <p:nvPr>
            <p:ph type="sldNum" sz="quarter" idx="12"/>
          </p:nvPr>
        </p:nvSpPr>
        <p:spPr/>
        <p:txBody>
          <a:bodyPr/>
          <a:lstStyle/>
          <a:p>
            <a:fld id="{83CD717C-C5FC-420C-8C55-D6D1FB810AAA}" type="slidenum">
              <a:rPr lang="en-US" smtClean="0"/>
              <a:pPr/>
              <a:t>‹#›</a:t>
            </a:fld>
            <a:endParaRPr lang="en-US" dirty="0"/>
          </a:p>
        </p:txBody>
      </p:sp>
      <p:sp>
        <p:nvSpPr>
          <p:cNvPr id="2" name="Date Placeholder 1"/>
          <p:cNvSpPr>
            <a:spLocks noGrp="1"/>
          </p:cNvSpPr>
          <p:nvPr>
            <p:ph type="dt" sz="half" idx="10"/>
          </p:nvPr>
        </p:nvSpPr>
        <p:spPr>
          <a:xfrm>
            <a:off x="3776328" y="6188075"/>
            <a:ext cx="2286000" cy="365125"/>
          </a:xfrm>
          <a:prstGeom prst="rect">
            <a:avLst/>
          </a:prstGeom>
        </p:spPr>
        <p:txBody>
          <a:bodyPr/>
          <a:lstStyle/>
          <a:p>
            <a:endParaRPr lang="en-US" dirty="0"/>
          </a:p>
        </p:txBody>
      </p:sp>
      <p:sp>
        <p:nvSpPr>
          <p:cNvPr id="9" name="TextBox 8"/>
          <p:cNvSpPr txBox="1"/>
          <p:nvPr userDrawn="1"/>
        </p:nvSpPr>
        <p:spPr>
          <a:xfrm>
            <a:off x="1828800" y="6642556"/>
            <a:ext cx="5486400" cy="215444"/>
          </a:xfrm>
          <a:prstGeom prst="rect">
            <a:avLst/>
          </a:prstGeom>
          <a:noFill/>
        </p:spPr>
        <p:txBody>
          <a:bodyPr wrap="square" rtlCol="0">
            <a:spAutoFit/>
          </a:bodyPr>
          <a:lstStyle/>
          <a:p>
            <a:pPr algn="ctr"/>
            <a:r>
              <a:rPr lang="en-US" sz="800" b="1" dirty="0">
                <a:solidFill>
                  <a:schemeClr val="bg1"/>
                </a:solidFill>
                <a:latin typeface="Century Gothic" pitchFamily="34" charset="0"/>
              </a:rPr>
              <a:t>Developed by the Remote Sensing Laboratory – Nellis AFB (RSLN), Las Vegas, Nevada</a:t>
            </a:r>
          </a:p>
        </p:txBody>
      </p:sp>
      <p:sp>
        <p:nvSpPr>
          <p:cNvPr id="10" name="Rounded Rectangle 9"/>
          <p:cNvSpPr/>
          <p:nvPr userDrawn="1"/>
        </p:nvSpPr>
        <p:spPr>
          <a:xfrm>
            <a:off x="307145" y="152400"/>
            <a:ext cx="8532055" cy="6477000"/>
          </a:xfrm>
          <a:prstGeom prst="roundRect">
            <a:avLst>
              <a:gd name="adj" fmla="val 2081"/>
            </a:avLst>
          </a:prstGeom>
          <a:noFill/>
          <a:ln w="2000" cap="rnd" cmpd="sng" algn="ctr">
            <a:solidFill>
              <a:schemeClr val="bg1">
                <a:lumMod val="65000"/>
              </a:scheme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Content Placeholder 3"/>
          <p:cNvSpPr>
            <a:spLocks noGrp="1"/>
          </p:cNvSpPr>
          <p:nvPr>
            <p:ph sz="half" idx="1"/>
          </p:nvPr>
        </p:nvSpPr>
        <p:spPr>
          <a:xfrm>
            <a:off x="762000" y="533400"/>
            <a:ext cx="4626159" cy="5105400"/>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9_Blank">
    <p:spTree>
      <p:nvGrpSpPr>
        <p:cNvPr id="1" name=""/>
        <p:cNvGrpSpPr/>
        <p:nvPr/>
      </p:nvGrpSpPr>
      <p:grpSpPr>
        <a:xfrm>
          <a:off x="0" y="0"/>
          <a:ext cx="0" cy="0"/>
          <a:chOff x="0" y="0"/>
          <a:chExt cx="0" cy="0"/>
        </a:xfrm>
      </p:grpSpPr>
      <p:sp>
        <p:nvSpPr>
          <p:cNvPr id="7" name="Rounded Rectangle 6"/>
          <p:cNvSpPr/>
          <p:nvPr userDrawn="1"/>
        </p:nvSpPr>
        <p:spPr>
          <a:xfrm>
            <a:off x="304800" y="152400"/>
            <a:ext cx="8532055" cy="64770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ounded Rectangle 10"/>
          <p:cNvSpPr/>
          <p:nvPr userDrawn="1"/>
        </p:nvSpPr>
        <p:spPr>
          <a:xfrm>
            <a:off x="5405381" y="157163"/>
            <a:ext cx="3426655" cy="6472237"/>
          </a:xfrm>
          <a:prstGeom prst="roundRect">
            <a:avLst>
              <a:gd name="adj" fmla="val 2081"/>
            </a:avLst>
          </a:prstGeom>
          <a:gradFill flip="none" rotWithShape="1">
            <a:gsLst>
              <a:gs pos="0">
                <a:srgbClr val="FFFFCC">
                  <a:alpha val="65000"/>
                </a:srgbClr>
              </a:gs>
              <a:gs pos="98000">
                <a:srgbClr val="FFFFFF">
                  <a:shade val="100000"/>
                </a:srgbClr>
              </a:gs>
              <a:gs pos="99055">
                <a:schemeClr val="bg1"/>
              </a:gs>
              <a:gs pos="100000">
                <a:schemeClr val="bg1"/>
              </a:gs>
            </a:gsLst>
            <a:lin ang="10800000" scaled="0"/>
            <a:tileRect/>
          </a:gradFill>
          <a:ln w="2000" cap="rnd" cmpd="sng" algn="ctr">
            <a:noFill/>
            <a:prstDash val="solid"/>
          </a:ln>
          <a:effectLst>
            <a:outerShdw dist="50800" dir="5400000" sx="1000" sy="1000" algn="tl" rotWithShape="0">
              <a:srgbClr val="000000">
                <a:alpha val="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 name="Footer Placeholder 2"/>
          <p:cNvSpPr>
            <a:spLocks noGrp="1"/>
          </p:cNvSpPr>
          <p:nvPr>
            <p:ph type="ftr" sz="quarter" idx="11"/>
          </p:nvPr>
        </p:nvSpPr>
        <p:spPr>
          <a:xfrm>
            <a:off x="6062328" y="6188075"/>
            <a:ext cx="2286000" cy="365125"/>
          </a:xfrm>
          <a:prstGeom prst="rect">
            <a:avLst/>
          </a:prstGeom>
        </p:spPr>
        <p:txBody>
          <a:bodyPr/>
          <a:lstStyle/>
          <a:p>
            <a:endParaRPr lang="en-US" dirty="0"/>
          </a:p>
        </p:txBody>
      </p:sp>
      <p:sp>
        <p:nvSpPr>
          <p:cNvPr id="4" name="Slide Number Placeholder 3"/>
          <p:cNvSpPr>
            <a:spLocks noGrp="1"/>
          </p:cNvSpPr>
          <p:nvPr>
            <p:ph type="sldNum" sz="quarter" idx="12"/>
          </p:nvPr>
        </p:nvSpPr>
        <p:spPr/>
        <p:txBody>
          <a:bodyPr/>
          <a:lstStyle/>
          <a:p>
            <a:fld id="{83CD717C-C5FC-420C-8C55-D6D1FB810AAA}" type="slidenum">
              <a:rPr lang="en-US" smtClean="0"/>
              <a:pPr/>
              <a:t>‹#›</a:t>
            </a:fld>
            <a:endParaRPr lang="en-US" dirty="0"/>
          </a:p>
        </p:txBody>
      </p:sp>
      <p:sp>
        <p:nvSpPr>
          <p:cNvPr id="2" name="Date Placeholder 1"/>
          <p:cNvSpPr>
            <a:spLocks noGrp="1"/>
          </p:cNvSpPr>
          <p:nvPr>
            <p:ph type="dt" sz="half" idx="10"/>
          </p:nvPr>
        </p:nvSpPr>
        <p:spPr>
          <a:xfrm>
            <a:off x="3776328" y="6188075"/>
            <a:ext cx="2286000" cy="365125"/>
          </a:xfrm>
          <a:prstGeom prst="rect">
            <a:avLst/>
          </a:prstGeom>
        </p:spPr>
        <p:txBody>
          <a:bodyPr/>
          <a:lstStyle/>
          <a:p>
            <a:endParaRPr lang="en-US" dirty="0"/>
          </a:p>
        </p:txBody>
      </p:sp>
      <p:sp>
        <p:nvSpPr>
          <p:cNvPr id="9" name="TextBox 8"/>
          <p:cNvSpPr txBox="1"/>
          <p:nvPr userDrawn="1"/>
        </p:nvSpPr>
        <p:spPr>
          <a:xfrm>
            <a:off x="1828800" y="6642556"/>
            <a:ext cx="5486400" cy="215444"/>
          </a:xfrm>
          <a:prstGeom prst="rect">
            <a:avLst/>
          </a:prstGeom>
          <a:noFill/>
        </p:spPr>
        <p:txBody>
          <a:bodyPr wrap="square" rtlCol="0">
            <a:spAutoFit/>
          </a:bodyPr>
          <a:lstStyle/>
          <a:p>
            <a:pPr algn="ctr"/>
            <a:r>
              <a:rPr lang="en-US" sz="800" b="1" dirty="0">
                <a:solidFill>
                  <a:schemeClr val="bg1"/>
                </a:solidFill>
                <a:latin typeface="Century Gothic" pitchFamily="34" charset="0"/>
              </a:rPr>
              <a:t>Developed by the Remote Sensing Laboratory – Nellis AFB (RSLN), Las Vegas, Nevada</a:t>
            </a:r>
          </a:p>
        </p:txBody>
      </p:sp>
      <p:sp>
        <p:nvSpPr>
          <p:cNvPr id="10" name="Rounded Rectangle 9"/>
          <p:cNvSpPr/>
          <p:nvPr userDrawn="1"/>
        </p:nvSpPr>
        <p:spPr>
          <a:xfrm>
            <a:off x="307145" y="152400"/>
            <a:ext cx="8532055" cy="6477000"/>
          </a:xfrm>
          <a:prstGeom prst="roundRect">
            <a:avLst>
              <a:gd name="adj" fmla="val 2081"/>
            </a:avLst>
          </a:prstGeom>
          <a:noFill/>
          <a:ln w="2000" cap="rnd" cmpd="sng" algn="ctr">
            <a:solidFill>
              <a:schemeClr val="bg1">
                <a:lumMod val="65000"/>
              </a:scheme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Content Placeholder 3"/>
          <p:cNvSpPr>
            <a:spLocks noGrp="1"/>
          </p:cNvSpPr>
          <p:nvPr>
            <p:ph sz="half" idx="1"/>
          </p:nvPr>
        </p:nvSpPr>
        <p:spPr>
          <a:xfrm>
            <a:off x="762000" y="533400"/>
            <a:ext cx="4626159" cy="5105400"/>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20_Blank">
    <p:spTree>
      <p:nvGrpSpPr>
        <p:cNvPr id="1" name=""/>
        <p:cNvGrpSpPr/>
        <p:nvPr/>
      </p:nvGrpSpPr>
      <p:grpSpPr>
        <a:xfrm>
          <a:off x="0" y="0"/>
          <a:ext cx="0" cy="0"/>
          <a:chOff x="0" y="0"/>
          <a:chExt cx="0" cy="0"/>
        </a:xfrm>
      </p:grpSpPr>
      <p:sp>
        <p:nvSpPr>
          <p:cNvPr id="7" name="Rounded Rectangle 6"/>
          <p:cNvSpPr/>
          <p:nvPr userDrawn="1"/>
        </p:nvSpPr>
        <p:spPr>
          <a:xfrm>
            <a:off x="304800" y="152400"/>
            <a:ext cx="8532055" cy="64770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ounded Rectangle 10"/>
          <p:cNvSpPr/>
          <p:nvPr userDrawn="1"/>
        </p:nvSpPr>
        <p:spPr>
          <a:xfrm>
            <a:off x="5405381" y="157163"/>
            <a:ext cx="3426655" cy="6472237"/>
          </a:xfrm>
          <a:prstGeom prst="roundRect">
            <a:avLst>
              <a:gd name="adj" fmla="val 2081"/>
            </a:avLst>
          </a:prstGeom>
          <a:gradFill flip="none" rotWithShape="1">
            <a:gsLst>
              <a:gs pos="0">
                <a:srgbClr val="FFFFCC">
                  <a:alpha val="65000"/>
                </a:srgbClr>
              </a:gs>
              <a:gs pos="98000">
                <a:srgbClr val="FFFFFF">
                  <a:shade val="100000"/>
                </a:srgbClr>
              </a:gs>
              <a:gs pos="99055">
                <a:schemeClr val="bg1"/>
              </a:gs>
              <a:gs pos="100000">
                <a:schemeClr val="bg1"/>
              </a:gs>
            </a:gsLst>
            <a:lin ang="10800000" scaled="0"/>
            <a:tileRect/>
          </a:gradFill>
          <a:ln w="2000" cap="rnd" cmpd="sng" algn="ctr">
            <a:noFill/>
            <a:prstDash val="solid"/>
          </a:ln>
          <a:effectLst>
            <a:outerShdw dist="50800" dir="5400000" sx="1000" sy="1000" algn="tl" rotWithShape="0">
              <a:srgbClr val="000000">
                <a:alpha val="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 name="Footer Placeholder 2"/>
          <p:cNvSpPr>
            <a:spLocks noGrp="1"/>
          </p:cNvSpPr>
          <p:nvPr>
            <p:ph type="ftr" sz="quarter" idx="11"/>
          </p:nvPr>
        </p:nvSpPr>
        <p:spPr>
          <a:xfrm>
            <a:off x="6062328" y="6188075"/>
            <a:ext cx="2286000" cy="365125"/>
          </a:xfrm>
          <a:prstGeom prst="rect">
            <a:avLst/>
          </a:prstGeom>
        </p:spPr>
        <p:txBody>
          <a:bodyPr/>
          <a:lstStyle/>
          <a:p>
            <a:endParaRPr lang="en-US" dirty="0"/>
          </a:p>
        </p:txBody>
      </p:sp>
      <p:sp>
        <p:nvSpPr>
          <p:cNvPr id="4" name="Slide Number Placeholder 3"/>
          <p:cNvSpPr>
            <a:spLocks noGrp="1"/>
          </p:cNvSpPr>
          <p:nvPr>
            <p:ph type="sldNum" sz="quarter" idx="12"/>
          </p:nvPr>
        </p:nvSpPr>
        <p:spPr/>
        <p:txBody>
          <a:bodyPr/>
          <a:lstStyle/>
          <a:p>
            <a:fld id="{83CD717C-C5FC-420C-8C55-D6D1FB810AAA}" type="slidenum">
              <a:rPr lang="en-US" smtClean="0"/>
              <a:pPr/>
              <a:t>‹#›</a:t>
            </a:fld>
            <a:endParaRPr lang="en-US" dirty="0"/>
          </a:p>
        </p:txBody>
      </p:sp>
      <p:sp>
        <p:nvSpPr>
          <p:cNvPr id="2" name="Date Placeholder 1"/>
          <p:cNvSpPr>
            <a:spLocks noGrp="1"/>
          </p:cNvSpPr>
          <p:nvPr>
            <p:ph type="dt" sz="half" idx="10"/>
          </p:nvPr>
        </p:nvSpPr>
        <p:spPr>
          <a:xfrm>
            <a:off x="3776328" y="6188075"/>
            <a:ext cx="2286000" cy="365125"/>
          </a:xfrm>
          <a:prstGeom prst="rect">
            <a:avLst/>
          </a:prstGeom>
        </p:spPr>
        <p:txBody>
          <a:bodyPr/>
          <a:lstStyle/>
          <a:p>
            <a:endParaRPr lang="en-US" dirty="0"/>
          </a:p>
        </p:txBody>
      </p:sp>
      <p:sp>
        <p:nvSpPr>
          <p:cNvPr id="9" name="TextBox 8"/>
          <p:cNvSpPr txBox="1"/>
          <p:nvPr userDrawn="1"/>
        </p:nvSpPr>
        <p:spPr>
          <a:xfrm>
            <a:off x="1828800" y="6642556"/>
            <a:ext cx="5486400" cy="215444"/>
          </a:xfrm>
          <a:prstGeom prst="rect">
            <a:avLst/>
          </a:prstGeom>
          <a:noFill/>
        </p:spPr>
        <p:txBody>
          <a:bodyPr wrap="square" rtlCol="0">
            <a:spAutoFit/>
          </a:bodyPr>
          <a:lstStyle/>
          <a:p>
            <a:pPr algn="ctr"/>
            <a:r>
              <a:rPr lang="en-US" sz="800" b="1" dirty="0">
                <a:solidFill>
                  <a:schemeClr val="bg1"/>
                </a:solidFill>
                <a:latin typeface="Century Gothic" pitchFamily="34" charset="0"/>
              </a:rPr>
              <a:t>Developed by the Remote Sensing Laboratory – Nellis AFB (RSLN), Las Vegas, Nevada</a:t>
            </a:r>
          </a:p>
        </p:txBody>
      </p:sp>
      <p:sp>
        <p:nvSpPr>
          <p:cNvPr id="10" name="Rounded Rectangle 9"/>
          <p:cNvSpPr/>
          <p:nvPr userDrawn="1"/>
        </p:nvSpPr>
        <p:spPr>
          <a:xfrm>
            <a:off x="307145" y="152400"/>
            <a:ext cx="8532055" cy="6477000"/>
          </a:xfrm>
          <a:prstGeom prst="roundRect">
            <a:avLst>
              <a:gd name="adj" fmla="val 2081"/>
            </a:avLst>
          </a:prstGeom>
          <a:noFill/>
          <a:ln w="2000" cap="rnd" cmpd="sng" algn="ctr">
            <a:solidFill>
              <a:schemeClr val="bg1">
                <a:lumMod val="65000"/>
              </a:scheme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Content Placeholder 3"/>
          <p:cNvSpPr>
            <a:spLocks noGrp="1"/>
          </p:cNvSpPr>
          <p:nvPr>
            <p:ph sz="half" idx="1"/>
          </p:nvPr>
        </p:nvSpPr>
        <p:spPr>
          <a:xfrm>
            <a:off x="762000" y="533400"/>
            <a:ext cx="4626159" cy="5105400"/>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21_Blank">
    <p:spTree>
      <p:nvGrpSpPr>
        <p:cNvPr id="1" name=""/>
        <p:cNvGrpSpPr/>
        <p:nvPr/>
      </p:nvGrpSpPr>
      <p:grpSpPr>
        <a:xfrm>
          <a:off x="0" y="0"/>
          <a:ext cx="0" cy="0"/>
          <a:chOff x="0" y="0"/>
          <a:chExt cx="0" cy="0"/>
        </a:xfrm>
      </p:grpSpPr>
      <p:sp>
        <p:nvSpPr>
          <p:cNvPr id="7" name="Rounded Rectangle 6"/>
          <p:cNvSpPr/>
          <p:nvPr userDrawn="1"/>
        </p:nvSpPr>
        <p:spPr>
          <a:xfrm>
            <a:off x="304800" y="152400"/>
            <a:ext cx="8532055" cy="64770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ounded Rectangle 10"/>
          <p:cNvSpPr/>
          <p:nvPr userDrawn="1"/>
        </p:nvSpPr>
        <p:spPr>
          <a:xfrm>
            <a:off x="5405381" y="157163"/>
            <a:ext cx="3426655" cy="6472237"/>
          </a:xfrm>
          <a:prstGeom prst="roundRect">
            <a:avLst>
              <a:gd name="adj" fmla="val 2081"/>
            </a:avLst>
          </a:prstGeom>
          <a:gradFill flip="none" rotWithShape="1">
            <a:gsLst>
              <a:gs pos="0">
                <a:srgbClr val="FFFFCC">
                  <a:alpha val="65000"/>
                </a:srgbClr>
              </a:gs>
              <a:gs pos="98000">
                <a:srgbClr val="FFFFFF">
                  <a:shade val="100000"/>
                </a:srgbClr>
              </a:gs>
              <a:gs pos="99055">
                <a:schemeClr val="bg1"/>
              </a:gs>
              <a:gs pos="100000">
                <a:schemeClr val="bg1"/>
              </a:gs>
            </a:gsLst>
            <a:lin ang="10800000" scaled="0"/>
            <a:tileRect/>
          </a:gradFill>
          <a:ln w="2000" cap="rnd" cmpd="sng" algn="ctr">
            <a:noFill/>
            <a:prstDash val="solid"/>
          </a:ln>
          <a:effectLst>
            <a:outerShdw dist="50800" dir="5400000" sx="1000" sy="1000" algn="tl" rotWithShape="0">
              <a:srgbClr val="000000">
                <a:alpha val="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 name="Footer Placeholder 2"/>
          <p:cNvSpPr>
            <a:spLocks noGrp="1"/>
          </p:cNvSpPr>
          <p:nvPr>
            <p:ph type="ftr" sz="quarter" idx="11"/>
          </p:nvPr>
        </p:nvSpPr>
        <p:spPr>
          <a:xfrm>
            <a:off x="6062328" y="6188075"/>
            <a:ext cx="2286000" cy="365125"/>
          </a:xfrm>
          <a:prstGeom prst="rect">
            <a:avLst/>
          </a:prstGeom>
        </p:spPr>
        <p:txBody>
          <a:bodyPr/>
          <a:lstStyle/>
          <a:p>
            <a:endParaRPr lang="en-US" dirty="0"/>
          </a:p>
        </p:txBody>
      </p:sp>
      <p:sp>
        <p:nvSpPr>
          <p:cNvPr id="4" name="Slide Number Placeholder 3"/>
          <p:cNvSpPr>
            <a:spLocks noGrp="1"/>
          </p:cNvSpPr>
          <p:nvPr>
            <p:ph type="sldNum" sz="quarter" idx="12"/>
          </p:nvPr>
        </p:nvSpPr>
        <p:spPr/>
        <p:txBody>
          <a:bodyPr/>
          <a:lstStyle/>
          <a:p>
            <a:fld id="{83CD717C-C5FC-420C-8C55-D6D1FB810AAA}" type="slidenum">
              <a:rPr lang="en-US" smtClean="0"/>
              <a:pPr/>
              <a:t>‹#›</a:t>
            </a:fld>
            <a:endParaRPr lang="en-US" dirty="0"/>
          </a:p>
        </p:txBody>
      </p:sp>
      <p:sp>
        <p:nvSpPr>
          <p:cNvPr id="2" name="Date Placeholder 1"/>
          <p:cNvSpPr>
            <a:spLocks noGrp="1"/>
          </p:cNvSpPr>
          <p:nvPr>
            <p:ph type="dt" sz="half" idx="10"/>
          </p:nvPr>
        </p:nvSpPr>
        <p:spPr>
          <a:xfrm>
            <a:off x="3776328" y="6188075"/>
            <a:ext cx="2286000" cy="365125"/>
          </a:xfrm>
          <a:prstGeom prst="rect">
            <a:avLst/>
          </a:prstGeom>
        </p:spPr>
        <p:txBody>
          <a:bodyPr/>
          <a:lstStyle/>
          <a:p>
            <a:endParaRPr lang="en-US" dirty="0"/>
          </a:p>
        </p:txBody>
      </p:sp>
      <p:sp>
        <p:nvSpPr>
          <p:cNvPr id="9" name="TextBox 8"/>
          <p:cNvSpPr txBox="1"/>
          <p:nvPr userDrawn="1"/>
        </p:nvSpPr>
        <p:spPr>
          <a:xfrm>
            <a:off x="1828800" y="6642556"/>
            <a:ext cx="5486400" cy="215444"/>
          </a:xfrm>
          <a:prstGeom prst="rect">
            <a:avLst/>
          </a:prstGeom>
          <a:noFill/>
        </p:spPr>
        <p:txBody>
          <a:bodyPr wrap="square" rtlCol="0">
            <a:spAutoFit/>
          </a:bodyPr>
          <a:lstStyle/>
          <a:p>
            <a:pPr algn="ctr"/>
            <a:r>
              <a:rPr lang="en-US" sz="800" b="1" dirty="0">
                <a:solidFill>
                  <a:schemeClr val="bg1"/>
                </a:solidFill>
                <a:latin typeface="Century Gothic" pitchFamily="34" charset="0"/>
              </a:rPr>
              <a:t>Developed by the Remote Sensing Laboratory – Nellis AFB (RSLN), Las Vegas, Nevada</a:t>
            </a:r>
          </a:p>
        </p:txBody>
      </p:sp>
      <p:sp>
        <p:nvSpPr>
          <p:cNvPr id="10" name="Rounded Rectangle 9"/>
          <p:cNvSpPr/>
          <p:nvPr userDrawn="1"/>
        </p:nvSpPr>
        <p:spPr>
          <a:xfrm>
            <a:off x="307145" y="152400"/>
            <a:ext cx="8532055" cy="6477000"/>
          </a:xfrm>
          <a:prstGeom prst="roundRect">
            <a:avLst>
              <a:gd name="adj" fmla="val 2081"/>
            </a:avLst>
          </a:prstGeom>
          <a:noFill/>
          <a:ln w="2000" cap="rnd" cmpd="sng" algn="ctr">
            <a:solidFill>
              <a:schemeClr val="bg1">
                <a:lumMod val="65000"/>
              </a:scheme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Content Placeholder 3"/>
          <p:cNvSpPr>
            <a:spLocks noGrp="1"/>
          </p:cNvSpPr>
          <p:nvPr>
            <p:ph sz="half" idx="1"/>
          </p:nvPr>
        </p:nvSpPr>
        <p:spPr>
          <a:xfrm>
            <a:off x="762000" y="533400"/>
            <a:ext cx="4626159" cy="5105400"/>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22_Blank">
    <p:spTree>
      <p:nvGrpSpPr>
        <p:cNvPr id="1" name=""/>
        <p:cNvGrpSpPr/>
        <p:nvPr/>
      </p:nvGrpSpPr>
      <p:grpSpPr>
        <a:xfrm>
          <a:off x="0" y="0"/>
          <a:ext cx="0" cy="0"/>
          <a:chOff x="0" y="0"/>
          <a:chExt cx="0" cy="0"/>
        </a:xfrm>
      </p:grpSpPr>
      <p:sp>
        <p:nvSpPr>
          <p:cNvPr id="7" name="Rounded Rectangle 6"/>
          <p:cNvSpPr/>
          <p:nvPr userDrawn="1"/>
        </p:nvSpPr>
        <p:spPr>
          <a:xfrm>
            <a:off x="304800" y="152400"/>
            <a:ext cx="8532055" cy="64770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ounded Rectangle 10"/>
          <p:cNvSpPr/>
          <p:nvPr userDrawn="1"/>
        </p:nvSpPr>
        <p:spPr>
          <a:xfrm>
            <a:off x="5405381" y="157163"/>
            <a:ext cx="3426655" cy="6472237"/>
          </a:xfrm>
          <a:prstGeom prst="roundRect">
            <a:avLst>
              <a:gd name="adj" fmla="val 2081"/>
            </a:avLst>
          </a:prstGeom>
          <a:gradFill flip="none" rotWithShape="1">
            <a:gsLst>
              <a:gs pos="0">
                <a:srgbClr val="FFFFCC">
                  <a:alpha val="65000"/>
                </a:srgbClr>
              </a:gs>
              <a:gs pos="98000">
                <a:srgbClr val="FFFFFF">
                  <a:shade val="100000"/>
                </a:srgbClr>
              </a:gs>
              <a:gs pos="99055">
                <a:schemeClr val="bg1"/>
              </a:gs>
              <a:gs pos="100000">
                <a:schemeClr val="bg1"/>
              </a:gs>
            </a:gsLst>
            <a:lin ang="10800000" scaled="0"/>
            <a:tileRect/>
          </a:gradFill>
          <a:ln w="2000" cap="rnd" cmpd="sng" algn="ctr">
            <a:noFill/>
            <a:prstDash val="solid"/>
          </a:ln>
          <a:effectLst>
            <a:outerShdw dist="50800" dir="5400000" sx="1000" sy="1000" algn="tl" rotWithShape="0">
              <a:srgbClr val="000000">
                <a:alpha val="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 name="Footer Placeholder 2"/>
          <p:cNvSpPr>
            <a:spLocks noGrp="1"/>
          </p:cNvSpPr>
          <p:nvPr>
            <p:ph type="ftr" sz="quarter" idx="11"/>
          </p:nvPr>
        </p:nvSpPr>
        <p:spPr>
          <a:xfrm>
            <a:off x="6062328" y="6188075"/>
            <a:ext cx="2286000" cy="365125"/>
          </a:xfrm>
          <a:prstGeom prst="rect">
            <a:avLst/>
          </a:prstGeom>
        </p:spPr>
        <p:txBody>
          <a:bodyPr/>
          <a:lstStyle/>
          <a:p>
            <a:endParaRPr lang="en-US" dirty="0"/>
          </a:p>
        </p:txBody>
      </p:sp>
      <p:sp>
        <p:nvSpPr>
          <p:cNvPr id="4" name="Slide Number Placeholder 3"/>
          <p:cNvSpPr>
            <a:spLocks noGrp="1"/>
          </p:cNvSpPr>
          <p:nvPr>
            <p:ph type="sldNum" sz="quarter" idx="12"/>
          </p:nvPr>
        </p:nvSpPr>
        <p:spPr/>
        <p:txBody>
          <a:bodyPr/>
          <a:lstStyle/>
          <a:p>
            <a:fld id="{83CD717C-C5FC-420C-8C55-D6D1FB810AAA}" type="slidenum">
              <a:rPr lang="en-US" smtClean="0"/>
              <a:pPr/>
              <a:t>‹#›</a:t>
            </a:fld>
            <a:endParaRPr lang="en-US" dirty="0"/>
          </a:p>
        </p:txBody>
      </p:sp>
      <p:sp>
        <p:nvSpPr>
          <p:cNvPr id="2" name="Date Placeholder 1"/>
          <p:cNvSpPr>
            <a:spLocks noGrp="1"/>
          </p:cNvSpPr>
          <p:nvPr>
            <p:ph type="dt" sz="half" idx="10"/>
          </p:nvPr>
        </p:nvSpPr>
        <p:spPr>
          <a:xfrm>
            <a:off x="3776328" y="6188075"/>
            <a:ext cx="2286000" cy="365125"/>
          </a:xfrm>
          <a:prstGeom prst="rect">
            <a:avLst/>
          </a:prstGeom>
        </p:spPr>
        <p:txBody>
          <a:bodyPr/>
          <a:lstStyle/>
          <a:p>
            <a:endParaRPr lang="en-US" dirty="0"/>
          </a:p>
        </p:txBody>
      </p:sp>
      <p:sp>
        <p:nvSpPr>
          <p:cNvPr id="9" name="TextBox 8"/>
          <p:cNvSpPr txBox="1"/>
          <p:nvPr userDrawn="1"/>
        </p:nvSpPr>
        <p:spPr>
          <a:xfrm>
            <a:off x="1828800" y="6642556"/>
            <a:ext cx="5486400" cy="215444"/>
          </a:xfrm>
          <a:prstGeom prst="rect">
            <a:avLst/>
          </a:prstGeom>
          <a:noFill/>
        </p:spPr>
        <p:txBody>
          <a:bodyPr wrap="square" rtlCol="0">
            <a:spAutoFit/>
          </a:bodyPr>
          <a:lstStyle/>
          <a:p>
            <a:pPr algn="ctr"/>
            <a:r>
              <a:rPr lang="en-US" sz="800" b="1" dirty="0">
                <a:solidFill>
                  <a:schemeClr val="bg1"/>
                </a:solidFill>
                <a:latin typeface="Century Gothic" pitchFamily="34" charset="0"/>
              </a:rPr>
              <a:t>Developed by the Remote Sensing Laboratory – Nellis AFB (RSLN), Las Vegas, Nevada</a:t>
            </a:r>
          </a:p>
        </p:txBody>
      </p:sp>
      <p:sp>
        <p:nvSpPr>
          <p:cNvPr id="10" name="Rounded Rectangle 9"/>
          <p:cNvSpPr/>
          <p:nvPr userDrawn="1"/>
        </p:nvSpPr>
        <p:spPr>
          <a:xfrm>
            <a:off x="307145" y="152400"/>
            <a:ext cx="8532055" cy="6477000"/>
          </a:xfrm>
          <a:prstGeom prst="roundRect">
            <a:avLst>
              <a:gd name="adj" fmla="val 2081"/>
            </a:avLst>
          </a:prstGeom>
          <a:noFill/>
          <a:ln w="2000" cap="rnd" cmpd="sng" algn="ctr">
            <a:solidFill>
              <a:schemeClr val="bg1">
                <a:lumMod val="65000"/>
              </a:scheme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Content Placeholder 3"/>
          <p:cNvSpPr>
            <a:spLocks noGrp="1"/>
          </p:cNvSpPr>
          <p:nvPr>
            <p:ph sz="half" idx="1"/>
          </p:nvPr>
        </p:nvSpPr>
        <p:spPr>
          <a:xfrm>
            <a:off x="762000" y="533400"/>
            <a:ext cx="4626159" cy="5105400"/>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23_Blank">
    <p:spTree>
      <p:nvGrpSpPr>
        <p:cNvPr id="1" name=""/>
        <p:cNvGrpSpPr/>
        <p:nvPr/>
      </p:nvGrpSpPr>
      <p:grpSpPr>
        <a:xfrm>
          <a:off x="0" y="0"/>
          <a:ext cx="0" cy="0"/>
          <a:chOff x="0" y="0"/>
          <a:chExt cx="0" cy="0"/>
        </a:xfrm>
      </p:grpSpPr>
      <p:sp>
        <p:nvSpPr>
          <p:cNvPr id="7" name="Rounded Rectangle 6"/>
          <p:cNvSpPr/>
          <p:nvPr userDrawn="1"/>
        </p:nvSpPr>
        <p:spPr>
          <a:xfrm>
            <a:off x="304800" y="152400"/>
            <a:ext cx="8532055" cy="64770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ounded Rectangle 10"/>
          <p:cNvSpPr/>
          <p:nvPr userDrawn="1"/>
        </p:nvSpPr>
        <p:spPr>
          <a:xfrm>
            <a:off x="5405381" y="157163"/>
            <a:ext cx="3426655" cy="6472237"/>
          </a:xfrm>
          <a:prstGeom prst="roundRect">
            <a:avLst>
              <a:gd name="adj" fmla="val 2081"/>
            </a:avLst>
          </a:prstGeom>
          <a:gradFill flip="none" rotWithShape="1">
            <a:gsLst>
              <a:gs pos="0">
                <a:srgbClr val="FFFFCC">
                  <a:alpha val="65000"/>
                </a:srgbClr>
              </a:gs>
              <a:gs pos="98000">
                <a:srgbClr val="FFFFFF">
                  <a:shade val="100000"/>
                </a:srgbClr>
              </a:gs>
              <a:gs pos="99055">
                <a:schemeClr val="bg1"/>
              </a:gs>
              <a:gs pos="100000">
                <a:schemeClr val="bg1"/>
              </a:gs>
            </a:gsLst>
            <a:lin ang="10800000" scaled="0"/>
            <a:tileRect/>
          </a:gradFill>
          <a:ln w="2000" cap="rnd" cmpd="sng" algn="ctr">
            <a:noFill/>
            <a:prstDash val="solid"/>
          </a:ln>
          <a:effectLst>
            <a:outerShdw dist="50800" dir="5400000" sx="1000" sy="1000" algn="tl" rotWithShape="0">
              <a:srgbClr val="000000">
                <a:alpha val="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 name="Footer Placeholder 2"/>
          <p:cNvSpPr>
            <a:spLocks noGrp="1"/>
          </p:cNvSpPr>
          <p:nvPr>
            <p:ph type="ftr" sz="quarter" idx="11"/>
          </p:nvPr>
        </p:nvSpPr>
        <p:spPr>
          <a:xfrm>
            <a:off x="6062328" y="6188075"/>
            <a:ext cx="2286000" cy="365125"/>
          </a:xfrm>
          <a:prstGeom prst="rect">
            <a:avLst/>
          </a:prstGeom>
        </p:spPr>
        <p:txBody>
          <a:bodyPr/>
          <a:lstStyle/>
          <a:p>
            <a:endParaRPr lang="en-US" dirty="0"/>
          </a:p>
        </p:txBody>
      </p:sp>
      <p:sp>
        <p:nvSpPr>
          <p:cNvPr id="4" name="Slide Number Placeholder 3"/>
          <p:cNvSpPr>
            <a:spLocks noGrp="1"/>
          </p:cNvSpPr>
          <p:nvPr>
            <p:ph type="sldNum" sz="quarter" idx="12"/>
          </p:nvPr>
        </p:nvSpPr>
        <p:spPr/>
        <p:txBody>
          <a:bodyPr/>
          <a:lstStyle/>
          <a:p>
            <a:fld id="{83CD717C-C5FC-420C-8C55-D6D1FB810AAA}" type="slidenum">
              <a:rPr lang="en-US" smtClean="0"/>
              <a:pPr/>
              <a:t>‹#›</a:t>
            </a:fld>
            <a:endParaRPr lang="en-US" dirty="0"/>
          </a:p>
        </p:txBody>
      </p:sp>
      <p:sp>
        <p:nvSpPr>
          <p:cNvPr id="2" name="Date Placeholder 1"/>
          <p:cNvSpPr>
            <a:spLocks noGrp="1"/>
          </p:cNvSpPr>
          <p:nvPr>
            <p:ph type="dt" sz="half" idx="10"/>
          </p:nvPr>
        </p:nvSpPr>
        <p:spPr>
          <a:xfrm>
            <a:off x="3776328" y="6188075"/>
            <a:ext cx="2286000" cy="365125"/>
          </a:xfrm>
          <a:prstGeom prst="rect">
            <a:avLst/>
          </a:prstGeom>
        </p:spPr>
        <p:txBody>
          <a:bodyPr/>
          <a:lstStyle/>
          <a:p>
            <a:endParaRPr lang="en-US" dirty="0"/>
          </a:p>
        </p:txBody>
      </p:sp>
      <p:sp>
        <p:nvSpPr>
          <p:cNvPr id="9" name="TextBox 8"/>
          <p:cNvSpPr txBox="1"/>
          <p:nvPr userDrawn="1"/>
        </p:nvSpPr>
        <p:spPr>
          <a:xfrm>
            <a:off x="1828800" y="6642556"/>
            <a:ext cx="5486400" cy="215444"/>
          </a:xfrm>
          <a:prstGeom prst="rect">
            <a:avLst/>
          </a:prstGeom>
          <a:noFill/>
        </p:spPr>
        <p:txBody>
          <a:bodyPr wrap="square" rtlCol="0">
            <a:spAutoFit/>
          </a:bodyPr>
          <a:lstStyle/>
          <a:p>
            <a:pPr algn="ctr"/>
            <a:r>
              <a:rPr lang="en-US" sz="800" b="1" dirty="0">
                <a:solidFill>
                  <a:schemeClr val="bg1"/>
                </a:solidFill>
                <a:latin typeface="Century Gothic" pitchFamily="34" charset="0"/>
              </a:rPr>
              <a:t>Developed by the Remote Sensing Laboratory – Nellis AFB (RSLN), Las Vegas, Nevada</a:t>
            </a:r>
          </a:p>
        </p:txBody>
      </p:sp>
      <p:sp>
        <p:nvSpPr>
          <p:cNvPr id="10" name="Rounded Rectangle 9"/>
          <p:cNvSpPr/>
          <p:nvPr userDrawn="1"/>
        </p:nvSpPr>
        <p:spPr>
          <a:xfrm>
            <a:off x="307145" y="152400"/>
            <a:ext cx="8532055" cy="6477000"/>
          </a:xfrm>
          <a:prstGeom prst="roundRect">
            <a:avLst>
              <a:gd name="adj" fmla="val 2081"/>
            </a:avLst>
          </a:prstGeom>
          <a:noFill/>
          <a:ln w="2000" cap="rnd" cmpd="sng" algn="ctr">
            <a:solidFill>
              <a:schemeClr val="bg1">
                <a:lumMod val="65000"/>
              </a:scheme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Content Placeholder 3"/>
          <p:cNvSpPr>
            <a:spLocks noGrp="1"/>
          </p:cNvSpPr>
          <p:nvPr>
            <p:ph sz="half" idx="1"/>
          </p:nvPr>
        </p:nvSpPr>
        <p:spPr>
          <a:xfrm>
            <a:off x="762000" y="533400"/>
            <a:ext cx="4626159" cy="5105400"/>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24_Blank">
    <p:spTree>
      <p:nvGrpSpPr>
        <p:cNvPr id="1" name=""/>
        <p:cNvGrpSpPr/>
        <p:nvPr/>
      </p:nvGrpSpPr>
      <p:grpSpPr>
        <a:xfrm>
          <a:off x="0" y="0"/>
          <a:ext cx="0" cy="0"/>
          <a:chOff x="0" y="0"/>
          <a:chExt cx="0" cy="0"/>
        </a:xfrm>
      </p:grpSpPr>
      <p:sp>
        <p:nvSpPr>
          <p:cNvPr id="7" name="Rounded Rectangle 6"/>
          <p:cNvSpPr/>
          <p:nvPr userDrawn="1"/>
        </p:nvSpPr>
        <p:spPr>
          <a:xfrm>
            <a:off x="304800" y="152400"/>
            <a:ext cx="8532055" cy="64770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ounded Rectangle 10"/>
          <p:cNvSpPr/>
          <p:nvPr userDrawn="1"/>
        </p:nvSpPr>
        <p:spPr>
          <a:xfrm>
            <a:off x="5405381" y="157163"/>
            <a:ext cx="3426655" cy="6472237"/>
          </a:xfrm>
          <a:prstGeom prst="roundRect">
            <a:avLst>
              <a:gd name="adj" fmla="val 2081"/>
            </a:avLst>
          </a:prstGeom>
          <a:gradFill flip="none" rotWithShape="1">
            <a:gsLst>
              <a:gs pos="0">
                <a:srgbClr val="FFFFCC">
                  <a:alpha val="65000"/>
                </a:srgbClr>
              </a:gs>
              <a:gs pos="98000">
                <a:srgbClr val="FFFFFF">
                  <a:shade val="100000"/>
                </a:srgbClr>
              </a:gs>
              <a:gs pos="99055">
                <a:schemeClr val="bg1"/>
              </a:gs>
              <a:gs pos="100000">
                <a:schemeClr val="bg1"/>
              </a:gs>
            </a:gsLst>
            <a:lin ang="10800000" scaled="0"/>
            <a:tileRect/>
          </a:gradFill>
          <a:ln w="2000" cap="rnd" cmpd="sng" algn="ctr">
            <a:noFill/>
            <a:prstDash val="solid"/>
          </a:ln>
          <a:effectLst>
            <a:outerShdw dist="50800" dir="5400000" sx="1000" sy="1000" algn="tl" rotWithShape="0">
              <a:srgbClr val="000000">
                <a:alpha val="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 name="Footer Placeholder 2"/>
          <p:cNvSpPr>
            <a:spLocks noGrp="1"/>
          </p:cNvSpPr>
          <p:nvPr>
            <p:ph type="ftr" sz="quarter" idx="11"/>
          </p:nvPr>
        </p:nvSpPr>
        <p:spPr>
          <a:xfrm>
            <a:off x="6062328" y="6188075"/>
            <a:ext cx="2286000" cy="365125"/>
          </a:xfrm>
          <a:prstGeom prst="rect">
            <a:avLst/>
          </a:prstGeom>
        </p:spPr>
        <p:txBody>
          <a:bodyPr/>
          <a:lstStyle/>
          <a:p>
            <a:endParaRPr lang="en-US" dirty="0"/>
          </a:p>
        </p:txBody>
      </p:sp>
      <p:sp>
        <p:nvSpPr>
          <p:cNvPr id="4" name="Slide Number Placeholder 3"/>
          <p:cNvSpPr>
            <a:spLocks noGrp="1"/>
          </p:cNvSpPr>
          <p:nvPr>
            <p:ph type="sldNum" sz="quarter" idx="12"/>
          </p:nvPr>
        </p:nvSpPr>
        <p:spPr/>
        <p:txBody>
          <a:bodyPr/>
          <a:lstStyle/>
          <a:p>
            <a:fld id="{83CD717C-C5FC-420C-8C55-D6D1FB810AAA}" type="slidenum">
              <a:rPr lang="en-US" smtClean="0"/>
              <a:pPr/>
              <a:t>‹#›</a:t>
            </a:fld>
            <a:endParaRPr lang="en-US" dirty="0"/>
          </a:p>
        </p:txBody>
      </p:sp>
      <p:sp>
        <p:nvSpPr>
          <p:cNvPr id="2" name="Date Placeholder 1"/>
          <p:cNvSpPr>
            <a:spLocks noGrp="1"/>
          </p:cNvSpPr>
          <p:nvPr>
            <p:ph type="dt" sz="half" idx="10"/>
          </p:nvPr>
        </p:nvSpPr>
        <p:spPr>
          <a:xfrm>
            <a:off x="3776328" y="6188075"/>
            <a:ext cx="2286000" cy="365125"/>
          </a:xfrm>
          <a:prstGeom prst="rect">
            <a:avLst/>
          </a:prstGeom>
        </p:spPr>
        <p:txBody>
          <a:bodyPr/>
          <a:lstStyle/>
          <a:p>
            <a:endParaRPr lang="en-US" dirty="0"/>
          </a:p>
        </p:txBody>
      </p:sp>
      <p:sp>
        <p:nvSpPr>
          <p:cNvPr id="9" name="TextBox 8"/>
          <p:cNvSpPr txBox="1"/>
          <p:nvPr userDrawn="1"/>
        </p:nvSpPr>
        <p:spPr>
          <a:xfrm>
            <a:off x="1828800" y="6642556"/>
            <a:ext cx="5486400" cy="215444"/>
          </a:xfrm>
          <a:prstGeom prst="rect">
            <a:avLst/>
          </a:prstGeom>
          <a:noFill/>
        </p:spPr>
        <p:txBody>
          <a:bodyPr wrap="square" rtlCol="0">
            <a:spAutoFit/>
          </a:bodyPr>
          <a:lstStyle/>
          <a:p>
            <a:pPr algn="ctr"/>
            <a:r>
              <a:rPr lang="en-US" sz="800" b="1" dirty="0">
                <a:solidFill>
                  <a:schemeClr val="bg1"/>
                </a:solidFill>
                <a:latin typeface="Century Gothic" pitchFamily="34" charset="0"/>
              </a:rPr>
              <a:t>Developed by the Remote Sensing Laboratory – Nellis AFB (RSLN), Las Vegas, Nevada</a:t>
            </a:r>
          </a:p>
        </p:txBody>
      </p:sp>
      <p:sp>
        <p:nvSpPr>
          <p:cNvPr id="10" name="Rounded Rectangle 9"/>
          <p:cNvSpPr/>
          <p:nvPr userDrawn="1"/>
        </p:nvSpPr>
        <p:spPr>
          <a:xfrm>
            <a:off x="307145" y="152400"/>
            <a:ext cx="8532055" cy="6477000"/>
          </a:xfrm>
          <a:prstGeom prst="roundRect">
            <a:avLst>
              <a:gd name="adj" fmla="val 2081"/>
            </a:avLst>
          </a:prstGeom>
          <a:noFill/>
          <a:ln w="2000" cap="rnd" cmpd="sng" algn="ctr">
            <a:solidFill>
              <a:schemeClr val="bg1">
                <a:lumMod val="65000"/>
              </a:scheme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Content Placeholder 3"/>
          <p:cNvSpPr>
            <a:spLocks noGrp="1"/>
          </p:cNvSpPr>
          <p:nvPr>
            <p:ph sz="half" idx="1"/>
          </p:nvPr>
        </p:nvSpPr>
        <p:spPr>
          <a:xfrm>
            <a:off x="762000" y="533400"/>
            <a:ext cx="4626159" cy="5105400"/>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25_Blank">
    <p:spTree>
      <p:nvGrpSpPr>
        <p:cNvPr id="1" name=""/>
        <p:cNvGrpSpPr/>
        <p:nvPr/>
      </p:nvGrpSpPr>
      <p:grpSpPr>
        <a:xfrm>
          <a:off x="0" y="0"/>
          <a:ext cx="0" cy="0"/>
          <a:chOff x="0" y="0"/>
          <a:chExt cx="0" cy="0"/>
        </a:xfrm>
      </p:grpSpPr>
      <p:sp>
        <p:nvSpPr>
          <p:cNvPr id="7" name="Rounded Rectangle 6"/>
          <p:cNvSpPr/>
          <p:nvPr userDrawn="1"/>
        </p:nvSpPr>
        <p:spPr>
          <a:xfrm>
            <a:off x="304800" y="152400"/>
            <a:ext cx="8532055" cy="64770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ounded Rectangle 10"/>
          <p:cNvSpPr/>
          <p:nvPr userDrawn="1"/>
        </p:nvSpPr>
        <p:spPr>
          <a:xfrm>
            <a:off x="5405381" y="157163"/>
            <a:ext cx="3426655" cy="6472237"/>
          </a:xfrm>
          <a:prstGeom prst="roundRect">
            <a:avLst>
              <a:gd name="adj" fmla="val 2081"/>
            </a:avLst>
          </a:prstGeom>
          <a:gradFill flip="none" rotWithShape="1">
            <a:gsLst>
              <a:gs pos="0">
                <a:srgbClr val="FFFFCC">
                  <a:alpha val="65000"/>
                </a:srgbClr>
              </a:gs>
              <a:gs pos="98000">
                <a:srgbClr val="FFFFFF">
                  <a:shade val="100000"/>
                </a:srgbClr>
              </a:gs>
              <a:gs pos="99055">
                <a:schemeClr val="bg1"/>
              </a:gs>
              <a:gs pos="100000">
                <a:schemeClr val="bg1"/>
              </a:gs>
            </a:gsLst>
            <a:lin ang="10800000" scaled="0"/>
            <a:tileRect/>
          </a:gradFill>
          <a:ln w="2000" cap="rnd" cmpd="sng" algn="ctr">
            <a:noFill/>
            <a:prstDash val="solid"/>
          </a:ln>
          <a:effectLst>
            <a:outerShdw dist="50800" dir="5400000" sx="1000" sy="1000" algn="tl" rotWithShape="0">
              <a:srgbClr val="000000">
                <a:alpha val="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 name="Footer Placeholder 2"/>
          <p:cNvSpPr>
            <a:spLocks noGrp="1"/>
          </p:cNvSpPr>
          <p:nvPr>
            <p:ph type="ftr" sz="quarter" idx="11"/>
          </p:nvPr>
        </p:nvSpPr>
        <p:spPr>
          <a:xfrm>
            <a:off x="6062328" y="6188075"/>
            <a:ext cx="2286000" cy="365125"/>
          </a:xfrm>
          <a:prstGeom prst="rect">
            <a:avLst/>
          </a:prstGeom>
        </p:spPr>
        <p:txBody>
          <a:bodyPr/>
          <a:lstStyle/>
          <a:p>
            <a:endParaRPr lang="en-US" dirty="0"/>
          </a:p>
        </p:txBody>
      </p:sp>
      <p:sp>
        <p:nvSpPr>
          <p:cNvPr id="4" name="Slide Number Placeholder 3"/>
          <p:cNvSpPr>
            <a:spLocks noGrp="1"/>
          </p:cNvSpPr>
          <p:nvPr>
            <p:ph type="sldNum" sz="quarter" idx="12"/>
          </p:nvPr>
        </p:nvSpPr>
        <p:spPr/>
        <p:txBody>
          <a:bodyPr/>
          <a:lstStyle/>
          <a:p>
            <a:fld id="{83CD717C-C5FC-420C-8C55-D6D1FB810AAA}" type="slidenum">
              <a:rPr lang="en-US" smtClean="0"/>
              <a:pPr/>
              <a:t>‹#›</a:t>
            </a:fld>
            <a:endParaRPr lang="en-US" dirty="0"/>
          </a:p>
        </p:txBody>
      </p:sp>
      <p:sp>
        <p:nvSpPr>
          <p:cNvPr id="2" name="Date Placeholder 1"/>
          <p:cNvSpPr>
            <a:spLocks noGrp="1"/>
          </p:cNvSpPr>
          <p:nvPr>
            <p:ph type="dt" sz="half" idx="10"/>
          </p:nvPr>
        </p:nvSpPr>
        <p:spPr>
          <a:xfrm>
            <a:off x="3776328" y="6188075"/>
            <a:ext cx="2286000" cy="365125"/>
          </a:xfrm>
          <a:prstGeom prst="rect">
            <a:avLst/>
          </a:prstGeom>
        </p:spPr>
        <p:txBody>
          <a:bodyPr/>
          <a:lstStyle/>
          <a:p>
            <a:endParaRPr lang="en-US" dirty="0"/>
          </a:p>
        </p:txBody>
      </p:sp>
      <p:sp>
        <p:nvSpPr>
          <p:cNvPr id="9" name="TextBox 8"/>
          <p:cNvSpPr txBox="1"/>
          <p:nvPr userDrawn="1"/>
        </p:nvSpPr>
        <p:spPr>
          <a:xfrm>
            <a:off x="1828800" y="6642556"/>
            <a:ext cx="5486400" cy="215444"/>
          </a:xfrm>
          <a:prstGeom prst="rect">
            <a:avLst/>
          </a:prstGeom>
          <a:noFill/>
        </p:spPr>
        <p:txBody>
          <a:bodyPr wrap="square" rtlCol="0">
            <a:spAutoFit/>
          </a:bodyPr>
          <a:lstStyle/>
          <a:p>
            <a:pPr algn="ctr"/>
            <a:r>
              <a:rPr lang="en-US" sz="800" b="1" dirty="0">
                <a:solidFill>
                  <a:schemeClr val="bg1"/>
                </a:solidFill>
                <a:latin typeface="Century Gothic" pitchFamily="34" charset="0"/>
              </a:rPr>
              <a:t>Developed by the Remote Sensing Laboratory – Nellis AFB (RSLN), Las Vegas, Nevada</a:t>
            </a:r>
          </a:p>
        </p:txBody>
      </p:sp>
      <p:sp>
        <p:nvSpPr>
          <p:cNvPr id="10" name="Rounded Rectangle 9"/>
          <p:cNvSpPr/>
          <p:nvPr userDrawn="1"/>
        </p:nvSpPr>
        <p:spPr>
          <a:xfrm>
            <a:off x="307145" y="152400"/>
            <a:ext cx="8532055" cy="6477000"/>
          </a:xfrm>
          <a:prstGeom prst="roundRect">
            <a:avLst>
              <a:gd name="adj" fmla="val 2081"/>
            </a:avLst>
          </a:prstGeom>
          <a:noFill/>
          <a:ln w="2000" cap="rnd" cmpd="sng" algn="ctr">
            <a:solidFill>
              <a:schemeClr val="bg1">
                <a:lumMod val="65000"/>
              </a:scheme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Content Placeholder 3"/>
          <p:cNvSpPr>
            <a:spLocks noGrp="1"/>
          </p:cNvSpPr>
          <p:nvPr>
            <p:ph sz="half" idx="1"/>
          </p:nvPr>
        </p:nvSpPr>
        <p:spPr>
          <a:xfrm>
            <a:off x="762000" y="533400"/>
            <a:ext cx="4626159" cy="5105400"/>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26_Blank">
    <p:spTree>
      <p:nvGrpSpPr>
        <p:cNvPr id="1" name=""/>
        <p:cNvGrpSpPr/>
        <p:nvPr/>
      </p:nvGrpSpPr>
      <p:grpSpPr>
        <a:xfrm>
          <a:off x="0" y="0"/>
          <a:ext cx="0" cy="0"/>
          <a:chOff x="0" y="0"/>
          <a:chExt cx="0" cy="0"/>
        </a:xfrm>
      </p:grpSpPr>
      <p:sp>
        <p:nvSpPr>
          <p:cNvPr id="7" name="Rounded Rectangle 6"/>
          <p:cNvSpPr/>
          <p:nvPr userDrawn="1"/>
        </p:nvSpPr>
        <p:spPr>
          <a:xfrm>
            <a:off x="304800" y="152400"/>
            <a:ext cx="8532055" cy="64770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ounded Rectangle 10"/>
          <p:cNvSpPr/>
          <p:nvPr userDrawn="1"/>
        </p:nvSpPr>
        <p:spPr>
          <a:xfrm>
            <a:off x="5405381" y="157163"/>
            <a:ext cx="3426655" cy="6472237"/>
          </a:xfrm>
          <a:prstGeom prst="roundRect">
            <a:avLst>
              <a:gd name="adj" fmla="val 2081"/>
            </a:avLst>
          </a:prstGeom>
          <a:gradFill flip="none" rotWithShape="1">
            <a:gsLst>
              <a:gs pos="0">
                <a:srgbClr val="FFFFCC">
                  <a:alpha val="65000"/>
                </a:srgbClr>
              </a:gs>
              <a:gs pos="98000">
                <a:srgbClr val="FFFFFF">
                  <a:shade val="100000"/>
                </a:srgbClr>
              </a:gs>
              <a:gs pos="99055">
                <a:schemeClr val="bg1"/>
              </a:gs>
              <a:gs pos="100000">
                <a:schemeClr val="bg1"/>
              </a:gs>
            </a:gsLst>
            <a:lin ang="10800000" scaled="0"/>
            <a:tileRect/>
          </a:gradFill>
          <a:ln w="2000" cap="rnd" cmpd="sng" algn="ctr">
            <a:noFill/>
            <a:prstDash val="solid"/>
          </a:ln>
          <a:effectLst>
            <a:outerShdw dist="50800" dir="5400000" sx="1000" sy="1000" algn="tl" rotWithShape="0">
              <a:srgbClr val="000000">
                <a:alpha val="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 name="Footer Placeholder 2"/>
          <p:cNvSpPr>
            <a:spLocks noGrp="1"/>
          </p:cNvSpPr>
          <p:nvPr>
            <p:ph type="ftr" sz="quarter" idx="11"/>
          </p:nvPr>
        </p:nvSpPr>
        <p:spPr>
          <a:xfrm>
            <a:off x="6062328" y="6188075"/>
            <a:ext cx="2286000" cy="365125"/>
          </a:xfrm>
          <a:prstGeom prst="rect">
            <a:avLst/>
          </a:prstGeom>
        </p:spPr>
        <p:txBody>
          <a:bodyPr/>
          <a:lstStyle/>
          <a:p>
            <a:endParaRPr lang="en-US" dirty="0"/>
          </a:p>
        </p:txBody>
      </p:sp>
      <p:sp>
        <p:nvSpPr>
          <p:cNvPr id="4" name="Slide Number Placeholder 3"/>
          <p:cNvSpPr>
            <a:spLocks noGrp="1"/>
          </p:cNvSpPr>
          <p:nvPr>
            <p:ph type="sldNum" sz="quarter" idx="12"/>
          </p:nvPr>
        </p:nvSpPr>
        <p:spPr/>
        <p:txBody>
          <a:bodyPr/>
          <a:lstStyle/>
          <a:p>
            <a:fld id="{83CD717C-C5FC-420C-8C55-D6D1FB810AAA}" type="slidenum">
              <a:rPr lang="en-US" smtClean="0"/>
              <a:pPr/>
              <a:t>‹#›</a:t>
            </a:fld>
            <a:endParaRPr lang="en-US" dirty="0"/>
          </a:p>
        </p:txBody>
      </p:sp>
      <p:sp>
        <p:nvSpPr>
          <p:cNvPr id="2" name="Date Placeholder 1"/>
          <p:cNvSpPr>
            <a:spLocks noGrp="1"/>
          </p:cNvSpPr>
          <p:nvPr>
            <p:ph type="dt" sz="half" idx="10"/>
          </p:nvPr>
        </p:nvSpPr>
        <p:spPr>
          <a:xfrm>
            <a:off x="3776328" y="6188075"/>
            <a:ext cx="2286000" cy="365125"/>
          </a:xfrm>
          <a:prstGeom prst="rect">
            <a:avLst/>
          </a:prstGeom>
        </p:spPr>
        <p:txBody>
          <a:bodyPr/>
          <a:lstStyle/>
          <a:p>
            <a:endParaRPr lang="en-US" dirty="0"/>
          </a:p>
        </p:txBody>
      </p:sp>
      <p:sp>
        <p:nvSpPr>
          <p:cNvPr id="9" name="TextBox 8"/>
          <p:cNvSpPr txBox="1"/>
          <p:nvPr userDrawn="1"/>
        </p:nvSpPr>
        <p:spPr>
          <a:xfrm>
            <a:off x="1828800" y="6642556"/>
            <a:ext cx="5486400" cy="215444"/>
          </a:xfrm>
          <a:prstGeom prst="rect">
            <a:avLst/>
          </a:prstGeom>
          <a:noFill/>
        </p:spPr>
        <p:txBody>
          <a:bodyPr wrap="square" rtlCol="0">
            <a:spAutoFit/>
          </a:bodyPr>
          <a:lstStyle/>
          <a:p>
            <a:pPr algn="ctr"/>
            <a:r>
              <a:rPr lang="en-US" sz="800" b="1" dirty="0">
                <a:solidFill>
                  <a:schemeClr val="bg1"/>
                </a:solidFill>
                <a:latin typeface="Century Gothic" pitchFamily="34" charset="0"/>
              </a:rPr>
              <a:t>Developed by the Remote Sensing Laboratory – Nellis AFB (RSLN), Las Vegas, Nevada</a:t>
            </a:r>
          </a:p>
        </p:txBody>
      </p:sp>
      <p:sp>
        <p:nvSpPr>
          <p:cNvPr id="10" name="Rounded Rectangle 9"/>
          <p:cNvSpPr/>
          <p:nvPr userDrawn="1"/>
        </p:nvSpPr>
        <p:spPr>
          <a:xfrm>
            <a:off x="307145" y="152400"/>
            <a:ext cx="8532055" cy="6477000"/>
          </a:xfrm>
          <a:prstGeom prst="roundRect">
            <a:avLst>
              <a:gd name="adj" fmla="val 2081"/>
            </a:avLst>
          </a:prstGeom>
          <a:noFill/>
          <a:ln w="2000" cap="rnd" cmpd="sng" algn="ctr">
            <a:solidFill>
              <a:schemeClr val="bg1">
                <a:lumMod val="65000"/>
              </a:scheme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Content Placeholder 3"/>
          <p:cNvSpPr>
            <a:spLocks noGrp="1"/>
          </p:cNvSpPr>
          <p:nvPr>
            <p:ph sz="half" idx="1"/>
          </p:nvPr>
        </p:nvSpPr>
        <p:spPr>
          <a:xfrm>
            <a:off x="762000" y="533400"/>
            <a:ext cx="4626159" cy="5105400"/>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27_Blank">
    <p:spTree>
      <p:nvGrpSpPr>
        <p:cNvPr id="1" name=""/>
        <p:cNvGrpSpPr/>
        <p:nvPr/>
      </p:nvGrpSpPr>
      <p:grpSpPr>
        <a:xfrm>
          <a:off x="0" y="0"/>
          <a:ext cx="0" cy="0"/>
          <a:chOff x="0" y="0"/>
          <a:chExt cx="0" cy="0"/>
        </a:xfrm>
      </p:grpSpPr>
      <p:sp>
        <p:nvSpPr>
          <p:cNvPr id="7" name="Rounded Rectangle 6"/>
          <p:cNvSpPr/>
          <p:nvPr userDrawn="1"/>
        </p:nvSpPr>
        <p:spPr>
          <a:xfrm>
            <a:off x="304800" y="152400"/>
            <a:ext cx="8532055" cy="64770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ounded Rectangle 10"/>
          <p:cNvSpPr/>
          <p:nvPr userDrawn="1"/>
        </p:nvSpPr>
        <p:spPr>
          <a:xfrm>
            <a:off x="5405381" y="157163"/>
            <a:ext cx="3426655" cy="6472237"/>
          </a:xfrm>
          <a:prstGeom prst="roundRect">
            <a:avLst>
              <a:gd name="adj" fmla="val 2081"/>
            </a:avLst>
          </a:prstGeom>
          <a:gradFill flip="none" rotWithShape="1">
            <a:gsLst>
              <a:gs pos="0">
                <a:srgbClr val="FFFFCC">
                  <a:alpha val="65000"/>
                </a:srgbClr>
              </a:gs>
              <a:gs pos="98000">
                <a:srgbClr val="FFFFFF">
                  <a:shade val="100000"/>
                </a:srgbClr>
              </a:gs>
              <a:gs pos="99055">
                <a:schemeClr val="bg1"/>
              </a:gs>
              <a:gs pos="100000">
                <a:schemeClr val="bg1"/>
              </a:gs>
            </a:gsLst>
            <a:lin ang="10800000" scaled="0"/>
            <a:tileRect/>
          </a:gradFill>
          <a:ln w="2000" cap="rnd" cmpd="sng" algn="ctr">
            <a:noFill/>
            <a:prstDash val="solid"/>
          </a:ln>
          <a:effectLst>
            <a:outerShdw dist="50800" dir="5400000" sx="1000" sy="1000" algn="tl" rotWithShape="0">
              <a:srgbClr val="000000">
                <a:alpha val="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 name="Footer Placeholder 2"/>
          <p:cNvSpPr>
            <a:spLocks noGrp="1"/>
          </p:cNvSpPr>
          <p:nvPr>
            <p:ph type="ftr" sz="quarter" idx="11"/>
          </p:nvPr>
        </p:nvSpPr>
        <p:spPr>
          <a:xfrm>
            <a:off x="6062328" y="6188075"/>
            <a:ext cx="2286000" cy="365125"/>
          </a:xfrm>
          <a:prstGeom prst="rect">
            <a:avLst/>
          </a:prstGeom>
        </p:spPr>
        <p:txBody>
          <a:bodyPr/>
          <a:lstStyle/>
          <a:p>
            <a:endParaRPr lang="en-US" dirty="0"/>
          </a:p>
        </p:txBody>
      </p:sp>
      <p:sp>
        <p:nvSpPr>
          <p:cNvPr id="4" name="Slide Number Placeholder 3"/>
          <p:cNvSpPr>
            <a:spLocks noGrp="1"/>
          </p:cNvSpPr>
          <p:nvPr>
            <p:ph type="sldNum" sz="quarter" idx="12"/>
          </p:nvPr>
        </p:nvSpPr>
        <p:spPr/>
        <p:txBody>
          <a:bodyPr/>
          <a:lstStyle/>
          <a:p>
            <a:fld id="{83CD717C-C5FC-420C-8C55-D6D1FB810AAA}" type="slidenum">
              <a:rPr lang="en-US" smtClean="0"/>
              <a:pPr/>
              <a:t>‹#›</a:t>
            </a:fld>
            <a:endParaRPr lang="en-US" dirty="0"/>
          </a:p>
        </p:txBody>
      </p:sp>
      <p:sp>
        <p:nvSpPr>
          <p:cNvPr id="2" name="Date Placeholder 1"/>
          <p:cNvSpPr>
            <a:spLocks noGrp="1"/>
          </p:cNvSpPr>
          <p:nvPr>
            <p:ph type="dt" sz="half" idx="10"/>
          </p:nvPr>
        </p:nvSpPr>
        <p:spPr>
          <a:xfrm>
            <a:off x="3776328" y="6188075"/>
            <a:ext cx="2286000" cy="365125"/>
          </a:xfrm>
          <a:prstGeom prst="rect">
            <a:avLst/>
          </a:prstGeom>
        </p:spPr>
        <p:txBody>
          <a:bodyPr/>
          <a:lstStyle/>
          <a:p>
            <a:endParaRPr lang="en-US" dirty="0"/>
          </a:p>
        </p:txBody>
      </p:sp>
      <p:sp>
        <p:nvSpPr>
          <p:cNvPr id="9" name="TextBox 8"/>
          <p:cNvSpPr txBox="1"/>
          <p:nvPr userDrawn="1"/>
        </p:nvSpPr>
        <p:spPr>
          <a:xfrm>
            <a:off x="1828800" y="6642556"/>
            <a:ext cx="5486400" cy="215444"/>
          </a:xfrm>
          <a:prstGeom prst="rect">
            <a:avLst/>
          </a:prstGeom>
          <a:noFill/>
        </p:spPr>
        <p:txBody>
          <a:bodyPr wrap="square" rtlCol="0">
            <a:spAutoFit/>
          </a:bodyPr>
          <a:lstStyle/>
          <a:p>
            <a:pPr algn="ctr"/>
            <a:r>
              <a:rPr lang="en-US" sz="800" b="1" dirty="0">
                <a:solidFill>
                  <a:schemeClr val="bg1"/>
                </a:solidFill>
                <a:latin typeface="Century Gothic" pitchFamily="34" charset="0"/>
              </a:rPr>
              <a:t>Developed by the Remote Sensing Laboratory – Nellis AFB (RSLN), Las Vegas, Nevada</a:t>
            </a:r>
          </a:p>
        </p:txBody>
      </p:sp>
      <p:sp>
        <p:nvSpPr>
          <p:cNvPr id="10" name="Rounded Rectangle 9"/>
          <p:cNvSpPr/>
          <p:nvPr userDrawn="1"/>
        </p:nvSpPr>
        <p:spPr>
          <a:xfrm>
            <a:off x="307145" y="152400"/>
            <a:ext cx="8532055" cy="6477000"/>
          </a:xfrm>
          <a:prstGeom prst="roundRect">
            <a:avLst>
              <a:gd name="adj" fmla="val 2081"/>
            </a:avLst>
          </a:prstGeom>
          <a:noFill/>
          <a:ln w="2000" cap="rnd" cmpd="sng" algn="ctr">
            <a:solidFill>
              <a:schemeClr val="bg1">
                <a:lumMod val="65000"/>
              </a:scheme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Content Placeholder 3"/>
          <p:cNvSpPr>
            <a:spLocks noGrp="1"/>
          </p:cNvSpPr>
          <p:nvPr>
            <p:ph sz="half" idx="1"/>
          </p:nvPr>
        </p:nvSpPr>
        <p:spPr>
          <a:xfrm>
            <a:off x="762000" y="533400"/>
            <a:ext cx="4626159" cy="5105400"/>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727032" y="6407944"/>
            <a:ext cx="1920240" cy="365760"/>
          </a:xfrm>
          <a:prstGeom prst="rect">
            <a:avLst/>
          </a:prstGeom>
        </p:spPr>
        <p:txBody>
          <a:bodyPr/>
          <a:lstStyle/>
          <a:p>
            <a:endParaRPr lang="en-US" dirty="0"/>
          </a:p>
        </p:txBody>
      </p:sp>
      <p:sp>
        <p:nvSpPr>
          <p:cNvPr id="3" name="Footer Placeholder 2"/>
          <p:cNvSpPr>
            <a:spLocks noGrp="1"/>
          </p:cNvSpPr>
          <p:nvPr>
            <p:ph type="ftr" sz="quarter" idx="11"/>
          </p:nvPr>
        </p:nvSpPr>
        <p:spPr>
          <a:xfrm>
            <a:off x="4380072" y="6407944"/>
            <a:ext cx="2350681" cy="365125"/>
          </a:xfrm>
          <a:prstGeom prst="rect">
            <a:avLst/>
          </a:prstGeom>
        </p:spPr>
        <p:txBody>
          <a:bodyPr/>
          <a:lstStyle/>
          <a:p>
            <a:endParaRPr lang="en-US" dirty="0"/>
          </a:p>
        </p:txBody>
      </p:sp>
      <p:sp>
        <p:nvSpPr>
          <p:cNvPr id="4" name="Slide Number Placeholder 3"/>
          <p:cNvSpPr>
            <a:spLocks noGrp="1"/>
          </p:cNvSpPr>
          <p:nvPr>
            <p:ph type="sldNum" sz="quarter" idx="12"/>
          </p:nvPr>
        </p:nvSpPr>
        <p:spPr/>
        <p:txBody>
          <a:bodyPr/>
          <a:lstStyle/>
          <a:p>
            <a:fld id="{1618DCFE-E483-48BA-A4CE-37CE01994A68}" type="slidenum">
              <a:rPr lang="en-US" smtClean="0"/>
              <a:pPr/>
              <a:t>‹#›</a:t>
            </a:fld>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28_Blank">
    <p:spTree>
      <p:nvGrpSpPr>
        <p:cNvPr id="1" name=""/>
        <p:cNvGrpSpPr/>
        <p:nvPr/>
      </p:nvGrpSpPr>
      <p:grpSpPr>
        <a:xfrm>
          <a:off x="0" y="0"/>
          <a:ext cx="0" cy="0"/>
          <a:chOff x="0" y="0"/>
          <a:chExt cx="0" cy="0"/>
        </a:xfrm>
      </p:grpSpPr>
      <p:sp>
        <p:nvSpPr>
          <p:cNvPr id="7" name="Rounded Rectangle 6"/>
          <p:cNvSpPr/>
          <p:nvPr userDrawn="1"/>
        </p:nvSpPr>
        <p:spPr>
          <a:xfrm>
            <a:off x="304800" y="152400"/>
            <a:ext cx="8532055" cy="64770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ounded Rectangle 10"/>
          <p:cNvSpPr/>
          <p:nvPr userDrawn="1"/>
        </p:nvSpPr>
        <p:spPr>
          <a:xfrm>
            <a:off x="5405381" y="157163"/>
            <a:ext cx="3426655" cy="6472237"/>
          </a:xfrm>
          <a:prstGeom prst="roundRect">
            <a:avLst>
              <a:gd name="adj" fmla="val 2081"/>
            </a:avLst>
          </a:prstGeom>
          <a:gradFill flip="none" rotWithShape="1">
            <a:gsLst>
              <a:gs pos="0">
                <a:srgbClr val="FFFFCC">
                  <a:alpha val="65000"/>
                </a:srgbClr>
              </a:gs>
              <a:gs pos="98000">
                <a:srgbClr val="FFFFFF">
                  <a:shade val="100000"/>
                </a:srgbClr>
              </a:gs>
              <a:gs pos="99055">
                <a:schemeClr val="bg1"/>
              </a:gs>
              <a:gs pos="100000">
                <a:schemeClr val="bg1"/>
              </a:gs>
            </a:gsLst>
            <a:lin ang="10800000" scaled="0"/>
            <a:tileRect/>
          </a:gradFill>
          <a:ln w="2000" cap="rnd" cmpd="sng" algn="ctr">
            <a:noFill/>
            <a:prstDash val="solid"/>
          </a:ln>
          <a:effectLst>
            <a:outerShdw dist="50800" dir="5400000" sx="1000" sy="1000" algn="tl" rotWithShape="0">
              <a:srgbClr val="000000">
                <a:alpha val="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 name="Footer Placeholder 2"/>
          <p:cNvSpPr>
            <a:spLocks noGrp="1"/>
          </p:cNvSpPr>
          <p:nvPr>
            <p:ph type="ftr" sz="quarter" idx="11"/>
          </p:nvPr>
        </p:nvSpPr>
        <p:spPr>
          <a:xfrm>
            <a:off x="6062328" y="6188075"/>
            <a:ext cx="2286000" cy="365125"/>
          </a:xfrm>
          <a:prstGeom prst="rect">
            <a:avLst/>
          </a:prstGeom>
        </p:spPr>
        <p:txBody>
          <a:bodyPr/>
          <a:lstStyle/>
          <a:p>
            <a:endParaRPr lang="en-US" dirty="0"/>
          </a:p>
        </p:txBody>
      </p:sp>
      <p:sp>
        <p:nvSpPr>
          <p:cNvPr id="4" name="Slide Number Placeholder 3"/>
          <p:cNvSpPr>
            <a:spLocks noGrp="1"/>
          </p:cNvSpPr>
          <p:nvPr>
            <p:ph type="sldNum" sz="quarter" idx="12"/>
          </p:nvPr>
        </p:nvSpPr>
        <p:spPr/>
        <p:txBody>
          <a:bodyPr/>
          <a:lstStyle/>
          <a:p>
            <a:fld id="{83CD717C-C5FC-420C-8C55-D6D1FB810AAA}" type="slidenum">
              <a:rPr lang="en-US" smtClean="0"/>
              <a:pPr/>
              <a:t>‹#›</a:t>
            </a:fld>
            <a:endParaRPr lang="en-US" dirty="0"/>
          </a:p>
        </p:txBody>
      </p:sp>
      <p:sp>
        <p:nvSpPr>
          <p:cNvPr id="2" name="Date Placeholder 1"/>
          <p:cNvSpPr>
            <a:spLocks noGrp="1"/>
          </p:cNvSpPr>
          <p:nvPr>
            <p:ph type="dt" sz="half" idx="10"/>
          </p:nvPr>
        </p:nvSpPr>
        <p:spPr>
          <a:xfrm>
            <a:off x="3776328" y="6188075"/>
            <a:ext cx="2286000" cy="365125"/>
          </a:xfrm>
          <a:prstGeom prst="rect">
            <a:avLst/>
          </a:prstGeom>
        </p:spPr>
        <p:txBody>
          <a:bodyPr/>
          <a:lstStyle/>
          <a:p>
            <a:endParaRPr lang="en-US" dirty="0"/>
          </a:p>
        </p:txBody>
      </p:sp>
      <p:sp>
        <p:nvSpPr>
          <p:cNvPr id="9" name="TextBox 8"/>
          <p:cNvSpPr txBox="1"/>
          <p:nvPr userDrawn="1"/>
        </p:nvSpPr>
        <p:spPr>
          <a:xfrm>
            <a:off x="1828800" y="6642556"/>
            <a:ext cx="5486400" cy="215444"/>
          </a:xfrm>
          <a:prstGeom prst="rect">
            <a:avLst/>
          </a:prstGeom>
          <a:noFill/>
        </p:spPr>
        <p:txBody>
          <a:bodyPr wrap="square" rtlCol="0">
            <a:spAutoFit/>
          </a:bodyPr>
          <a:lstStyle/>
          <a:p>
            <a:pPr algn="ctr"/>
            <a:r>
              <a:rPr lang="en-US" sz="800" b="1" dirty="0">
                <a:solidFill>
                  <a:schemeClr val="bg1"/>
                </a:solidFill>
                <a:latin typeface="Century Gothic" pitchFamily="34" charset="0"/>
              </a:rPr>
              <a:t>Developed by the Remote Sensing Laboratory – Nellis AFB (RSLN), Las Vegas, Nevada</a:t>
            </a:r>
          </a:p>
        </p:txBody>
      </p:sp>
      <p:sp>
        <p:nvSpPr>
          <p:cNvPr id="10" name="Rounded Rectangle 9"/>
          <p:cNvSpPr/>
          <p:nvPr userDrawn="1"/>
        </p:nvSpPr>
        <p:spPr>
          <a:xfrm>
            <a:off x="307145" y="152400"/>
            <a:ext cx="8532055" cy="6477000"/>
          </a:xfrm>
          <a:prstGeom prst="roundRect">
            <a:avLst>
              <a:gd name="adj" fmla="val 2081"/>
            </a:avLst>
          </a:prstGeom>
          <a:noFill/>
          <a:ln w="2000" cap="rnd" cmpd="sng" algn="ctr">
            <a:solidFill>
              <a:schemeClr val="bg1">
                <a:lumMod val="65000"/>
              </a:scheme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Content Placeholder 3"/>
          <p:cNvSpPr>
            <a:spLocks noGrp="1"/>
          </p:cNvSpPr>
          <p:nvPr>
            <p:ph sz="half" idx="1"/>
          </p:nvPr>
        </p:nvSpPr>
        <p:spPr>
          <a:xfrm>
            <a:off x="762000" y="533400"/>
            <a:ext cx="4626159" cy="5105400"/>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29_Blank">
    <p:spTree>
      <p:nvGrpSpPr>
        <p:cNvPr id="1" name=""/>
        <p:cNvGrpSpPr/>
        <p:nvPr/>
      </p:nvGrpSpPr>
      <p:grpSpPr>
        <a:xfrm>
          <a:off x="0" y="0"/>
          <a:ext cx="0" cy="0"/>
          <a:chOff x="0" y="0"/>
          <a:chExt cx="0" cy="0"/>
        </a:xfrm>
      </p:grpSpPr>
      <p:sp>
        <p:nvSpPr>
          <p:cNvPr id="7" name="Rounded Rectangle 6"/>
          <p:cNvSpPr/>
          <p:nvPr userDrawn="1"/>
        </p:nvSpPr>
        <p:spPr>
          <a:xfrm>
            <a:off x="304800" y="152400"/>
            <a:ext cx="8532055" cy="64770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ounded Rectangle 10"/>
          <p:cNvSpPr/>
          <p:nvPr userDrawn="1"/>
        </p:nvSpPr>
        <p:spPr>
          <a:xfrm>
            <a:off x="5405381" y="157163"/>
            <a:ext cx="3426655" cy="6472237"/>
          </a:xfrm>
          <a:prstGeom prst="roundRect">
            <a:avLst>
              <a:gd name="adj" fmla="val 2081"/>
            </a:avLst>
          </a:prstGeom>
          <a:gradFill flip="none" rotWithShape="1">
            <a:gsLst>
              <a:gs pos="0">
                <a:srgbClr val="FFFFCC">
                  <a:alpha val="65000"/>
                </a:srgbClr>
              </a:gs>
              <a:gs pos="98000">
                <a:srgbClr val="FFFFFF">
                  <a:shade val="100000"/>
                </a:srgbClr>
              </a:gs>
              <a:gs pos="99055">
                <a:schemeClr val="bg1"/>
              </a:gs>
              <a:gs pos="100000">
                <a:schemeClr val="bg1"/>
              </a:gs>
            </a:gsLst>
            <a:lin ang="10800000" scaled="0"/>
            <a:tileRect/>
          </a:gradFill>
          <a:ln w="2000" cap="rnd" cmpd="sng" algn="ctr">
            <a:noFill/>
            <a:prstDash val="solid"/>
          </a:ln>
          <a:effectLst>
            <a:outerShdw dist="50800" dir="5400000" sx="1000" sy="1000" algn="tl" rotWithShape="0">
              <a:srgbClr val="000000">
                <a:alpha val="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 name="Footer Placeholder 2"/>
          <p:cNvSpPr>
            <a:spLocks noGrp="1"/>
          </p:cNvSpPr>
          <p:nvPr>
            <p:ph type="ftr" sz="quarter" idx="11"/>
          </p:nvPr>
        </p:nvSpPr>
        <p:spPr>
          <a:xfrm>
            <a:off x="6062328" y="6188075"/>
            <a:ext cx="2286000" cy="365125"/>
          </a:xfrm>
          <a:prstGeom prst="rect">
            <a:avLst/>
          </a:prstGeom>
        </p:spPr>
        <p:txBody>
          <a:bodyPr/>
          <a:lstStyle/>
          <a:p>
            <a:endParaRPr lang="en-US" dirty="0"/>
          </a:p>
        </p:txBody>
      </p:sp>
      <p:sp>
        <p:nvSpPr>
          <p:cNvPr id="4" name="Slide Number Placeholder 3"/>
          <p:cNvSpPr>
            <a:spLocks noGrp="1"/>
          </p:cNvSpPr>
          <p:nvPr>
            <p:ph type="sldNum" sz="quarter" idx="12"/>
          </p:nvPr>
        </p:nvSpPr>
        <p:spPr/>
        <p:txBody>
          <a:bodyPr/>
          <a:lstStyle/>
          <a:p>
            <a:fld id="{83CD717C-C5FC-420C-8C55-D6D1FB810AAA}" type="slidenum">
              <a:rPr lang="en-US" smtClean="0"/>
              <a:pPr/>
              <a:t>‹#›</a:t>
            </a:fld>
            <a:endParaRPr lang="en-US" dirty="0"/>
          </a:p>
        </p:txBody>
      </p:sp>
      <p:sp>
        <p:nvSpPr>
          <p:cNvPr id="2" name="Date Placeholder 1"/>
          <p:cNvSpPr>
            <a:spLocks noGrp="1"/>
          </p:cNvSpPr>
          <p:nvPr>
            <p:ph type="dt" sz="half" idx="10"/>
          </p:nvPr>
        </p:nvSpPr>
        <p:spPr>
          <a:xfrm>
            <a:off x="3776328" y="6188075"/>
            <a:ext cx="2286000" cy="365125"/>
          </a:xfrm>
          <a:prstGeom prst="rect">
            <a:avLst/>
          </a:prstGeom>
        </p:spPr>
        <p:txBody>
          <a:bodyPr/>
          <a:lstStyle/>
          <a:p>
            <a:endParaRPr lang="en-US" dirty="0"/>
          </a:p>
        </p:txBody>
      </p:sp>
      <p:sp>
        <p:nvSpPr>
          <p:cNvPr id="9" name="TextBox 8"/>
          <p:cNvSpPr txBox="1"/>
          <p:nvPr userDrawn="1"/>
        </p:nvSpPr>
        <p:spPr>
          <a:xfrm>
            <a:off x="1828800" y="6642556"/>
            <a:ext cx="5486400" cy="215444"/>
          </a:xfrm>
          <a:prstGeom prst="rect">
            <a:avLst/>
          </a:prstGeom>
          <a:noFill/>
        </p:spPr>
        <p:txBody>
          <a:bodyPr wrap="square" rtlCol="0">
            <a:spAutoFit/>
          </a:bodyPr>
          <a:lstStyle/>
          <a:p>
            <a:pPr algn="ctr"/>
            <a:r>
              <a:rPr lang="en-US" sz="800" b="1" dirty="0">
                <a:solidFill>
                  <a:schemeClr val="bg1"/>
                </a:solidFill>
                <a:latin typeface="Century Gothic" pitchFamily="34" charset="0"/>
              </a:rPr>
              <a:t>Developed by the Remote Sensing Laboratory – Nellis AFB (RSLN), Las Vegas, Nevada</a:t>
            </a:r>
          </a:p>
        </p:txBody>
      </p:sp>
      <p:sp>
        <p:nvSpPr>
          <p:cNvPr id="10" name="Rounded Rectangle 9"/>
          <p:cNvSpPr/>
          <p:nvPr userDrawn="1"/>
        </p:nvSpPr>
        <p:spPr>
          <a:xfrm>
            <a:off x="307145" y="152400"/>
            <a:ext cx="8532055" cy="6477000"/>
          </a:xfrm>
          <a:prstGeom prst="roundRect">
            <a:avLst>
              <a:gd name="adj" fmla="val 2081"/>
            </a:avLst>
          </a:prstGeom>
          <a:noFill/>
          <a:ln w="2000" cap="rnd" cmpd="sng" algn="ctr">
            <a:solidFill>
              <a:schemeClr val="bg1">
                <a:lumMod val="65000"/>
              </a:scheme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Content Placeholder 3"/>
          <p:cNvSpPr>
            <a:spLocks noGrp="1"/>
          </p:cNvSpPr>
          <p:nvPr>
            <p:ph sz="half" idx="1"/>
          </p:nvPr>
        </p:nvSpPr>
        <p:spPr>
          <a:xfrm>
            <a:off x="762000" y="533400"/>
            <a:ext cx="4626159" cy="5105400"/>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30_Blank">
    <p:spTree>
      <p:nvGrpSpPr>
        <p:cNvPr id="1" name=""/>
        <p:cNvGrpSpPr/>
        <p:nvPr/>
      </p:nvGrpSpPr>
      <p:grpSpPr>
        <a:xfrm>
          <a:off x="0" y="0"/>
          <a:ext cx="0" cy="0"/>
          <a:chOff x="0" y="0"/>
          <a:chExt cx="0" cy="0"/>
        </a:xfrm>
      </p:grpSpPr>
      <p:sp>
        <p:nvSpPr>
          <p:cNvPr id="7" name="Rounded Rectangle 6"/>
          <p:cNvSpPr/>
          <p:nvPr userDrawn="1"/>
        </p:nvSpPr>
        <p:spPr>
          <a:xfrm>
            <a:off x="304800" y="152400"/>
            <a:ext cx="8532055" cy="64770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ounded Rectangle 10"/>
          <p:cNvSpPr/>
          <p:nvPr userDrawn="1"/>
        </p:nvSpPr>
        <p:spPr>
          <a:xfrm>
            <a:off x="5405381" y="157163"/>
            <a:ext cx="3426655" cy="6472237"/>
          </a:xfrm>
          <a:prstGeom prst="roundRect">
            <a:avLst>
              <a:gd name="adj" fmla="val 2081"/>
            </a:avLst>
          </a:prstGeom>
          <a:gradFill flip="none" rotWithShape="1">
            <a:gsLst>
              <a:gs pos="0">
                <a:srgbClr val="FFFFCC">
                  <a:alpha val="65000"/>
                </a:srgbClr>
              </a:gs>
              <a:gs pos="98000">
                <a:srgbClr val="FFFFFF">
                  <a:shade val="100000"/>
                </a:srgbClr>
              </a:gs>
              <a:gs pos="99055">
                <a:schemeClr val="bg1"/>
              </a:gs>
              <a:gs pos="100000">
                <a:schemeClr val="bg1"/>
              </a:gs>
            </a:gsLst>
            <a:lin ang="10800000" scaled="0"/>
            <a:tileRect/>
          </a:gradFill>
          <a:ln w="2000" cap="rnd" cmpd="sng" algn="ctr">
            <a:noFill/>
            <a:prstDash val="solid"/>
          </a:ln>
          <a:effectLst>
            <a:outerShdw dist="50800" dir="5400000" sx="1000" sy="1000" algn="tl" rotWithShape="0">
              <a:srgbClr val="000000">
                <a:alpha val="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 name="Footer Placeholder 2"/>
          <p:cNvSpPr>
            <a:spLocks noGrp="1"/>
          </p:cNvSpPr>
          <p:nvPr>
            <p:ph type="ftr" sz="quarter" idx="11"/>
          </p:nvPr>
        </p:nvSpPr>
        <p:spPr>
          <a:xfrm>
            <a:off x="6062328" y="6188075"/>
            <a:ext cx="2286000" cy="365125"/>
          </a:xfrm>
          <a:prstGeom prst="rect">
            <a:avLst/>
          </a:prstGeom>
        </p:spPr>
        <p:txBody>
          <a:bodyPr/>
          <a:lstStyle/>
          <a:p>
            <a:endParaRPr lang="en-US" dirty="0"/>
          </a:p>
        </p:txBody>
      </p:sp>
      <p:sp>
        <p:nvSpPr>
          <p:cNvPr id="4" name="Slide Number Placeholder 3"/>
          <p:cNvSpPr>
            <a:spLocks noGrp="1"/>
          </p:cNvSpPr>
          <p:nvPr>
            <p:ph type="sldNum" sz="quarter" idx="12"/>
          </p:nvPr>
        </p:nvSpPr>
        <p:spPr/>
        <p:txBody>
          <a:bodyPr/>
          <a:lstStyle/>
          <a:p>
            <a:fld id="{83CD717C-C5FC-420C-8C55-D6D1FB810AAA}" type="slidenum">
              <a:rPr lang="en-US" smtClean="0"/>
              <a:pPr/>
              <a:t>‹#›</a:t>
            </a:fld>
            <a:endParaRPr lang="en-US" dirty="0"/>
          </a:p>
        </p:txBody>
      </p:sp>
      <p:sp>
        <p:nvSpPr>
          <p:cNvPr id="2" name="Date Placeholder 1"/>
          <p:cNvSpPr>
            <a:spLocks noGrp="1"/>
          </p:cNvSpPr>
          <p:nvPr>
            <p:ph type="dt" sz="half" idx="10"/>
          </p:nvPr>
        </p:nvSpPr>
        <p:spPr>
          <a:xfrm>
            <a:off x="3776328" y="6188075"/>
            <a:ext cx="2286000" cy="365125"/>
          </a:xfrm>
          <a:prstGeom prst="rect">
            <a:avLst/>
          </a:prstGeom>
        </p:spPr>
        <p:txBody>
          <a:bodyPr/>
          <a:lstStyle/>
          <a:p>
            <a:endParaRPr lang="en-US" dirty="0"/>
          </a:p>
        </p:txBody>
      </p:sp>
      <p:sp>
        <p:nvSpPr>
          <p:cNvPr id="9" name="TextBox 8"/>
          <p:cNvSpPr txBox="1"/>
          <p:nvPr userDrawn="1"/>
        </p:nvSpPr>
        <p:spPr>
          <a:xfrm>
            <a:off x="1828800" y="6642556"/>
            <a:ext cx="5486400" cy="215444"/>
          </a:xfrm>
          <a:prstGeom prst="rect">
            <a:avLst/>
          </a:prstGeom>
          <a:noFill/>
        </p:spPr>
        <p:txBody>
          <a:bodyPr wrap="square" rtlCol="0">
            <a:spAutoFit/>
          </a:bodyPr>
          <a:lstStyle/>
          <a:p>
            <a:pPr algn="ctr"/>
            <a:r>
              <a:rPr lang="en-US" sz="800" b="1" dirty="0">
                <a:solidFill>
                  <a:schemeClr val="bg1"/>
                </a:solidFill>
                <a:latin typeface="Century Gothic" pitchFamily="34" charset="0"/>
              </a:rPr>
              <a:t>Developed by the Remote Sensing Laboratory – Nellis AFB (RSLN), Las Vegas, Nevada</a:t>
            </a:r>
          </a:p>
        </p:txBody>
      </p:sp>
      <p:sp>
        <p:nvSpPr>
          <p:cNvPr id="10" name="Rounded Rectangle 9"/>
          <p:cNvSpPr/>
          <p:nvPr userDrawn="1"/>
        </p:nvSpPr>
        <p:spPr>
          <a:xfrm>
            <a:off x="307145" y="152400"/>
            <a:ext cx="8532055" cy="6477000"/>
          </a:xfrm>
          <a:prstGeom prst="roundRect">
            <a:avLst>
              <a:gd name="adj" fmla="val 2081"/>
            </a:avLst>
          </a:prstGeom>
          <a:noFill/>
          <a:ln w="2000" cap="rnd" cmpd="sng" algn="ctr">
            <a:solidFill>
              <a:schemeClr val="bg1">
                <a:lumMod val="65000"/>
              </a:scheme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Content Placeholder 3"/>
          <p:cNvSpPr>
            <a:spLocks noGrp="1"/>
          </p:cNvSpPr>
          <p:nvPr>
            <p:ph sz="half" idx="1"/>
          </p:nvPr>
        </p:nvSpPr>
        <p:spPr>
          <a:xfrm>
            <a:off x="762000" y="533400"/>
            <a:ext cx="4626159" cy="5105400"/>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10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727032" y="6407944"/>
            <a:ext cx="1920240" cy="365760"/>
          </a:xfrm>
          <a:prstGeom prst="rect">
            <a:avLst/>
          </a:prstGeom>
        </p:spPr>
        <p:txBody>
          <a:bodyPr/>
          <a:lstStyle/>
          <a:p>
            <a:pPr>
              <a:defRPr/>
            </a:pPr>
            <a:endParaRPr lang="en-US" dirty="0"/>
          </a:p>
        </p:txBody>
      </p:sp>
      <p:sp>
        <p:nvSpPr>
          <p:cNvPr id="4" name="Footer Placeholder 3"/>
          <p:cNvSpPr>
            <a:spLocks noGrp="1"/>
          </p:cNvSpPr>
          <p:nvPr>
            <p:ph type="ftr" sz="quarter" idx="11"/>
          </p:nvPr>
        </p:nvSpPr>
        <p:spPr>
          <a:xfrm>
            <a:off x="4380072" y="6407944"/>
            <a:ext cx="2350681" cy="365125"/>
          </a:xfrm>
          <a:prstGeom prst="rect">
            <a:avLst/>
          </a:prstGeom>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25BF4D22-AE57-4FFD-87C2-118FE7264855}" type="slidenum">
              <a:rPr lang="en-US" smtClean="0"/>
              <a:pPr>
                <a:defRPr/>
              </a:pPr>
              <a:t>‹#›</a:t>
            </a:fld>
            <a:endParaRPr lang="en-US" dirty="0"/>
          </a:p>
        </p:txBody>
      </p:sp>
    </p:spTree>
    <p:extLst>
      <p:ext uri="{BB962C8B-B14F-4D97-AF65-F5344CB8AC3E}">
        <p14:creationId xmlns:p14="http://schemas.microsoft.com/office/powerpoint/2010/main" val="244404581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1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727032" y="6407944"/>
            <a:ext cx="1920240" cy="365760"/>
          </a:xfrm>
          <a:prstGeom prst="rect">
            <a:avLst/>
          </a:prstGeom>
        </p:spPr>
        <p:txBody>
          <a:bodyPr/>
          <a:lstStyle/>
          <a:p>
            <a:pPr>
              <a:defRPr/>
            </a:pPr>
            <a:endParaRPr lang="en-US" dirty="0"/>
          </a:p>
        </p:txBody>
      </p:sp>
      <p:sp>
        <p:nvSpPr>
          <p:cNvPr id="4" name="Footer Placeholder 3"/>
          <p:cNvSpPr>
            <a:spLocks noGrp="1"/>
          </p:cNvSpPr>
          <p:nvPr>
            <p:ph type="ftr" sz="quarter" idx="11"/>
          </p:nvPr>
        </p:nvSpPr>
        <p:spPr>
          <a:xfrm>
            <a:off x="4380072" y="6407944"/>
            <a:ext cx="2350681" cy="365125"/>
          </a:xfrm>
          <a:prstGeom prst="rect">
            <a:avLst/>
          </a:prstGeom>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25BF4D22-AE57-4FFD-87C2-118FE7264855}" type="slidenum">
              <a:rPr lang="en-US" smtClean="0"/>
              <a:pPr>
                <a:defRPr/>
              </a:pPr>
              <a:t>‹#›</a:t>
            </a:fld>
            <a:endParaRPr lang="en-US" dirty="0"/>
          </a:p>
        </p:txBody>
      </p:sp>
    </p:spTree>
    <p:extLst>
      <p:ext uri="{BB962C8B-B14F-4D97-AF65-F5344CB8AC3E}">
        <p14:creationId xmlns:p14="http://schemas.microsoft.com/office/powerpoint/2010/main" val="326603427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ctr">
              <a:defRPr sz="4800" b="1">
                <a:solidFill>
                  <a:schemeClr val="tx2"/>
                </a:solidFill>
                <a:effectLst>
                  <a:outerShdw blurRad="31750" dist="25400" dir="5400000" algn="tl" rotWithShape="0">
                    <a:srgbClr val="000000">
                      <a:alpha val="25000"/>
                    </a:srgbClr>
                  </a:outerShdw>
                </a:effectLst>
                <a:latin typeface="Arial" panose="020B0604020202020204" pitchFamily="34" charset="0"/>
                <a:cs typeface="Arial" panose="020B0604020202020204" pitchFamily="34" charset="0"/>
              </a:defRPr>
            </a:lvl1pPr>
            <a:extLst/>
          </a:lstStyle>
          <a:p>
            <a:r>
              <a:rPr kumimoji="0" lang="en-US"/>
              <a:t>Click to edit Master title style</a:t>
            </a:r>
            <a:endParaRPr kumimoji="0" lang="en-US" dirty="0"/>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ctr">
              <a:buNone/>
              <a:defRPr>
                <a:solidFill>
                  <a:schemeClr val="tx2"/>
                </a:solidFill>
                <a:latin typeface="Arial" panose="020B0604020202020204" pitchFamily="34" charset="0"/>
                <a:cs typeface="Arial" panose="020B0604020202020204" pitchFamily="34"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endParaRPr kumimoji="0" lang="en-US" dirty="0"/>
          </a:p>
        </p:txBody>
      </p:sp>
      <p:sp>
        <p:nvSpPr>
          <p:cNvPr id="19" name="Footer Placeholder 18"/>
          <p:cNvSpPr>
            <a:spLocks noGrp="1"/>
          </p:cNvSpPr>
          <p:nvPr>
            <p:ph type="ftr" sz="quarter" idx="11"/>
          </p:nvPr>
        </p:nvSpPr>
        <p:spPr>
          <a:xfrm>
            <a:off x="4380072" y="6407944"/>
            <a:ext cx="2350681" cy="365125"/>
          </a:xfrm>
          <a:prstGeom prst="rect">
            <a:avLst/>
          </a:prstGeom>
        </p:spPr>
        <p:txBody>
          <a:bodyPr/>
          <a:lstStyle>
            <a:lvl1pPr>
              <a:defRPr>
                <a:solidFill>
                  <a:schemeClr val="accent1">
                    <a:tint val="20000"/>
                  </a:schemeClr>
                </a:solidFill>
              </a:defRPr>
            </a:lvl1pPr>
            <a:extLst/>
          </a:lstStyle>
          <a:p>
            <a:endParaRPr lang="en-US" dirty="0"/>
          </a:p>
        </p:txBody>
      </p:sp>
      <p:sp>
        <p:nvSpPr>
          <p:cNvPr id="27" name="Slide Number Placeholder 26"/>
          <p:cNvSpPr>
            <a:spLocks noGrp="1"/>
          </p:cNvSpPr>
          <p:nvPr>
            <p:ph type="sldNum" sz="quarter" idx="12"/>
          </p:nvPr>
        </p:nvSpPr>
        <p:spPr>
          <a:xfrm>
            <a:off x="7668344" y="6407944"/>
            <a:ext cx="648072" cy="365125"/>
          </a:xfrm>
        </p:spPr>
        <p:txBody>
          <a:bodyPr/>
          <a:lstStyle>
            <a:lvl1pPr>
              <a:defRPr>
                <a:solidFill>
                  <a:srgbClr val="FFFFFF"/>
                </a:solidFill>
              </a:defRPr>
            </a:lvl1pPr>
            <a:extLst/>
          </a:lstStyle>
          <a:p>
            <a:fld id="{1618DCFE-E483-48BA-A4CE-37CE01994A68}" type="slidenum">
              <a:rPr lang="en-US" smtClean="0"/>
              <a:pPr/>
              <a:t>‹#›</a:t>
            </a:fld>
            <a:endParaRPr lang="en-US" dirty="0"/>
          </a:p>
        </p:txBody>
      </p:sp>
    </p:spTree>
    <p:extLst>
      <p:ext uri="{BB962C8B-B14F-4D97-AF65-F5344CB8AC3E}">
        <p14:creationId xmlns:p14="http://schemas.microsoft.com/office/powerpoint/2010/main" val="324225850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extLst/>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7" name="Title 6"/>
          <p:cNvSpPr>
            <a:spLocks noGrp="1"/>
          </p:cNvSpPr>
          <p:nvPr>
            <p:ph type="title"/>
          </p:nvPr>
        </p:nvSpPr>
        <p:spPr/>
        <p:txBody>
          <a:bodyPr rtlCol="0"/>
          <a:lstStyle>
            <a:lvl1pPr algn="ctr">
              <a:defRPr>
                <a:latin typeface="Arial" panose="020B0604020202020204" pitchFamily="34" charset="0"/>
                <a:cs typeface="Arial" panose="020B0604020202020204" pitchFamily="34" charset="0"/>
              </a:defRPr>
            </a:lvl1pPr>
            <a:extLst/>
          </a:lstStyle>
          <a:p>
            <a:r>
              <a:rPr kumimoji="0" lang="en-US"/>
              <a:t>Click to edit Master title style</a:t>
            </a:r>
            <a:endParaRPr kumimoji="0" lang="en-US" dirty="0"/>
          </a:p>
        </p:txBody>
      </p:sp>
      <p:pic>
        <p:nvPicPr>
          <p:cNvPr id="9" name="Picture 8" descr="Logo-FRMAC_ 4-2009.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8028384" y="5733256"/>
            <a:ext cx="1080120" cy="1070211"/>
          </a:xfrm>
          <a:prstGeom prst="rect">
            <a:avLst/>
          </a:prstGeom>
          <a:noFill/>
          <a:ln w="9525">
            <a:noFill/>
            <a:miter lim="800000"/>
            <a:headEnd/>
            <a:tailEnd/>
          </a:ln>
        </p:spPr>
      </p:pic>
      <p:sp>
        <p:nvSpPr>
          <p:cNvPr id="10" name="Slide Number Placeholder 17"/>
          <p:cNvSpPr txBox="1">
            <a:spLocks/>
          </p:cNvSpPr>
          <p:nvPr/>
        </p:nvSpPr>
        <p:spPr>
          <a:xfrm>
            <a:off x="7380312" y="6407944"/>
            <a:ext cx="653792" cy="365125"/>
          </a:xfrm>
          <a:prstGeom prst="rect">
            <a:avLst/>
          </a:prstGeom>
        </p:spPr>
        <p:txBody>
          <a:bodyPr vert="horz" anchor="b"/>
          <a:lstStyle>
            <a:lvl1pPr algn="r" eaLnBrk="1" latinLnBrk="0" hangingPunct="1">
              <a:defRPr kumimoji="0" sz="1000" b="0">
                <a:solidFill>
                  <a:schemeClr val="tx1"/>
                </a:solidFill>
              </a:defRPr>
            </a:lvl1pPr>
            <a:extLst/>
          </a:lstStyle>
          <a:p>
            <a:pPr marL="0" marR="0" lvl="0" indent="0" algn="r" defTabSz="914400" rtl="0" eaLnBrk="1" fontAlgn="base" latinLnBrk="0" hangingPunct="1">
              <a:lnSpc>
                <a:spcPct val="100000"/>
              </a:lnSpc>
              <a:spcBef>
                <a:spcPct val="0"/>
              </a:spcBef>
              <a:spcAft>
                <a:spcPct val="0"/>
              </a:spcAft>
              <a:buClrTx/>
              <a:buSzTx/>
              <a:buFontTx/>
              <a:buNone/>
              <a:tabLst/>
              <a:defRPr/>
            </a:pPr>
            <a:fld id="{1618DCFE-E483-48BA-A4CE-37CE01994A68}" type="slidenum">
              <a:rPr kumimoji="0" lang="en-US" sz="1000" b="0" i="0" u="none" strike="noStrike" kern="1200" cap="none" spc="0" normalizeH="0" baseline="0" noProof="0" smtClean="0">
                <a:ln>
                  <a:noFill/>
                </a:ln>
                <a:solidFill>
                  <a:schemeClr val="tx1"/>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000" b="0" i="0" u="none" strike="noStrike" kern="1200" cap="none" spc="0" normalizeH="0" baseline="0" noProof="0" dirty="0">
              <a:ln>
                <a:noFill/>
              </a:ln>
              <a:solidFill>
                <a:schemeClr val="tx1"/>
              </a:solidFill>
              <a:effectLst/>
              <a:uLnTx/>
              <a:uFillTx/>
              <a:latin typeface="Arial" charset="0"/>
              <a:ea typeface="+mn-ea"/>
              <a:cs typeface="Arial" charset="0"/>
            </a:endParaRPr>
          </a:p>
        </p:txBody>
      </p:sp>
      <p:pic>
        <p:nvPicPr>
          <p:cNvPr id="6" name="Picture 5" descr="Logo-FRMAC_ 4-2009.jp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028384" y="5733256"/>
            <a:ext cx="1080120" cy="1070211"/>
          </a:xfrm>
          <a:prstGeom prst="rect">
            <a:avLst/>
          </a:prstGeom>
          <a:noFill/>
          <a:ln w="9525">
            <a:noFill/>
            <a:miter lim="800000"/>
            <a:headEnd/>
            <a:tailEnd/>
          </a:ln>
        </p:spPr>
      </p:pic>
      <p:sp>
        <p:nvSpPr>
          <p:cNvPr id="8" name="Slide Number Placeholder 17"/>
          <p:cNvSpPr txBox="1">
            <a:spLocks/>
          </p:cNvSpPr>
          <p:nvPr userDrawn="1"/>
        </p:nvSpPr>
        <p:spPr>
          <a:xfrm>
            <a:off x="7380312" y="6407944"/>
            <a:ext cx="653792" cy="365125"/>
          </a:xfrm>
          <a:prstGeom prst="rect">
            <a:avLst/>
          </a:prstGeom>
        </p:spPr>
        <p:txBody>
          <a:bodyPr vert="horz" anchor="b"/>
          <a:lstStyle>
            <a:lvl1pPr algn="r" eaLnBrk="1" latinLnBrk="0" hangingPunct="1">
              <a:defRPr kumimoji="0" sz="1000" b="0">
                <a:solidFill>
                  <a:schemeClr val="tx1"/>
                </a:solidFill>
              </a:defRPr>
            </a:lvl1pPr>
            <a:extLst/>
          </a:lstStyle>
          <a:p>
            <a:pPr marL="0" marR="0" lvl="0" indent="0" algn="r" defTabSz="914400" rtl="0" eaLnBrk="1" fontAlgn="base" latinLnBrk="0" hangingPunct="1">
              <a:lnSpc>
                <a:spcPct val="100000"/>
              </a:lnSpc>
              <a:spcBef>
                <a:spcPct val="0"/>
              </a:spcBef>
              <a:spcAft>
                <a:spcPct val="0"/>
              </a:spcAft>
              <a:buClrTx/>
              <a:buSzTx/>
              <a:buFontTx/>
              <a:buNone/>
              <a:tabLst/>
              <a:defRPr/>
            </a:pPr>
            <a:fld id="{1618DCFE-E483-48BA-A4CE-37CE01994A68}" type="slidenum">
              <a:rPr kumimoji="0" lang="en-US" sz="1000" b="0" i="0" u="none" strike="noStrike" kern="1200" cap="none" spc="0" normalizeH="0" baseline="0" noProof="0" smtClean="0">
                <a:ln>
                  <a:noFill/>
                </a:ln>
                <a:solidFill>
                  <a:schemeClr val="tx1"/>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000" b="0" i="0" u="none" strike="noStrike" kern="1200" cap="none" spc="0" normalizeH="0" baseline="0" noProof="0" dirty="0">
              <a:ln>
                <a:noFill/>
              </a:ln>
              <a:solidFill>
                <a:schemeClr val="tx1"/>
              </a:solidFill>
              <a:effectLst/>
              <a:uLnTx/>
              <a:uFillTx/>
              <a:latin typeface="Arial" charset="0"/>
              <a:ea typeface="+mn-ea"/>
              <a:cs typeface="Arial" charset="0"/>
            </a:endParaRPr>
          </a:p>
        </p:txBody>
      </p:sp>
    </p:spTree>
    <p:extLst>
      <p:ext uri="{BB962C8B-B14F-4D97-AF65-F5344CB8AC3E}">
        <p14:creationId xmlns:p14="http://schemas.microsoft.com/office/powerpoint/2010/main" val="389054997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lgn="ctr">
              <a:defRPr>
                <a:latin typeface="Arial" panose="020B0604020202020204" pitchFamily="34" charset="0"/>
                <a:cs typeface="Arial" panose="020B0604020202020204" pitchFamily="34" charset="0"/>
              </a:defRPr>
            </a:lvl1pPr>
            <a:extLst/>
          </a:lstStyle>
          <a:p>
            <a:r>
              <a:rPr kumimoji="0" lang="en-US"/>
              <a:t>Click to edit Master title style</a:t>
            </a:r>
            <a:endParaRPr kumimoji="0" lang="en-US" dirty="0"/>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latin typeface="Arial" panose="020B0604020202020204" pitchFamily="34" charset="0"/>
                <a:cs typeface="Arial" panose="020B0604020202020204" pitchFamily="34" charset="0"/>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latin typeface="Arial" panose="020B0604020202020204" pitchFamily="34" charset="0"/>
                <a:cs typeface="Arial" panose="020B0604020202020204" pitchFamily="34" charset="0"/>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extLst/>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extLst/>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8" name="Footer Placeholder 7"/>
          <p:cNvSpPr>
            <a:spLocks noGrp="1"/>
          </p:cNvSpPr>
          <p:nvPr>
            <p:ph type="ftr" sz="quarter" idx="11"/>
          </p:nvPr>
        </p:nvSpPr>
        <p:spPr>
          <a:xfrm>
            <a:off x="533400" y="6400800"/>
            <a:ext cx="2350681" cy="365125"/>
          </a:xfrm>
          <a:prstGeom prst="rect">
            <a:avLst/>
          </a:prstGeom>
        </p:spPr>
        <p:txBody>
          <a:bodyPr/>
          <a:lstStyle/>
          <a:p>
            <a:endParaRPr lang="en-US" dirty="0"/>
          </a:p>
        </p:txBody>
      </p:sp>
      <p:pic>
        <p:nvPicPr>
          <p:cNvPr id="11" name="Picture 10" descr="Logo-FRMAC_ 4-2009.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8244408" y="5966661"/>
            <a:ext cx="899592" cy="891339"/>
          </a:xfrm>
          <a:prstGeom prst="rect">
            <a:avLst/>
          </a:prstGeom>
          <a:noFill/>
          <a:ln w="9525">
            <a:noFill/>
            <a:miter lim="800000"/>
            <a:headEnd/>
            <a:tailEnd/>
          </a:ln>
        </p:spPr>
      </p:pic>
      <p:sp>
        <p:nvSpPr>
          <p:cNvPr id="12" name="Slide Number Placeholder 17"/>
          <p:cNvSpPr txBox="1">
            <a:spLocks/>
          </p:cNvSpPr>
          <p:nvPr/>
        </p:nvSpPr>
        <p:spPr>
          <a:xfrm>
            <a:off x="7878648"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pPr marL="0" marR="0" lvl="0" indent="0" algn="r" defTabSz="914400" rtl="0" eaLnBrk="1" fontAlgn="base" latinLnBrk="0" hangingPunct="1">
              <a:lnSpc>
                <a:spcPct val="100000"/>
              </a:lnSpc>
              <a:spcBef>
                <a:spcPct val="0"/>
              </a:spcBef>
              <a:spcAft>
                <a:spcPct val="0"/>
              </a:spcAft>
              <a:buClrTx/>
              <a:buSzTx/>
              <a:buFontTx/>
              <a:buNone/>
              <a:tabLst/>
              <a:defRPr/>
            </a:pPr>
            <a:fld id="{1618DCFE-E483-48BA-A4CE-37CE01994A68}" type="slidenum">
              <a:rPr kumimoji="0" lang="en-US" sz="1000" b="0" i="0" u="none" strike="noStrike" kern="1200" cap="none" spc="0" normalizeH="0" baseline="0" noProof="0" smtClean="0">
                <a:ln>
                  <a:noFill/>
                </a:ln>
                <a:solidFill>
                  <a:schemeClr val="tx1"/>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000" b="0" i="0" u="none" strike="noStrike" kern="1200" cap="none" spc="0" normalizeH="0" baseline="0" noProof="0" dirty="0">
              <a:ln>
                <a:noFill/>
              </a:ln>
              <a:solidFill>
                <a:schemeClr val="tx1"/>
              </a:solidFill>
              <a:effectLst/>
              <a:uLnTx/>
              <a:uFillTx/>
              <a:latin typeface="Arial" charset="0"/>
              <a:ea typeface="+mn-ea"/>
              <a:cs typeface="Arial" charset="0"/>
            </a:endParaRPr>
          </a:p>
        </p:txBody>
      </p:sp>
      <p:pic>
        <p:nvPicPr>
          <p:cNvPr id="10" name="Picture 9" descr="Logo-FRMAC_ 4-2009.jp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244408" y="5966661"/>
            <a:ext cx="899592" cy="891339"/>
          </a:xfrm>
          <a:prstGeom prst="rect">
            <a:avLst/>
          </a:prstGeom>
          <a:noFill/>
          <a:ln w="9525">
            <a:noFill/>
            <a:miter lim="800000"/>
            <a:headEnd/>
            <a:tailEnd/>
          </a:ln>
        </p:spPr>
      </p:pic>
      <p:sp>
        <p:nvSpPr>
          <p:cNvPr id="13" name="Slide Number Placeholder 17"/>
          <p:cNvSpPr txBox="1">
            <a:spLocks/>
          </p:cNvSpPr>
          <p:nvPr userDrawn="1"/>
        </p:nvSpPr>
        <p:spPr>
          <a:xfrm>
            <a:off x="7878648"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pPr marL="0" marR="0" lvl="0" indent="0" algn="r" defTabSz="914400" rtl="0" eaLnBrk="1" fontAlgn="base" latinLnBrk="0" hangingPunct="1">
              <a:lnSpc>
                <a:spcPct val="100000"/>
              </a:lnSpc>
              <a:spcBef>
                <a:spcPct val="0"/>
              </a:spcBef>
              <a:spcAft>
                <a:spcPct val="0"/>
              </a:spcAft>
              <a:buClrTx/>
              <a:buSzTx/>
              <a:buFontTx/>
              <a:buNone/>
              <a:tabLst/>
              <a:defRPr/>
            </a:pPr>
            <a:fld id="{1618DCFE-E483-48BA-A4CE-37CE01994A68}" type="slidenum">
              <a:rPr kumimoji="0" lang="en-US" sz="1000" b="0" i="0" u="none" strike="noStrike" kern="1200" cap="none" spc="0" normalizeH="0" baseline="0" noProof="0" smtClean="0">
                <a:ln>
                  <a:noFill/>
                </a:ln>
                <a:solidFill>
                  <a:schemeClr val="tx1"/>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000" b="0" i="0" u="none" strike="noStrike" kern="1200" cap="none" spc="0" normalizeH="0" baseline="0" noProof="0" dirty="0">
              <a:ln>
                <a:noFill/>
              </a:ln>
              <a:solidFill>
                <a:schemeClr val="tx1"/>
              </a:solidFill>
              <a:effectLst/>
              <a:uLnTx/>
              <a:uFillTx/>
              <a:latin typeface="Arial" charset="0"/>
              <a:ea typeface="+mn-ea"/>
              <a:cs typeface="Arial" charset="0"/>
            </a:endParaRPr>
          </a:p>
        </p:txBody>
      </p:sp>
    </p:spTree>
    <p:extLst>
      <p:ext uri="{BB962C8B-B14F-4D97-AF65-F5344CB8AC3E}">
        <p14:creationId xmlns:p14="http://schemas.microsoft.com/office/powerpoint/2010/main" val="538845175"/>
      </p:ext>
    </p:extLst>
  </p:cSld>
  <p:clrMapOvr>
    <a:overrideClrMapping bg1="lt1" tx1="dk1" bg2="lt2" tx2="dk2" accent1="accent1" accent2="accent2" accent3="accent3" accent4="accent4" accent5="accent5" accent6="accent6" hlink="hlink" folHlink="folHlink"/>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D70A415-0BCD-43C7-B681-4AEFB521C888}" type="datetimeFigureOut">
              <a:rPr lang="en-US" smtClean="0"/>
              <a:t>12/29/2020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618DCFE-E483-48BA-A4CE-37CE01994A68}" type="slidenum">
              <a:rPr lang="en-US" smtClean="0"/>
              <a:pPr/>
              <a:t>‹#›</a:t>
            </a:fld>
            <a:endParaRPr lang="en-US" dirty="0"/>
          </a:p>
        </p:txBody>
      </p:sp>
    </p:spTree>
    <p:extLst>
      <p:ext uri="{BB962C8B-B14F-4D97-AF65-F5344CB8AC3E}">
        <p14:creationId xmlns:p14="http://schemas.microsoft.com/office/powerpoint/2010/main" val="317049663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D70A415-0BCD-43C7-B681-4AEFB521C888}" type="datetimeFigureOut">
              <a:rPr lang="en-US" smtClean="0"/>
              <a:t>12/29/2020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A901C0-98D9-49EE-8B72-C230374529ED}" type="slidenum">
              <a:rPr lang="en-US" smtClean="0"/>
              <a:t>‹#›</a:t>
            </a:fld>
            <a:endParaRPr lang="en-US" dirty="0"/>
          </a:p>
        </p:txBody>
      </p:sp>
      <p:pic>
        <p:nvPicPr>
          <p:cNvPr id="7" name="Picture 6" descr="Logo-FRMAC_ 4-2009.jp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028384" y="5733256"/>
            <a:ext cx="1080120" cy="1070211"/>
          </a:xfrm>
          <a:prstGeom prst="rect">
            <a:avLst/>
          </a:prstGeom>
          <a:noFill/>
          <a:ln w="9525">
            <a:noFill/>
            <a:miter lim="800000"/>
            <a:headEnd/>
            <a:tailEnd/>
          </a:ln>
        </p:spPr>
      </p:pic>
      <p:sp>
        <p:nvSpPr>
          <p:cNvPr id="8" name="Slide Number Placeholder 17"/>
          <p:cNvSpPr txBox="1">
            <a:spLocks/>
          </p:cNvSpPr>
          <p:nvPr userDrawn="1"/>
        </p:nvSpPr>
        <p:spPr>
          <a:xfrm>
            <a:off x="7380312" y="6407944"/>
            <a:ext cx="653792" cy="365125"/>
          </a:xfrm>
          <a:prstGeom prst="rect">
            <a:avLst/>
          </a:prstGeom>
        </p:spPr>
        <p:txBody>
          <a:bodyPr vert="horz" anchor="b"/>
          <a:lstStyle>
            <a:lvl1pPr algn="r" eaLnBrk="1" latinLnBrk="0" hangingPunct="1">
              <a:defRPr kumimoji="0" sz="1000" b="0">
                <a:solidFill>
                  <a:schemeClr val="tx1"/>
                </a:solidFill>
              </a:defRPr>
            </a:lvl1pPr>
            <a:extLst/>
          </a:lstStyle>
          <a:p>
            <a:pPr marL="0" marR="0" lvl="0" indent="0" algn="r" defTabSz="914400" rtl="0" eaLnBrk="1" fontAlgn="base" latinLnBrk="0" hangingPunct="1">
              <a:lnSpc>
                <a:spcPct val="100000"/>
              </a:lnSpc>
              <a:spcBef>
                <a:spcPct val="0"/>
              </a:spcBef>
              <a:spcAft>
                <a:spcPct val="0"/>
              </a:spcAft>
              <a:buClrTx/>
              <a:buSzTx/>
              <a:buFontTx/>
              <a:buNone/>
              <a:tabLst/>
              <a:defRPr/>
            </a:pPr>
            <a:fld id="{1618DCFE-E483-48BA-A4CE-37CE01994A68}" type="slidenum">
              <a:rPr kumimoji="0" lang="en-US" sz="1000" b="0" i="0" u="none" strike="noStrike" kern="1200" cap="none" spc="0" normalizeH="0" baseline="0" noProof="0" smtClean="0">
                <a:ln>
                  <a:noFill/>
                </a:ln>
                <a:solidFill>
                  <a:schemeClr val="tx1"/>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000" b="0" i="0" u="none" strike="noStrike" kern="1200" cap="none" spc="0" normalizeH="0" baseline="0" noProof="0" dirty="0">
              <a:ln>
                <a:noFill/>
              </a:ln>
              <a:solidFill>
                <a:schemeClr val="tx1"/>
              </a:solidFill>
              <a:effectLst/>
              <a:uLnTx/>
              <a:uFillTx/>
              <a:latin typeface="Arial" charset="0"/>
              <a:ea typeface="+mn-ea"/>
              <a:cs typeface="Arial" charset="0"/>
            </a:endParaRPr>
          </a:p>
        </p:txBody>
      </p:sp>
    </p:spTree>
    <p:extLst>
      <p:ext uri="{BB962C8B-B14F-4D97-AF65-F5344CB8AC3E}">
        <p14:creationId xmlns:p14="http://schemas.microsoft.com/office/powerpoint/2010/main" val="23239794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latin typeface="Arial" panose="020B0604020202020204" pitchFamily="34" charset="0"/>
                <a:cs typeface="Arial" panose="020B0604020202020204" pitchFamily="34" charset="0"/>
              </a:defRPr>
            </a:lvl1pPr>
            <a:extLst/>
          </a:lstStyle>
          <a:p>
            <a:r>
              <a:rPr kumimoji="0" lang="en-US" dirty="0"/>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atin typeface="Palatino Linotype" panose="02040502050505030304" pitchFamily="18" charset="0"/>
              </a:defRPr>
            </a:lvl1pPr>
            <a:lvl2pPr>
              <a:defRPr sz="2800">
                <a:latin typeface="Century Gothic" panose="020B0502020202020204" pitchFamily="34" charset="0"/>
              </a:defRPr>
            </a:lvl2pPr>
            <a:lvl3pPr>
              <a:defRPr sz="2400">
                <a:latin typeface="Century Gothic" panose="020B0502020202020204" pitchFamily="34" charset="0"/>
              </a:defRPr>
            </a:lvl3pPr>
            <a:lvl4pPr>
              <a:defRPr sz="2000">
                <a:latin typeface="Century Gothic" panose="020B0502020202020204" pitchFamily="34" charset="0"/>
              </a:defRPr>
            </a:lvl4pPr>
            <a:lvl5pPr>
              <a:defRPr sz="2000">
                <a:latin typeface="Century Gothic" panose="020B0502020202020204" pitchFamily="34" charset="0"/>
              </a:defRPr>
            </a:lvl5pPr>
            <a:extLst/>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5" name="Date Placeholder 4"/>
          <p:cNvSpPr>
            <a:spLocks noGrp="1"/>
          </p:cNvSpPr>
          <p:nvPr>
            <p:ph type="dt" sz="half" idx="10"/>
          </p:nvPr>
        </p:nvSpPr>
        <p:spPr>
          <a:xfrm>
            <a:off x="6727032" y="6407944"/>
            <a:ext cx="1920240" cy="365760"/>
          </a:xfrm>
          <a:prstGeom prst="rect">
            <a:avLst/>
          </a:prstGeom>
        </p:spPr>
        <p:txBody>
          <a:bodyPr/>
          <a:lstStyle/>
          <a:p>
            <a:endParaRPr lang="en-US" dirty="0"/>
          </a:p>
        </p:txBody>
      </p:sp>
      <p:sp>
        <p:nvSpPr>
          <p:cNvPr id="6" name="Footer Placeholder 5"/>
          <p:cNvSpPr>
            <a:spLocks noGrp="1"/>
          </p:cNvSpPr>
          <p:nvPr>
            <p:ph type="ftr" sz="quarter" idx="11"/>
          </p:nvPr>
        </p:nvSpPr>
        <p:spPr>
          <a:xfrm>
            <a:off x="4380072" y="6407944"/>
            <a:ext cx="2350681"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1618DCFE-E483-48BA-A4CE-37CE01994A68}"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D70A415-0BCD-43C7-B681-4AEFB521C888}" type="datetimeFigureOut">
              <a:rPr lang="en-US" smtClean="0"/>
              <a:t>12/29/2020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618DCFE-E483-48BA-A4CE-37CE01994A68}" type="slidenum">
              <a:rPr lang="en-US" smtClean="0"/>
              <a:pPr/>
              <a:t>‹#›</a:t>
            </a:fld>
            <a:endParaRPr lang="en-US" dirty="0"/>
          </a:p>
        </p:txBody>
      </p:sp>
    </p:spTree>
    <p:extLst>
      <p:ext uri="{BB962C8B-B14F-4D97-AF65-F5344CB8AC3E}">
        <p14:creationId xmlns:p14="http://schemas.microsoft.com/office/powerpoint/2010/main" val="127615484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D70A415-0BCD-43C7-B681-4AEFB521C888}" type="datetimeFigureOut">
              <a:rPr lang="en-US" smtClean="0"/>
              <a:t>12/29/2020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618DCFE-E483-48BA-A4CE-37CE01994A68}" type="slidenum">
              <a:rPr lang="en-US" smtClean="0"/>
              <a:pPr/>
              <a:t>‹#›</a:t>
            </a:fld>
            <a:endParaRPr lang="en-US" dirty="0"/>
          </a:p>
        </p:txBody>
      </p:sp>
    </p:spTree>
    <p:extLst>
      <p:ext uri="{BB962C8B-B14F-4D97-AF65-F5344CB8AC3E}">
        <p14:creationId xmlns:p14="http://schemas.microsoft.com/office/powerpoint/2010/main" val="54577973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D70A415-0BCD-43C7-B681-4AEFB521C888}" type="datetimeFigureOut">
              <a:rPr lang="en-US" smtClean="0"/>
              <a:t>12/29/2020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4A901C0-98D9-49EE-8B72-C230374529ED}" type="slidenum">
              <a:rPr lang="en-US" smtClean="0"/>
              <a:t>‹#›</a:t>
            </a:fld>
            <a:endParaRPr lang="en-US" dirty="0"/>
          </a:p>
        </p:txBody>
      </p:sp>
      <p:pic>
        <p:nvPicPr>
          <p:cNvPr id="10" name="Picture 9" descr="Logo-FRMAC_ 4-2009.jp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244408" y="5966661"/>
            <a:ext cx="899592" cy="891339"/>
          </a:xfrm>
          <a:prstGeom prst="rect">
            <a:avLst/>
          </a:prstGeom>
          <a:noFill/>
          <a:ln w="9525">
            <a:noFill/>
            <a:miter lim="800000"/>
            <a:headEnd/>
            <a:tailEnd/>
          </a:ln>
        </p:spPr>
      </p:pic>
      <p:sp>
        <p:nvSpPr>
          <p:cNvPr id="11" name="Slide Number Placeholder 17"/>
          <p:cNvSpPr txBox="1">
            <a:spLocks/>
          </p:cNvSpPr>
          <p:nvPr userDrawn="1"/>
        </p:nvSpPr>
        <p:spPr>
          <a:xfrm>
            <a:off x="7878648"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pPr marL="0" marR="0" lvl="0" indent="0" algn="r" defTabSz="914400" rtl="0" eaLnBrk="1" fontAlgn="base" latinLnBrk="0" hangingPunct="1">
              <a:lnSpc>
                <a:spcPct val="100000"/>
              </a:lnSpc>
              <a:spcBef>
                <a:spcPct val="0"/>
              </a:spcBef>
              <a:spcAft>
                <a:spcPct val="0"/>
              </a:spcAft>
              <a:buClrTx/>
              <a:buSzTx/>
              <a:buFontTx/>
              <a:buNone/>
              <a:tabLst/>
              <a:defRPr/>
            </a:pPr>
            <a:fld id="{1618DCFE-E483-48BA-A4CE-37CE01994A68}" type="slidenum">
              <a:rPr kumimoji="0" lang="en-US" sz="1000" b="0" i="0" u="none" strike="noStrike" kern="1200" cap="none" spc="0" normalizeH="0" baseline="0" noProof="0" smtClean="0">
                <a:ln>
                  <a:noFill/>
                </a:ln>
                <a:solidFill>
                  <a:schemeClr val="tx1"/>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000" b="0" i="0" u="none" strike="noStrike" kern="1200" cap="none" spc="0" normalizeH="0" baseline="0" noProof="0" dirty="0">
              <a:ln>
                <a:noFill/>
              </a:ln>
              <a:solidFill>
                <a:schemeClr val="tx1"/>
              </a:solidFill>
              <a:effectLst/>
              <a:uLnTx/>
              <a:uFillTx/>
              <a:latin typeface="Arial" charset="0"/>
              <a:ea typeface="+mn-ea"/>
              <a:cs typeface="Arial" charset="0"/>
            </a:endParaRPr>
          </a:p>
        </p:txBody>
      </p:sp>
    </p:spTree>
    <p:extLst>
      <p:ext uri="{BB962C8B-B14F-4D97-AF65-F5344CB8AC3E}">
        <p14:creationId xmlns:p14="http://schemas.microsoft.com/office/powerpoint/2010/main" val="192994617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D70A415-0BCD-43C7-B681-4AEFB521C888}" type="datetimeFigureOut">
              <a:rPr lang="en-US" smtClean="0"/>
              <a:t>12/29/2020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618DCFE-E483-48BA-A4CE-37CE01994A68}" type="slidenum">
              <a:rPr lang="en-US" smtClean="0"/>
              <a:pPr/>
              <a:t>‹#›</a:t>
            </a:fld>
            <a:endParaRPr lang="en-US" dirty="0"/>
          </a:p>
        </p:txBody>
      </p:sp>
    </p:spTree>
    <p:extLst>
      <p:ext uri="{BB962C8B-B14F-4D97-AF65-F5344CB8AC3E}">
        <p14:creationId xmlns:p14="http://schemas.microsoft.com/office/powerpoint/2010/main" val="369697986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70A415-0BCD-43C7-B681-4AEFB521C888}" type="datetimeFigureOut">
              <a:rPr lang="en-US" smtClean="0"/>
              <a:t>12/29/2020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618DCFE-E483-48BA-A4CE-37CE01994A68}" type="slidenum">
              <a:rPr lang="en-US" smtClean="0"/>
              <a:pPr/>
              <a:t>‹#›</a:t>
            </a:fld>
            <a:endParaRPr lang="en-US" dirty="0"/>
          </a:p>
        </p:txBody>
      </p:sp>
    </p:spTree>
    <p:extLst>
      <p:ext uri="{BB962C8B-B14F-4D97-AF65-F5344CB8AC3E}">
        <p14:creationId xmlns:p14="http://schemas.microsoft.com/office/powerpoint/2010/main" val="239710458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D70A415-0BCD-43C7-B681-4AEFB521C888}" type="datetimeFigureOut">
              <a:rPr lang="en-US" smtClean="0"/>
              <a:t>12/29/2020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618DCFE-E483-48BA-A4CE-37CE01994A68}" type="slidenum">
              <a:rPr lang="en-US" smtClean="0"/>
              <a:pPr/>
              <a:t>‹#›</a:t>
            </a:fld>
            <a:endParaRPr lang="en-US" dirty="0"/>
          </a:p>
        </p:txBody>
      </p:sp>
    </p:spTree>
    <p:extLst>
      <p:ext uri="{BB962C8B-B14F-4D97-AF65-F5344CB8AC3E}">
        <p14:creationId xmlns:p14="http://schemas.microsoft.com/office/powerpoint/2010/main" val="422003552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D70A415-0BCD-43C7-B681-4AEFB521C888}" type="datetimeFigureOut">
              <a:rPr lang="en-US" smtClean="0"/>
              <a:t>12/29/2020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618DCFE-E483-48BA-A4CE-37CE01994A68}" type="slidenum">
              <a:rPr lang="en-US" smtClean="0"/>
              <a:pPr/>
              <a:t>‹#›</a:t>
            </a:fld>
            <a:endParaRPr lang="en-US" dirty="0"/>
          </a:p>
        </p:txBody>
      </p:sp>
    </p:spTree>
    <p:extLst>
      <p:ext uri="{BB962C8B-B14F-4D97-AF65-F5344CB8AC3E}">
        <p14:creationId xmlns:p14="http://schemas.microsoft.com/office/powerpoint/2010/main" val="63659635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D70A415-0BCD-43C7-B681-4AEFB521C888}" type="datetimeFigureOut">
              <a:rPr lang="en-US" smtClean="0"/>
              <a:t>12/29/2020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618DCFE-E483-48BA-A4CE-37CE01994A68}" type="slidenum">
              <a:rPr lang="en-US" smtClean="0"/>
              <a:pPr/>
              <a:t>‹#›</a:t>
            </a:fld>
            <a:endParaRPr lang="en-US" dirty="0"/>
          </a:p>
        </p:txBody>
      </p:sp>
    </p:spTree>
    <p:extLst>
      <p:ext uri="{BB962C8B-B14F-4D97-AF65-F5344CB8AC3E}">
        <p14:creationId xmlns:p14="http://schemas.microsoft.com/office/powerpoint/2010/main" val="206367093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D70A415-0BCD-43C7-B681-4AEFB521C888}" type="datetimeFigureOut">
              <a:rPr lang="en-US" smtClean="0"/>
              <a:t>12/29/2020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618DCFE-E483-48BA-A4CE-37CE01994A68}" type="slidenum">
              <a:rPr lang="en-US" smtClean="0"/>
              <a:pPr/>
              <a:t>‹#›</a:t>
            </a:fld>
            <a:endParaRPr lang="en-US" dirty="0"/>
          </a:p>
        </p:txBody>
      </p:sp>
    </p:spTree>
    <p:extLst>
      <p:ext uri="{BB962C8B-B14F-4D97-AF65-F5344CB8AC3E}">
        <p14:creationId xmlns:p14="http://schemas.microsoft.com/office/powerpoint/2010/main" val="200936674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D70A415-0BCD-43C7-B681-4AEFB521C888}" type="datetimeFigureOut">
              <a:rPr lang="en-US" smtClean="0"/>
              <a:t>12/29/2020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A901C0-98D9-49EE-8B72-C230374529ED}" type="slidenum">
              <a:rPr lang="en-US" smtClean="0"/>
              <a:t>‹#›</a:t>
            </a:fld>
            <a:endParaRPr lang="en-US" dirty="0"/>
          </a:p>
        </p:txBody>
      </p:sp>
    </p:spTree>
    <p:extLst>
      <p:ext uri="{BB962C8B-B14F-4D97-AF65-F5344CB8AC3E}">
        <p14:creationId xmlns:p14="http://schemas.microsoft.com/office/powerpoint/2010/main" val="25385193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6727032" y="6407944"/>
            <a:ext cx="1920240" cy="365760"/>
          </a:xfrm>
          <a:prstGeom prst="rect">
            <a:avLst/>
          </a:prstGeom>
        </p:spPr>
        <p:txBody>
          <a:bodyPr/>
          <a:lstStyle/>
          <a:p>
            <a:endParaRPr lang="en-US" dirty="0"/>
          </a:p>
        </p:txBody>
      </p:sp>
      <p:sp>
        <p:nvSpPr>
          <p:cNvPr id="5" name="Footer Placeholder 4"/>
          <p:cNvSpPr>
            <a:spLocks noGrp="1"/>
          </p:cNvSpPr>
          <p:nvPr>
            <p:ph type="ftr" sz="quarter" idx="11"/>
          </p:nvPr>
        </p:nvSpPr>
        <p:spPr>
          <a:xfrm>
            <a:off x="4380072" y="6407944"/>
            <a:ext cx="2350681"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1618DCFE-E483-48BA-A4CE-37CE01994A68}" type="slidenum">
              <a:rPr lang="en-US" smtClean="0"/>
              <a:pPr/>
              <a:t>‹#›</a:t>
            </a:fld>
            <a:endParaRPr lang="en-US" dirty="0"/>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D70A415-0BCD-43C7-B681-4AEFB521C888}" type="datetimeFigureOut">
              <a:rPr lang="en-US" smtClean="0"/>
              <a:t>12/29/2020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A901C0-98D9-49EE-8B72-C230374529ED}" type="slidenum">
              <a:rPr lang="en-US" smtClean="0"/>
              <a:t>‹#›</a:t>
            </a:fld>
            <a:endParaRPr lang="en-US" dirty="0"/>
          </a:p>
        </p:txBody>
      </p:sp>
    </p:spTree>
    <p:extLst>
      <p:ext uri="{BB962C8B-B14F-4D97-AF65-F5344CB8AC3E}">
        <p14:creationId xmlns:p14="http://schemas.microsoft.com/office/powerpoint/2010/main" val="101014453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D70A415-0BCD-43C7-B681-4AEFB521C888}" type="datetimeFigureOut">
              <a:rPr lang="en-US" smtClean="0"/>
              <a:t>12/29/2020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A901C0-98D9-49EE-8B72-C230374529ED}" type="slidenum">
              <a:rPr lang="en-US" smtClean="0"/>
              <a:t>‹#›</a:t>
            </a:fld>
            <a:endParaRPr lang="en-US" dirty="0"/>
          </a:p>
        </p:txBody>
      </p:sp>
    </p:spTree>
    <p:extLst>
      <p:ext uri="{BB962C8B-B14F-4D97-AF65-F5344CB8AC3E}">
        <p14:creationId xmlns:p14="http://schemas.microsoft.com/office/powerpoint/2010/main" val="329307279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D70A415-0BCD-43C7-B681-4AEFB521C888}" type="datetimeFigureOut">
              <a:rPr lang="en-US" smtClean="0"/>
              <a:t>12/29/2020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A901C0-98D9-49EE-8B72-C230374529ED}" type="slidenum">
              <a:rPr lang="en-US" smtClean="0"/>
              <a:t>‹#›</a:t>
            </a:fld>
            <a:endParaRPr lang="en-US" dirty="0"/>
          </a:p>
        </p:txBody>
      </p:sp>
    </p:spTree>
    <p:extLst>
      <p:ext uri="{BB962C8B-B14F-4D97-AF65-F5344CB8AC3E}">
        <p14:creationId xmlns:p14="http://schemas.microsoft.com/office/powerpoint/2010/main" val="43017086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D70A415-0BCD-43C7-B681-4AEFB521C888}" type="datetimeFigureOut">
              <a:rPr lang="en-US" smtClean="0"/>
              <a:t>12/29/2020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4A901C0-98D9-49EE-8B72-C230374529ED}" type="slidenum">
              <a:rPr lang="en-US" smtClean="0"/>
              <a:t>‹#›</a:t>
            </a:fld>
            <a:endParaRPr lang="en-US" dirty="0"/>
          </a:p>
        </p:txBody>
      </p:sp>
    </p:spTree>
    <p:extLst>
      <p:ext uri="{BB962C8B-B14F-4D97-AF65-F5344CB8AC3E}">
        <p14:creationId xmlns:p14="http://schemas.microsoft.com/office/powerpoint/2010/main" val="100697403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D70A415-0BCD-43C7-B681-4AEFB521C888}" type="datetimeFigureOut">
              <a:rPr lang="en-US" smtClean="0"/>
              <a:t>12/29/2020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4A901C0-98D9-49EE-8B72-C230374529ED}" type="slidenum">
              <a:rPr lang="en-US" smtClean="0"/>
              <a:t>‹#›</a:t>
            </a:fld>
            <a:endParaRPr lang="en-US" dirty="0"/>
          </a:p>
        </p:txBody>
      </p:sp>
    </p:spTree>
    <p:extLst>
      <p:ext uri="{BB962C8B-B14F-4D97-AF65-F5344CB8AC3E}">
        <p14:creationId xmlns:p14="http://schemas.microsoft.com/office/powerpoint/2010/main" val="214212886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70A415-0BCD-43C7-B681-4AEFB521C888}" type="datetimeFigureOut">
              <a:rPr lang="en-US" smtClean="0"/>
              <a:t>12/29/2020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4A901C0-98D9-49EE-8B72-C230374529ED}" type="slidenum">
              <a:rPr lang="en-US" smtClean="0"/>
              <a:t>‹#›</a:t>
            </a:fld>
            <a:endParaRPr lang="en-US" dirty="0"/>
          </a:p>
        </p:txBody>
      </p:sp>
    </p:spTree>
    <p:extLst>
      <p:ext uri="{BB962C8B-B14F-4D97-AF65-F5344CB8AC3E}">
        <p14:creationId xmlns:p14="http://schemas.microsoft.com/office/powerpoint/2010/main" val="70097318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D70A415-0BCD-43C7-B681-4AEFB521C888}" type="datetimeFigureOut">
              <a:rPr lang="en-US" smtClean="0"/>
              <a:t>12/29/2020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A901C0-98D9-49EE-8B72-C230374529ED}" type="slidenum">
              <a:rPr lang="en-US" smtClean="0"/>
              <a:t>‹#›</a:t>
            </a:fld>
            <a:endParaRPr lang="en-US" dirty="0"/>
          </a:p>
        </p:txBody>
      </p:sp>
    </p:spTree>
    <p:extLst>
      <p:ext uri="{BB962C8B-B14F-4D97-AF65-F5344CB8AC3E}">
        <p14:creationId xmlns:p14="http://schemas.microsoft.com/office/powerpoint/2010/main" val="189520677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D70A415-0BCD-43C7-B681-4AEFB521C888}" type="datetimeFigureOut">
              <a:rPr lang="en-US" smtClean="0"/>
              <a:t>12/29/2020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A901C0-98D9-49EE-8B72-C230374529ED}" type="slidenum">
              <a:rPr lang="en-US" smtClean="0"/>
              <a:t>‹#›</a:t>
            </a:fld>
            <a:endParaRPr lang="en-US" dirty="0"/>
          </a:p>
        </p:txBody>
      </p:sp>
    </p:spTree>
    <p:extLst>
      <p:ext uri="{BB962C8B-B14F-4D97-AF65-F5344CB8AC3E}">
        <p14:creationId xmlns:p14="http://schemas.microsoft.com/office/powerpoint/2010/main" val="299806697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D70A415-0BCD-43C7-B681-4AEFB521C888}" type="datetimeFigureOut">
              <a:rPr lang="en-US" smtClean="0"/>
              <a:t>12/29/2020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A901C0-98D9-49EE-8B72-C230374529ED}" type="slidenum">
              <a:rPr lang="en-US" smtClean="0"/>
              <a:t>‹#›</a:t>
            </a:fld>
            <a:endParaRPr lang="en-US" dirty="0"/>
          </a:p>
        </p:txBody>
      </p:sp>
    </p:spTree>
    <p:extLst>
      <p:ext uri="{BB962C8B-B14F-4D97-AF65-F5344CB8AC3E}">
        <p14:creationId xmlns:p14="http://schemas.microsoft.com/office/powerpoint/2010/main" val="5260746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D70A415-0BCD-43C7-B681-4AEFB521C888}" type="datetimeFigureOut">
              <a:rPr lang="en-US" smtClean="0"/>
              <a:t>12/29/2020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A901C0-98D9-49EE-8B72-C230374529ED}" type="slidenum">
              <a:rPr lang="en-US" smtClean="0"/>
              <a:t>‹#›</a:t>
            </a:fld>
            <a:endParaRPr lang="en-US" dirty="0"/>
          </a:p>
        </p:txBody>
      </p:sp>
    </p:spTree>
    <p:extLst>
      <p:ext uri="{BB962C8B-B14F-4D97-AF65-F5344CB8AC3E}">
        <p14:creationId xmlns:p14="http://schemas.microsoft.com/office/powerpoint/2010/main" val="40038071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6727032" y="6407944"/>
            <a:ext cx="1920240" cy="365760"/>
          </a:xfrm>
          <a:prstGeom prst="rect">
            <a:avLst/>
          </a:prstGeom>
        </p:spPr>
        <p:txBody>
          <a:bodyPr/>
          <a:lstStyle/>
          <a:p>
            <a:endParaRPr lang="en-US" dirty="0"/>
          </a:p>
        </p:txBody>
      </p:sp>
      <p:sp>
        <p:nvSpPr>
          <p:cNvPr id="5" name="Footer Placeholder 4"/>
          <p:cNvSpPr>
            <a:spLocks noGrp="1"/>
          </p:cNvSpPr>
          <p:nvPr>
            <p:ph type="ftr" sz="quarter" idx="11"/>
          </p:nvPr>
        </p:nvSpPr>
        <p:spPr>
          <a:xfrm>
            <a:off x="4380072" y="6407944"/>
            <a:ext cx="2350681"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1618DCFE-E483-48BA-A4CE-37CE01994A68}"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727032" y="6407944"/>
            <a:ext cx="1920240" cy="365760"/>
          </a:xfrm>
          <a:prstGeom prst="rect">
            <a:avLst/>
          </a:prstGeom>
        </p:spPr>
        <p:txBody>
          <a:bodyPr/>
          <a:lstStyle/>
          <a:p>
            <a:pPr>
              <a:defRPr/>
            </a:pPr>
            <a:endParaRPr lang="en-US" dirty="0"/>
          </a:p>
        </p:txBody>
      </p:sp>
      <p:sp>
        <p:nvSpPr>
          <p:cNvPr id="4" name="Footer Placeholder 3"/>
          <p:cNvSpPr>
            <a:spLocks noGrp="1"/>
          </p:cNvSpPr>
          <p:nvPr>
            <p:ph type="ftr" sz="quarter" idx="11"/>
          </p:nvPr>
        </p:nvSpPr>
        <p:spPr>
          <a:xfrm>
            <a:off x="4380072" y="6407944"/>
            <a:ext cx="2350681" cy="365125"/>
          </a:xfrm>
          <a:prstGeom prst="rect">
            <a:avLst/>
          </a:prstGeom>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25BF4D22-AE57-4FFD-87C2-118FE7264855}" type="slidenum">
              <a:rPr lang="en-US" smtClean="0"/>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7.xml"/><Relationship Id="rId2" Type="http://schemas.openxmlformats.org/officeDocument/2006/relationships/slideLayout" Target="../slideLayouts/slideLayout56.xml"/><Relationship Id="rId1" Type="http://schemas.openxmlformats.org/officeDocument/2006/relationships/slideLayout" Target="../slideLayouts/slideLayout55.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5.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3.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6.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theme" Target="../theme/theme4.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8" name="Slide Number Placeholder 17"/>
          <p:cNvSpPr>
            <a:spLocks noGrp="1"/>
          </p:cNvSpPr>
          <p:nvPr>
            <p:ph type="sldNum" sz="quarter" idx="4"/>
          </p:nvPr>
        </p:nvSpPr>
        <p:spPr>
          <a:xfrm>
            <a:off x="7668344" y="6407944"/>
            <a:ext cx="504056" cy="365125"/>
          </a:xfrm>
          <a:prstGeom prst="rect">
            <a:avLst/>
          </a:prstGeom>
        </p:spPr>
        <p:txBody>
          <a:bodyPr vert="horz" anchor="b"/>
          <a:lstStyle>
            <a:lvl1pPr algn="r" eaLnBrk="1" latinLnBrk="0" hangingPunct="1">
              <a:defRPr kumimoji="0" sz="1000" b="0">
                <a:solidFill>
                  <a:schemeClr val="tx1"/>
                </a:solidFill>
              </a:defRPr>
            </a:lvl1pPr>
            <a:extLst/>
          </a:lstStyle>
          <a:p>
            <a:fld id="{1618DCFE-E483-48BA-A4CE-37CE01994A68}"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5598" r:id="rId1"/>
    <p:sldLayoutId id="2147485599" r:id="rId2"/>
    <p:sldLayoutId id="2147485601" r:id="rId3"/>
    <p:sldLayoutId id="2147485602" r:id="rId4"/>
    <p:sldLayoutId id="2147485603" r:id="rId5"/>
    <p:sldLayoutId id="2147485604" r:id="rId6"/>
    <p:sldLayoutId id="2147485605" r:id="rId7"/>
    <p:sldLayoutId id="2147485606" r:id="rId8"/>
    <p:sldLayoutId id="2147485607" r:id="rId9"/>
    <p:sldLayoutId id="2147485608" r:id="rId10"/>
    <p:sldLayoutId id="2147485609" r:id="rId11"/>
    <p:sldLayoutId id="2147485610" r:id="rId12"/>
    <p:sldLayoutId id="2147485611" r:id="rId13"/>
    <p:sldLayoutId id="2147485612" r:id="rId14"/>
    <p:sldLayoutId id="2147485619" r:id="rId15"/>
    <p:sldLayoutId id="2147485620" r:id="rId16"/>
    <p:sldLayoutId id="2147485618" r:id="rId17"/>
    <p:sldLayoutId id="2147485617" r:id="rId18"/>
    <p:sldLayoutId id="2147485615" r:id="rId19"/>
    <p:sldLayoutId id="2147485616" r:id="rId20"/>
    <p:sldLayoutId id="2147485614" r:id="rId21"/>
    <p:sldLayoutId id="2147485613" r:id="rId22"/>
    <p:sldLayoutId id="2147485621" r:id="rId23"/>
    <p:sldLayoutId id="2147485622" r:id="rId24"/>
    <p:sldLayoutId id="2147485623" r:id="rId25"/>
    <p:sldLayoutId id="2147485624" r:id="rId26"/>
    <p:sldLayoutId id="2147485625" r:id="rId27"/>
    <p:sldLayoutId id="2147485626" r:id="rId28"/>
    <p:sldLayoutId id="2147485627" r:id="rId29"/>
    <p:sldLayoutId id="2147485628" r:id="rId30"/>
    <p:sldLayoutId id="2147485629" r:id="rId31"/>
    <p:sldLayoutId id="2147485630" r:id="rId32"/>
    <p:sldLayoutId id="2147485631" r:id="rId33"/>
    <p:sldLayoutId id="2147485632" r:id="rId34"/>
    <p:sldLayoutId id="2147485633" r:id="rId35"/>
    <p:sldLayoutId id="2147485634" r:id="rId36"/>
    <p:sldLayoutId id="2147485635" r:id="rId37"/>
    <p:sldLayoutId id="2147485636" r:id="rId38"/>
    <p:sldLayoutId id="2147485637" r:id="rId39"/>
    <p:sldLayoutId id="2147485638" r:id="rId40"/>
    <p:sldLayoutId id="2147485639" r:id="rId41"/>
    <p:sldLayoutId id="2147485640" r:id="rId42"/>
    <p:sldLayoutId id="2147485641" r:id="rId43"/>
    <p:sldLayoutId id="2147485642" r:id="rId44"/>
    <p:sldLayoutId id="2147485643" r:id="rId45"/>
    <p:sldLayoutId id="2147485644" r:id="rId46"/>
    <p:sldLayoutId id="2147485645" r:id="rId47"/>
    <p:sldLayoutId id="2147485646" r:id="rId48"/>
    <p:sldLayoutId id="2147485647" r:id="rId49"/>
    <p:sldLayoutId id="2147485648" r:id="rId50"/>
    <p:sldLayoutId id="2147485649" r:id="rId51"/>
    <p:sldLayoutId id="2147485650" r:id="rId52"/>
    <p:sldLayoutId id="2147485664" r:id="rId53"/>
    <p:sldLayoutId id="2147485698" r:id="rId54"/>
  </p:sldLayoutIdLst>
  <p:hf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endParaRPr kumimoji="0" lang="en-US" dirty="0"/>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8" name="Slide Number Placeholder 17"/>
          <p:cNvSpPr>
            <a:spLocks noGrp="1"/>
          </p:cNvSpPr>
          <p:nvPr>
            <p:ph type="sldNum" sz="quarter" idx="4"/>
          </p:nvPr>
        </p:nvSpPr>
        <p:spPr>
          <a:xfrm>
            <a:off x="7668344" y="6407944"/>
            <a:ext cx="504056" cy="365125"/>
          </a:xfrm>
          <a:prstGeom prst="rect">
            <a:avLst/>
          </a:prstGeom>
        </p:spPr>
        <p:txBody>
          <a:bodyPr vert="horz" anchor="b"/>
          <a:lstStyle>
            <a:lvl1pPr algn="r" eaLnBrk="1" latinLnBrk="0" hangingPunct="1">
              <a:defRPr kumimoji="0" sz="1000" b="0">
                <a:solidFill>
                  <a:schemeClr val="tx1"/>
                </a:solidFill>
              </a:defRPr>
            </a:lvl1pPr>
            <a:extLst/>
          </a:lstStyle>
          <a:p>
            <a:fld id="{1618DCFE-E483-48BA-A4CE-37CE01994A68}" type="slidenum">
              <a:rPr lang="en-US" smtClean="0"/>
              <a:pPr/>
              <a:t>‹#›</a:t>
            </a:fld>
            <a:endParaRPr lang="en-US" dirty="0"/>
          </a:p>
        </p:txBody>
      </p:sp>
    </p:spTree>
    <p:extLst>
      <p:ext uri="{BB962C8B-B14F-4D97-AF65-F5344CB8AC3E}">
        <p14:creationId xmlns:p14="http://schemas.microsoft.com/office/powerpoint/2010/main" val="3652808490"/>
      </p:ext>
    </p:extLst>
  </p:cSld>
  <p:clrMap bg1="lt1" tx1="dk1" bg2="lt2" tx2="dk2" accent1="accent1" accent2="accent2" accent3="accent3" accent4="accent4" accent5="accent5" accent6="accent6" hlink="hlink" folHlink="folHlink"/>
  <p:sldLayoutIdLst>
    <p:sldLayoutId id="2147485714" r:id="rId1"/>
    <p:sldLayoutId id="2147485715" r:id="rId2"/>
    <p:sldLayoutId id="2147485716" r:id="rId3"/>
  </p:sldLayoutIdLst>
  <p:hf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70A415-0BCD-43C7-B681-4AEFB521C888}" type="datetimeFigureOut">
              <a:rPr lang="en-US" smtClean="0"/>
              <a:t>12/29/2020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18DCFE-E483-48BA-A4CE-37CE01994A68}" type="slidenum">
              <a:rPr lang="en-US" smtClean="0"/>
              <a:pPr/>
              <a:t>‹#›</a:t>
            </a:fld>
            <a:endParaRPr lang="en-US" dirty="0"/>
          </a:p>
        </p:txBody>
      </p:sp>
    </p:spTree>
    <p:extLst>
      <p:ext uri="{BB962C8B-B14F-4D97-AF65-F5344CB8AC3E}">
        <p14:creationId xmlns:p14="http://schemas.microsoft.com/office/powerpoint/2010/main" val="1562071279"/>
      </p:ext>
    </p:extLst>
  </p:cSld>
  <p:clrMap bg1="lt1" tx1="dk1" bg2="lt2" tx2="dk2" accent1="accent1" accent2="accent2" accent3="accent3" accent4="accent4" accent5="accent5" accent6="accent6" hlink="hlink" folHlink="folHlink"/>
  <p:sldLayoutIdLst>
    <p:sldLayoutId id="2147485730" r:id="rId1"/>
    <p:sldLayoutId id="2147485731" r:id="rId2"/>
    <p:sldLayoutId id="2147485732" r:id="rId3"/>
    <p:sldLayoutId id="2147485733" r:id="rId4"/>
    <p:sldLayoutId id="2147485734" r:id="rId5"/>
    <p:sldLayoutId id="2147485735" r:id="rId6"/>
    <p:sldLayoutId id="2147485736" r:id="rId7"/>
    <p:sldLayoutId id="2147485737" r:id="rId8"/>
    <p:sldLayoutId id="2147485738" r:id="rId9"/>
    <p:sldLayoutId id="2147485739" r:id="rId10"/>
    <p:sldLayoutId id="214748574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70A415-0BCD-43C7-B681-4AEFB521C888}" type="datetimeFigureOut">
              <a:rPr lang="en-US" smtClean="0"/>
              <a:t>12/29/2020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A901C0-98D9-49EE-8B72-C230374529ED}" type="slidenum">
              <a:rPr lang="en-US" smtClean="0"/>
              <a:t>‹#›</a:t>
            </a:fld>
            <a:endParaRPr lang="en-US" dirty="0"/>
          </a:p>
        </p:txBody>
      </p:sp>
    </p:spTree>
    <p:extLst>
      <p:ext uri="{BB962C8B-B14F-4D97-AF65-F5344CB8AC3E}">
        <p14:creationId xmlns:p14="http://schemas.microsoft.com/office/powerpoint/2010/main" val="4140765749"/>
      </p:ext>
    </p:extLst>
  </p:cSld>
  <p:clrMap bg1="lt1" tx1="dk1" bg2="lt2" tx2="dk2" accent1="accent1" accent2="accent2" accent3="accent3" accent4="accent4" accent5="accent5" accent6="accent6" hlink="hlink" folHlink="folHlink"/>
  <p:sldLayoutIdLst>
    <p:sldLayoutId id="2147485742" r:id="rId1"/>
    <p:sldLayoutId id="2147485743" r:id="rId2"/>
    <p:sldLayoutId id="2147485744" r:id="rId3"/>
    <p:sldLayoutId id="2147485745" r:id="rId4"/>
    <p:sldLayoutId id="2147485746" r:id="rId5"/>
    <p:sldLayoutId id="2147485747" r:id="rId6"/>
    <p:sldLayoutId id="2147485748" r:id="rId7"/>
    <p:sldLayoutId id="2147485749" r:id="rId8"/>
    <p:sldLayoutId id="2147485750" r:id="rId9"/>
    <p:sldLayoutId id="2147485751" r:id="rId10"/>
    <p:sldLayoutId id="214748575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69.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56.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56.xml"/><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1.xml"/><Relationship Id="rId1" Type="http://schemas.openxmlformats.org/officeDocument/2006/relationships/slideLayout" Target="../slideLayouts/slideLayout56.xml"/><Relationship Id="rId4" Type="http://schemas.openxmlformats.org/officeDocument/2006/relationships/image" Target="../media/image26.jpe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56.xml"/><Relationship Id="rId4" Type="http://schemas.openxmlformats.org/officeDocument/2006/relationships/image" Target="../media/image27.jpeg"/></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3.xml"/><Relationship Id="rId1" Type="http://schemas.openxmlformats.org/officeDocument/2006/relationships/slideLayout" Target="../slideLayouts/slideLayout56.xml"/><Relationship Id="rId5" Type="http://schemas.openxmlformats.org/officeDocument/2006/relationships/image" Target="../media/image30.jpeg"/><Relationship Id="rId4" Type="http://schemas.openxmlformats.org/officeDocument/2006/relationships/image" Target="../media/image29.jpeg"/></Relationships>
</file>

<file path=ppt/slides/_rels/slide1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4.xml"/><Relationship Id="rId1" Type="http://schemas.openxmlformats.org/officeDocument/2006/relationships/slideLayout" Target="../slideLayouts/slideLayout56.xml"/></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56.xml"/><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6.xml"/></Relationships>
</file>

<file path=ppt/slides/_rels/slide1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7.xml"/><Relationship Id="rId1" Type="http://schemas.openxmlformats.org/officeDocument/2006/relationships/slideLayout" Target="../slideLayouts/slideLayout56.xml"/><Relationship Id="rId4" Type="http://schemas.openxmlformats.org/officeDocument/2006/relationships/image" Target="../media/image35.jpeg"/></Relationships>
</file>

<file path=ppt/slides/_rels/slide1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8.xml"/><Relationship Id="rId1" Type="http://schemas.openxmlformats.org/officeDocument/2006/relationships/slideLayout" Target="../slideLayouts/slideLayout56.xml"/><Relationship Id="rId4" Type="http://schemas.openxmlformats.org/officeDocument/2006/relationships/image" Target="../media/image37.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6.xml"/></Relationships>
</file>

<file path=ppt/slides/_rels/slide2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9.xml"/><Relationship Id="rId1" Type="http://schemas.openxmlformats.org/officeDocument/2006/relationships/slideLayout" Target="../slideLayouts/slideLayout56.xml"/><Relationship Id="rId5" Type="http://schemas.openxmlformats.org/officeDocument/2006/relationships/image" Target="../media/image40.jpg"/><Relationship Id="rId4" Type="http://schemas.openxmlformats.org/officeDocument/2006/relationships/image" Target="../media/image39.jpeg"/></Relationships>
</file>

<file path=ppt/slides/_rels/slide2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0.xml"/><Relationship Id="rId1" Type="http://schemas.openxmlformats.org/officeDocument/2006/relationships/slideLayout" Target="../slideLayouts/slideLayout56.xml"/><Relationship Id="rId5" Type="http://schemas.openxmlformats.org/officeDocument/2006/relationships/image" Target="../media/image43.jpeg"/><Relationship Id="rId4" Type="http://schemas.openxmlformats.org/officeDocument/2006/relationships/image" Target="../media/image42.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6.xml"/></Relationships>
</file>

<file path=ppt/slides/_rels/slide2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3.xml"/><Relationship Id="rId1" Type="http://schemas.openxmlformats.org/officeDocument/2006/relationships/slideLayout" Target="../slideLayouts/slideLayout56.xml"/><Relationship Id="rId4" Type="http://schemas.openxmlformats.org/officeDocument/2006/relationships/image" Target="../media/image45.jpeg"/></Relationships>
</file>

<file path=ppt/slides/_rels/slide2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4.xml"/><Relationship Id="rId1" Type="http://schemas.openxmlformats.org/officeDocument/2006/relationships/slideLayout" Target="../slideLayouts/slideLayout56.xml"/><Relationship Id="rId4" Type="http://schemas.openxmlformats.org/officeDocument/2006/relationships/image" Target="../media/image47.png"/></Relationships>
</file>

<file path=ppt/slides/_rels/slide27.xml.rels><?xml version="1.0" encoding="UTF-8" standalone="yes"?>
<Relationships xmlns="http://schemas.openxmlformats.org/package/2006/relationships"><Relationship Id="rId8" Type="http://schemas.openxmlformats.org/officeDocument/2006/relationships/image" Target="../media/image51.jpeg"/><Relationship Id="rId3" Type="http://schemas.openxmlformats.org/officeDocument/2006/relationships/image" Target="../media/image48.wmf"/><Relationship Id="rId7" Type="http://schemas.openxmlformats.org/officeDocument/2006/relationships/hyperlink" Target="http://www.google.com/imgres?imgurl=http://farm3.static.flickr.com/2274/2901855040_93daefd284.jpg&amp;imgrefurl=http://www.flickr.com/photos/bionerd/2901855040/&amp;usg=__k8W7DRqimq8MRMMKDKUenzD_nbg=&amp;h=375&amp;w=500&amp;sz=148&amp;hl=en&amp;start=9&amp;zoom=1&amp;tbnid=9t4gLJg6IHZvvM:&amp;tbnh=98&amp;tbnw=130&amp;ei=qeeBTu6NHYfViAKlmMGqDQ&amp;prev=/search?q=tritium&amp;hl=en&amp;safe=active&amp;sa=N&amp;rls=com.microsoft:*&amp;tbm=isch&amp;prmd=ivns&amp;itbs=1" TargetMode="External"/><Relationship Id="rId2" Type="http://schemas.openxmlformats.org/officeDocument/2006/relationships/notesSlide" Target="../notesSlides/notesSlide25.xml"/><Relationship Id="rId1" Type="http://schemas.openxmlformats.org/officeDocument/2006/relationships/slideLayout" Target="../slideLayouts/slideLayout56.xml"/><Relationship Id="rId6" Type="http://schemas.openxmlformats.org/officeDocument/2006/relationships/image" Target="../media/image50.wmf"/><Relationship Id="rId5" Type="http://schemas.openxmlformats.org/officeDocument/2006/relationships/image" Target="../media/image49.jpeg"/><Relationship Id="rId4" Type="http://schemas.openxmlformats.org/officeDocument/2006/relationships/hyperlink" Target="http://us.123rf.com/400wm/400/400/fambros/fambros0904/fambros090400032/4604962-gamma-symbol-in-gold-3d.jpg"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3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8.xml"/><Relationship Id="rId1" Type="http://schemas.openxmlformats.org/officeDocument/2006/relationships/slideLayout" Target="../slideLayouts/slideLayout56.xml"/></Relationships>
</file>

<file path=ppt/slides/_rels/slide3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9.xml"/><Relationship Id="rId1" Type="http://schemas.openxmlformats.org/officeDocument/2006/relationships/slideLayout" Target="../slideLayouts/slideLayout56.xml"/></Relationships>
</file>

<file path=ppt/slides/_rels/slide3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0.xml"/><Relationship Id="rId1" Type="http://schemas.openxmlformats.org/officeDocument/2006/relationships/slideLayout" Target="../slideLayouts/slideLayout56.xml"/></Relationships>
</file>

<file path=ppt/slides/_rels/slide3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1.xml"/><Relationship Id="rId1" Type="http://schemas.openxmlformats.org/officeDocument/2006/relationships/slideLayout" Target="../slideLayouts/slideLayout56.xml"/></Relationships>
</file>

<file path=ppt/slides/_rels/slide3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2.xml"/><Relationship Id="rId1" Type="http://schemas.openxmlformats.org/officeDocument/2006/relationships/slideLayout" Target="../slideLayouts/slideLayout5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6.xml"/></Relationships>
</file>

<file path=ppt/slides/_rels/slide3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4.xml"/><Relationship Id="rId1" Type="http://schemas.openxmlformats.org/officeDocument/2006/relationships/slideLayout" Target="../slideLayouts/slideLayout56.xml"/></Relationships>
</file>

<file path=ppt/slides/_rels/slide37.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35.xml"/><Relationship Id="rId1" Type="http://schemas.openxmlformats.org/officeDocument/2006/relationships/slideLayout" Target="../slideLayouts/slideLayout56.xml"/><Relationship Id="rId5" Type="http://schemas.openxmlformats.org/officeDocument/2006/relationships/image" Target="../media/image57.jpeg"/><Relationship Id="rId4" Type="http://schemas.openxmlformats.org/officeDocument/2006/relationships/image" Target="../media/image56.png"/></Relationships>
</file>

<file path=ppt/slides/_rels/slide38.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36.xml"/><Relationship Id="rId1" Type="http://schemas.openxmlformats.org/officeDocument/2006/relationships/slideLayout" Target="../slideLayouts/slideLayout56.xml"/></Relationships>
</file>

<file path=ppt/slides/_rels/slide39.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37.xml"/><Relationship Id="rId1" Type="http://schemas.openxmlformats.org/officeDocument/2006/relationships/slideLayout" Target="../slideLayouts/slideLayout56.xml"/></Relationships>
</file>

<file path=ppt/slides/_rels/slide4.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56.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jpg"/></Relationships>
</file>

<file path=ppt/slides/_rels/slide40.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38.xml"/><Relationship Id="rId1" Type="http://schemas.openxmlformats.org/officeDocument/2006/relationships/slideLayout" Target="../slideLayouts/slideLayout56.xml"/></Relationships>
</file>

<file path=ppt/slides/_rels/slide41.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39.xml"/><Relationship Id="rId1" Type="http://schemas.openxmlformats.org/officeDocument/2006/relationships/slideLayout" Target="../slideLayouts/slideLayout56.xml"/><Relationship Id="rId4" Type="http://schemas.openxmlformats.org/officeDocument/2006/relationships/image" Target="../media/image62.jpeg"/></Relationships>
</file>

<file path=ppt/slides/_rels/slide42.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40.xml"/><Relationship Id="rId1" Type="http://schemas.openxmlformats.org/officeDocument/2006/relationships/slideLayout" Target="../slideLayouts/slideLayout56.xml"/><Relationship Id="rId4" Type="http://schemas.openxmlformats.org/officeDocument/2006/relationships/image" Target="../media/image64.jpeg"/></Relationships>
</file>

<file path=ppt/slides/_rels/slide43.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41.xml"/><Relationship Id="rId1" Type="http://schemas.openxmlformats.org/officeDocument/2006/relationships/slideLayout" Target="../slideLayouts/slideLayout56.xml"/><Relationship Id="rId5" Type="http://schemas.openxmlformats.org/officeDocument/2006/relationships/image" Target="../media/image67.jpeg"/><Relationship Id="rId4" Type="http://schemas.openxmlformats.org/officeDocument/2006/relationships/image" Target="../media/image66.jpeg"/></Relationships>
</file>

<file path=ppt/slides/_rels/slide44.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42.xml"/><Relationship Id="rId1" Type="http://schemas.openxmlformats.org/officeDocument/2006/relationships/slideLayout" Target="../slideLayouts/slideLayout56.xml"/><Relationship Id="rId4" Type="http://schemas.openxmlformats.org/officeDocument/2006/relationships/image" Target="../media/image69.jpe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5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47.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44.xml"/><Relationship Id="rId1" Type="http://schemas.openxmlformats.org/officeDocument/2006/relationships/slideLayout" Target="../slideLayouts/slideLayout56.xml"/><Relationship Id="rId5" Type="http://schemas.openxmlformats.org/officeDocument/2006/relationships/image" Target="../media/image72.jpeg"/><Relationship Id="rId4" Type="http://schemas.openxmlformats.org/officeDocument/2006/relationships/image" Target="../media/image71.jpeg"/></Relationships>
</file>

<file path=ppt/slides/_rels/slide48.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45.xml"/><Relationship Id="rId1" Type="http://schemas.openxmlformats.org/officeDocument/2006/relationships/slideLayout" Target="../slideLayouts/slideLayout56.xml"/><Relationship Id="rId4" Type="http://schemas.openxmlformats.org/officeDocument/2006/relationships/image" Target="../media/image74.jpeg"/></Relationships>
</file>

<file path=ppt/slides/_rels/slide49.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46.xml"/><Relationship Id="rId1" Type="http://schemas.openxmlformats.org/officeDocument/2006/relationships/slideLayout" Target="../slideLayouts/slideLayout56.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5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56.xml"/><Relationship Id="rId5" Type="http://schemas.openxmlformats.org/officeDocument/2006/relationships/image" Target="../media/image19.jpeg"/><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56.xml"/><Relationship Id="rId4" Type="http://schemas.openxmlformats.org/officeDocument/2006/relationships/image" Target="../media/image21.jpe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56.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56.xml"/><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76300" y="439451"/>
            <a:ext cx="7391400" cy="1470025"/>
          </a:xfrm>
        </p:spPr>
        <p:txBody>
          <a:bodyPr>
            <a:noAutofit/>
          </a:bodyPr>
          <a:lstStyle/>
          <a:p>
            <a:r>
              <a:rPr lang="en-US" sz="3200" dirty="0">
                <a:solidFill>
                  <a:schemeClr val="bg1"/>
                </a:solidFill>
              </a:rPr>
              <a:t>Federal Radiological Monitoring and Assessment Center       </a:t>
            </a:r>
            <a:br>
              <a:rPr lang="en-US" sz="3200" dirty="0">
                <a:solidFill>
                  <a:schemeClr val="bg1"/>
                </a:solidFill>
              </a:rPr>
            </a:br>
            <a:r>
              <a:rPr lang="en-US" sz="3200" dirty="0">
                <a:solidFill>
                  <a:schemeClr val="bg1"/>
                </a:solidFill>
              </a:rPr>
              <a:t>Monitoring and Sampling Division Training</a:t>
            </a:r>
          </a:p>
        </p:txBody>
      </p:sp>
      <p:sp>
        <p:nvSpPr>
          <p:cNvPr id="3" name="Subtitle 2"/>
          <p:cNvSpPr>
            <a:spLocks noGrp="1"/>
          </p:cNvSpPr>
          <p:nvPr>
            <p:ph type="subTitle" idx="1"/>
          </p:nvPr>
        </p:nvSpPr>
        <p:spPr>
          <a:xfrm>
            <a:off x="1371600" y="4724400"/>
            <a:ext cx="6400800" cy="1752600"/>
          </a:xfrm>
        </p:spPr>
        <p:txBody>
          <a:bodyPr/>
          <a:lstStyle/>
          <a:p>
            <a:r>
              <a:rPr lang="en-US" dirty="0">
                <a:solidFill>
                  <a:schemeClr val="bg1"/>
                </a:solidFill>
              </a:rPr>
              <a:t>MS-50 Module 2</a:t>
            </a:r>
          </a:p>
          <a:p>
            <a:r>
              <a:rPr lang="en-US" dirty="0">
                <a:solidFill>
                  <a:schemeClr val="bg1"/>
                </a:solidFill>
              </a:rPr>
              <a:t>“Technical Field Team Training”</a:t>
            </a:r>
          </a:p>
          <a:p>
            <a:r>
              <a:rPr lang="en-US" dirty="0">
                <a:solidFill>
                  <a:schemeClr val="bg1"/>
                </a:solidFill>
              </a:rPr>
              <a:t>November 2020</a:t>
            </a:r>
          </a:p>
        </p:txBody>
      </p:sp>
      <p:pic>
        <p:nvPicPr>
          <p:cNvPr id="4" name="Picture 3"/>
          <p:cNvPicPr>
            <a:picLocks noChangeAspect="1"/>
          </p:cNvPicPr>
          <p:nvPr/>
        </p:nvPicPr>
        <p:blipFill>
          <a:blip r:embed="rId3"/>
          <a:stretch>
            <a:fillRect/>
          </a:stretch>
        </p:blipFill>
        <p:spPr>
          <a:xfrm>
            <a:off x="3236262" y="1981200"/>
            <a:ext cx="2671476" cy="2671476"/>
          </a:xfrm>
          <a:prstGeom prst="rect">
            <a:avLst/>
          </a:prstGeom>
        </p:spPr>
      </p:pic>
      <p:sp>
        <p:nvSpPr>
          <p:cNvPr id="5" name="Rectangle 4">
            <a:extLst>
              <a:ext uri="{FF2B5EF4-FFF2-40B4-BE49-F238E27FC236}">
                <a16:creationId xmlns:a16="http://schemas.microsoft.com/office/drawing/2014/main" id="{D831FF26-CD05-496D-899C-039FB64C8E1B}"/>
              </a:ext>
            </a:extLst>
          </p:cNvPr>
          <p:cNvSpPr/>
          <p:nvPr/>
        </p:nvSpPr>
        <p:spPr>
          <a:xfrm>
            <a:off x="5744055" y="3059668"/>
            <a:ext cx="3457095" cy="646331"/>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charset="0"/>
                <a:ea typeface="+mn-ea"/>
                <a:cs typeface="Arial" charset="0"/>
              </a:rPr>
              <a:t>U.S. Department of Energy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charset="0"/>
                <a:ea typeface="+mn-ea"/>
                <a:cs typeface="Arial" charset="0"/>
              </a:rPr>
              <a:t>National Nuclear Security Administration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charset="0"/>
                <a:ea typeface="+mn-ea"/>
                <a:cs typeface="Arial" charset="0"/>
              </a:rPr>
              <a:t>Nevada National Security Site</a:t>
            </a:r>
          </a:p>
        </p:txBody>
      </p:sp>
    </p:spTree>
    <p:extLst>
      <p:ext uri="{BB962C8B-B14F-4D97-AF65-F5344CB8AC3E}">
        <p14:creationId xmlns:p14="http://schemas.microsoft.com/office/powerpoint/2010/main" val="32603180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a:t>Measures Beta Gamma Contamination</a:t>
            </a:r>
          </a:p>
          <a:p>
            <a:pPr lvl="1"/>
            <a:r>
              <a:rPr lang="en-US" sz="2000" dirty="0">
                <a:latin typeface="Century Gothic" panose="020B0502020202020204" pitchFamily="34" charset="0"/>
              </a:rPr>
              <a:t>Range: 0 cpm to 999 kcpm </a:t>
            </a:r>
          </a:p>
          <a:p>
            <a:pPr lvl="1"/>
            <a:r>
              <a:rPr lang="en-US" sz="2000" dirty="0">
                <a:latin typeface="Century Gothic" panose="020B0502020202020204" pitchFamily="34" charset="0"/>
              </a:rPr>
              <a:t>Range (with filter): 0 to 500 mR/h</a:t>
            </a:r>
          </a:p>
          <a:p>
            <a:endParaRPr lang="en-US" sz="2400" dirty="0"/>
          </a:p>
          <a:p>
            <a:r>
              <a:rPr lang="en-US" sz="2400" dirty="0"/>
              <a:t>Integrated Count</a:t>
            </a:r>
          </a:p>
          <a:p>
            <a:endParaRPr lang="en-US" sz="2400" dirty="0"/>
          </a:p>
          <a:p>
            <a:r>
              <a:rPr lang="en-US" sz="2400" dirty="0"/>
              <a:t>Three modes of Operation</a:t>
            </a:r>
            <a:endParaRPr lang="en-US" sz="1800" dirty="0"/>
          </a:p>
          <a:p>
            <a:pPr lvl="1"/>
            <a:r>
              <a:rPr lang="en-US" sz="2000" dirty="0"/>
              <a:t>RATE</a:t>
            </a:r>
          </a:p>
          <a:p>
            <a:pPr lvl="1"/>
            <a:r>
              <a:rPr lang="en-US" sz="2000" dirty="0"/>
              <a:t>MAX</a:t>
            </a:r>
          </a:p>
          <a:p>
            <a:pPr lvl="1"/>
            <a:r>
              <a:rPr lang="en-US" sz="2000" dirty="0"/>
              <a:t>COUNT</a:t>
            </a:r>
          </a:p>
          <a:p>
            <a:endParaRPr lang="en-US" dirty="0"/>
          </a:p>
        </p:txBody>
      </p:sp>
      <p:sp>
        <p:nvSpPr>
          <p:cNvPr id="3" name="Title 2"/>
          <p:cNvSpPr>
            <a:spLocks noGrp="1"/>
          </p:cNvSpPr>
          <p:nvPr>
            <p:ph type="title"/>
          </p:nvPr>
        </p:nvSpPr>
        <p:spPr/>
        <p:txBody>
          <a:bodyPr/>
          <a:lstStyle/>
          <a:p>
            <a:r>
              <a:rPr lang="en-US" dirty="0"/>
              <a:t>LUDLUM 26-1 Frisker</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464407">
            <a:off x="4794944" y="1766263"/>
            <a:ext cx="2664296" cy="4792033"/>
          </a:xfrm>
          <a:prstGeom prst="rect">
            <a:avLst/>
          </a:prstGeom>
        </p:spPr>
      </p:pic>
    </p:spTree>
    <p:extLst>
      <p:ext uri="{BB962C8B-B14F-4D97-AF65-F5344CB8AC3E}">
        <p14:creationId xmlns:p14="http://schemas.microsoft.com/office/powerpoint/2010/main" val="26022043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347864" y="1628800"/>
            <a:ext cx="5626968" cy="3442387"/>
          </a:xfrm>
        </p:spPr>
        <p:txBody>
          <a:bodyPr>
            <a:normAutofit fontScale="92500" lnSpcReduction="20000"/>
          </a:bodyPr>
          <a:lstStyle/>
          <a:p>
            <a:r>
              <a:rPr lang="en-US" sz="2400" dirty="0"/>
              <a:t>Measures Beta Gamma radiation</a:t>
            </a:r>
          </a:p>
          <a:p>
            <a:pPr lvl="1"/>
            <a:r>
              <a:rPr lang="en-US" sz="2000" dirty="0"/>
              <a:t>Range: 0 uR/hr to 49.9 mR/hr</a:t>
            </a:r>
          </a:p>
          <a:p>
            <a:pPr lvl="1"/>
            <a:r>
              <a:rPr lang="en-US" sz="2000" dirty="0"/>
              <a:t>Range: 0 cpm to 999 kcpm </a:t>
            </a:r>
          </a:p>
          <a:p>
            <a:pPr lvl="1"/>
            <a:endParaRPr lang="en-US" sz="2000" dirty="0"/>
          </a:p>
          <a:p>
            <a:r>
              <a:rPr lang="en-US" sz="2400" dirty="0"/>
              <a:t>Low-level, wide-energy gamma detection</a:t>
            </a:r>
          </a:p>
          <a:p>
            <a:endParaRPr lang="en-US" sz="2400" dirty="0"/>
          </a:p>
          <a:p>
            <a:r>
              <a:rPr lang="en-US" sz="2400" dirty="0"/>
              <a:t>Modes of Operation</a:t>
            </a:r>
            <a:endParaRPr lang="en-US" sz="1800" dirty="0"/>
          </a:p>
          <a:p>
            <a:pPr lvl="1"/>
            <a:r>
              <a:rPr lang="en-US" sz="2000" dirty="0"/>
              <a:t>RATE</a:t>
            </a:r>
          </a:p>
          <a:p>
            <a:pPr lvl="1"/>
            <a:r>
              <a:rPr lang="en-US" sz="2000" dirty="0"/>
              <a:t>MAX</a:t>
            </a:r>
          </a:p>
          <a:p>
            <a:pPr lvl="1"/>
            <a:r>
              <a:rPr lang="en-US" sz="2000" dirty="0"/>
              <a:t>COUNT</a:t>
            </a:r>
          </a:p>
          <a:p>
            <a:endParaRPr lang="en-US" dirty="0"/>
          </a:p>
        </p:txBody>
      </p:sp>
      <p:sp>
        <p:nvSpPr>
          <p:cNvPr id="3" name="Title 2"/>
          <p:cNvSpPr>
            <a:spLocks noGrp="1"/>
          </p:cNvSpPr>
          <p:nvPr>
            <p:ph type="title"/>
          </p:nvPr>
        </p:nvSpPr>
        <p:spPr/>
        <p:txBody>
          <a:bodyPr/>
          <a:lstStyle/>
          <a:p>
            <a:r>
              <a:rPr lang="en-US" dirty="0"/>
              <a:t>LUDLUM 3001 with 44-2</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949" y="1909961"/>
            <a:ext cx="2783915" cy="3695462"/>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96136" y="4425039"/>
            <a:ext cx="2056667" cy="1714620"/>
          </a:xfrm>
          <a:prstGeom prst="rect">
            <a:avLst/>
          </a:prstGeom>
        </p:spPr>
      </p:pic>
      <p:sp>
        <p:nvSpPr>
          <p:cNvPr id="6" name="Text Box 6"/>
          <p:cNvSpPr txBox="1">
            <a:spLocks noChangeArrowheads="1"/>
          </p:cNvSpPr>
          <p:nvPr/>
        </p:nvSpPr>
        <p:spPr bwMode="auto">
          <a:xfrm>
            <a:off x="2479703" y="5724160"/>
            <a:ext cx="3312368" cy="830997"/>
          </a:xfrm>
          <a:prstGeom prst="rect">
            <a:avLst/>
          </a:prstGeom>
          <a:solidFill>
            <a:schemeClr val="accent1">
              <a:lumMod val="20000"/>
              <a:lumOff val="80000"/>
            </a:schemeClr>
          </a:solidFill>
          <a:ln w="9525">
            <a:noFill/>
            <a:miter lim="800000"/>
            <a:headEnd/>
            <a:tailEnd/>
          </a:ln>
        </p:spPr>
        <p:txBody>
          <a:bodyPr wrap="square">
            <a:spAutoFit/>
          </a:bodyPr>
          <a:lstStyle/>
          <a:p>
            <a:pPr marL="231775" indent="-231775">
              <a:buFontTx/>
              <a:buChar char="•"/>
            </a:pPr>
            <a:r>
              <a:rPr lang="en-US" sz="2400" dirty="0">
                <a:solidFill>
                  <a:schemeClr val="tx2"/>
                </a:solidFill>
              </a:rPr>
              <a:t>First Plane - 12 Kits</a:t>
            </a:r>
          </a:p>
          <a:p>
            <a:pPr marL="231775" indent="-231775">
              <a:buFontTx/>
              <a:buChar char="•"/>
            </a:pPr>
            <a:r>
              <a:rPr lang="en-US" sz="2400" dirty="0">
                <a:solidFill>
                  <a:schemeClr val="tx2"/>
                </a:solidFill>
              </a:rPr>
              <a:t>Extra – 12 Kits</a:t>
            </a:r>
          </a:p>
        </p:txBody>
      </p:sp>
    </p:spTree>
    <p:extLst>
      <p:ext uri="{BB962C8B-B14F-4D97-AF65-F5344CB8AC3E}">
        <p14:creationId xmlns:p14="http://schemas.microsoft.com/office/powerpoint/2010/main" val="39081295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Rectangle 3"/>
          <p:cNvSpPr>
            <a:spLocks noGrp="1" noChangeArrowheads="1"/>
          </p:cNvSpPr>
          <p:nvPr>
            <p:ph idx="1"/>
          </p:nvPr>
        </p:nvSpPr>
        <p:spPr>
          <a:xfrm>
            <a:off x="107504" y="1556793"/>
            <a:ext cx="5544616" cy="4204294"/>
          </a:xfrm>
        </p:spPr>
        <p:txBody>
          <a:bodyPr>
            <a:normAutofit/>
          </a:bodyPr>
          <a:lstStyle/>
          <a:p>
            <a:pPr>
              <a:defRPr/>
            </a:pPr>
            <a:r>
              <a:rPr lang="en-US" sz="2400" dirty="0">
                <a:latin typeface="Arial" panose="020B0604020202020204" pitchFamily="34" charset="0"/>
                <a:cs typeface="Arial" panose="020B0604020202020204" pitchFamily="34" charset="0"/>
              </a:rPr>
              <a:t>Uses</a:t>
            </a:r>
          </a:p>
          <a:p>
            <a:pPr lvl="1">
              <a:defRPr/>
            </a:pPr>
            <a:r>
              <a:rPr lang="en-US" sz="2400" dirty="0">
                <a:ea typeface="+mn-ea"/>
              </a:rPr>
              <a:t>Radioisotope identification </a:t>
            </a:r>
          </a:p>
          <a:p>
            <a:pPr lvl="1">
              <a:defRPr/>
            </a:pPr>
            <a:r>
              <a:rPr lang="en-US" sz="2400" dirty="0">
                <a:ea typeface="+mn-ea"/>
              </a:rPr>
              <a:t>Activity quantification </a:t>
            </a:r>
          </a:p>
          <a:p>
            <a:pPr lvl="1">
              <a:defRPr/>
            </a:pPr>
            <a:r>
              <a:rPr lang="en-US" sz="2400" dirty="0">
                <a:ea typeface="+mn-ea"/>
              </a:rPr>
              <a:t>Low level detection</a:t>
            </a:r>
          </a:p>
          <a:p>
            <a:pPr>
              <a:defRPr/>
            </a:pPr>
            <a:endParaRPr lang="en-US" sz="2400" dirty="0"/>
          </a:p>
          <a:p>
            <a:pPr>
              <a:defRPr/>
            </a:pPr>
            <a:r>
              <a:rPr lang="en-US" sz="2400" dirty="0">
                <a:latin typeface="Arial" panose="020B0604020202020204" pitchFamily="34" charset="0"/>
                <a:cs typeface="Arial" panose="020B0604020202020204" pitchFamily="34" charset="0"/>
              </a:rPr>
              <a:t>Detectors</a:t>
            </a:r>
          </a:p>
          <a:p>
            <a:pPr lvl="1">
              <a:defRPr/>
            </a:pPr>
            <a:r>
              <a:rPr lang="en-US" sz="2400" dirty="0">
                <a:ea typeface="+mn-ea"/>
              </a:rPr>
              <a:t>High purity germanium </a:t>
            </a:r>
          </a:p>
          <a:p>
            <a:pPr lvl="1">
              <a:defRPr/>
            </a:pPr>
            <a:r>
              <a:rPr lang="en-US" sz="2400" dirty="0">
                <a:ea typeface="+mn-ea"/>
              </a:rPr>
              <a:t>Gamma only</a:t>
            </a:r>
          </a:p>
          <a:p>
            <a:pPr lvl="1">
              <a:defRPr/>
            </a:pPr>
            <a:r>
              <a:rPr lang="en-US" sz="2400" dirty="0">
                <a:ea typeface="+mn-ea"/>
              </a:rPr>
              <a:t>Mechanically cooled </a:t>
            </a:r>
            <a:r>
              <a:rPr lang="en-US" sz="2400" dirty="0"/>
              <a:t>detector</a:t>
            </a:r>
          </a:p>
          <a:p>
            <a:pPr lvl="2" eaLnBrk="1" hangingPunct="1">
              <a:defRPr/>
            </a:pPr>
            <a:r>
              <a:rPr lang="en-US" dirty="0"/>
              <a:t>requires 12-24 hours to cool down </a:t>
            </a:r>
          </a:p>
          <a:p>
            <a:pPr lvl="1" eaLnBrk="1" hangingPunct="1">
              <a:buFontTx/>
              <a:buNone/>
              <a:defRPr/>
            </a:pPr>
            <a:endParaRPr lang="en-US" sz="2400" dirty="0"/>
          </a:p>
        </p:txBody>
      </p:sp>
      <p:sp>
        <p:nvSpPr>
          <p:cNvPr id="70658" name="Rectangle 2"/>
          <p:cNvSpPr>
            <a:spLocks noGrp="1" noChangeArrowheads="1"/>
          </p:cNvSpPr>
          <p:nvPr>
            <p:ph type="title"/>
          </p:nvPr>
        </p:nvSpPr>
        <p:spPr>
          <a:xfrm>
            <a:off x="468313" y="260648"/>
            <a:ext cx="8229600" cy="1143000"/>
          </a:xfrm>
        </p:spPr>
        <p:txBody>
          <a:bodyPr>
            <a:normAutofit fontScale="90000"/>
          </a:bodyPr>
          <a:lstStyle/>
          <a:p>
            <a:pPr algn="ctr" eaLnBrk="1" hangingPunct="1"/>
            <a:r>
              <a:rPr lang="en-US" sz="4000" dirty="0"/>
              <a:t>High-Purity Germanium (</a:t>
            </a:r>
            <a:r>
              <a:rPr lang="en-US" sz="4000" i="1" dirty="0"/>
              <a:t>in situ</a:t>
            </a:r>
            <a:r>
              <a:rPr lang="en-US" sz="4000" dirty="0"/>
              <a:t>) Detector</a:t>
            </a:r>
          </a:p>
        </p:txBody>
      </p:sp>
      <p:pic>
        <p:nvPicPr>
          <p:cNvPr id="5" name="Picture 1" descr="E:\Save\Rich's Pictures\Training Pictures\D05_4439.ti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881936" y="3832478"/>
            <a:ext cx="2455168" cy="1636778"/>
          </a:xfrm>
          <a:prstGeom prst="rect">
            <a:avLst/>
          </a:prstGeom>
          <a:noFill/>
          <a:ln w="9525">
            <a:solidFill>
              <a:srgbClr val="FF0000"/>
            </a:solidFill>
            <a:miter lim="800000"/>
            <a:headEnd/>
            <a:tailEnd/>
          </a:ln>
        </p:spPr>
      </p:pic>
      <p:sp>
        <p:nvSpPr>
          <p:cNvPr id="3" name="TextBox 2"/>
          <p:cNvSpPr txBox="1"/>
          <p:nvPr/>
        </p:nvSpPr>
        <p:spPr>
          <a:xfrm>
            <a:off x="2267744" y="5761087"/>
            <a:ext cx="4392488" cy="646331"/>
          </a:xfrm>
          <a:prstGeom prst="rect">
            <a:avLst/>
          </a:prstGeom>
          <a:solidFill>
            <a:schemeClr val="accent1">
              <a:lumMod val="20000"/>
              <a:lumOff val="80000"/>
            </a:schemeClr>
          </a:solidFill>
        </p:spPr>
        <p:txBody>
          <a:bodyPr wrap="square" rtlCol="0">
            <a:spAutoFit/>
          </a:bodyPr>
          <a:lstStyle/>
          <a:p>
            <a:r>
              <a:rPr lang="en-US" dirty="0">
                <a:solidFill>
                  <a:schemeClr val="tx2"/>
                </a:solidFill>
              </a:rPr>
              <a:t>First Plane 2 - Ortec Detective DX</a:t>
            </a:r>
          </a:p>
          <a:p>
            <a:r>
              <a:rPr lang="en-US" dirty="0">
                <a:solidFill>
                  <a:schemeClr val="tx2"/>
                </a:solidFill>
              </a:rPr>
              <a:t>Extra – 3 Ortec Detectives</a:t>
            </a:r>
          </a:p>
        </p:txBody>
      </p:sp>
      <p:pic>
        <p:nvPicPr>
          <p:cNvPr id="7" name="Picture 3" descr="L1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52525" y="1556793"/>
            <a:ext cx="2880320" cy="2162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520" y="1340768"/>
            <a:ext cx="4680520" cy="4525963"/>
          </a:xfrm>
        </p:spPr>
        <p:txBody>
          <a:bodyPr>
            <a:normAutofit/>
          </a:bodyPr>
          <a:lstStyle/>
          <a:p>
            <a:pPr>
              <a:lnSpc>
                <a:spcPct val="110000"/>
              </a:lnSpc>
              <a:buClr>
                <a:srgbClr val="000099"/>
              </a:buClr>
              <a:buSzPct val="100000"/>
            </a:pPr>
            <a:r>
              <a:rPr lang="en-US" sz="2800" dirty="0">
                <a:latin typeface="Arial" pitchFamily="34" charset="0"/>
                <a:cs typeface="Arial" pitchFamily="34" charset="0"/>
              </a:rPr>
              <a:t>True and Accurate Dose Measurements</a:t>
            </a:r>
          </a:p>
          <a:p>
            <a:pPr>
              <a:lnSpc>
                <a:spcPct val="110000"/>
              </a:lnSpc>
              <a:buClr>
                <a:srgbClr val="000099"/>
              </a:buClr>
              <a:buSzPct val="100000"/>
            </a:pPr>
            <a:endParaRPr lang="en-US" sz="2000" dirty="0"/>
          </a:p>
          <a:p>
            <a:pPr>
              <a:lnSpc>
                <a:spcPct val="110000"/>
              </a:lnSpc>
              <a:buClr>
                <a:srgbClr val="000099"/>
              </a:buClr>
              <a:buSzPct val="100000"/>
            </a:pPr>
            <a:r>
              <a:rPr lang="en-US" sz="2800" dirty="0"/>
              <a:t>Aerial Measurement Support:</a:t>
            </a:r>
          </a:p>
          <a:p>
            <a:pPr lvl="1">
              <a:lnSpc>
                <a:spcPct val="110000"/>
              </a:lnSpc>
              <a:buClr>
                <a:srgbClr val="9999FD"/>
              </a:buClr>
              <a:buSzPct val="80000"/>
            </a:pPr>
            <a:r>
              <a:rPr lang="en-US" sz="1800" dirty="0"/>
              <a:t>Normalize Aerial data to Dose Measured @ 1 meter</a:t>
            </a:r>
          </a:p>
          <a:p>
            <a:pPr lvl="1">
              <a:lnSpc>
                <a:spcPct val="110000"/>
              </a:lnSpc>
              <a:buClr>
                <a:srgbClr val="9999FD"/>
              </a:buClr>
              <a:buSzPct val="80000"/>
            </a:pPr>
            <a:r>
              <a:rPr lang="en-US" sz="1800" dirty="0"/>
              <a:t>Trending changes over time</a:t>
            </a:r>
          </a:p>
          <a:p>
            <a:pPr lvl="1">
              <a:lnSpc>
                <a:spcPct val="110000"/>
              </a:lnSpc>
              <a:buClr>
                <a:srgbClr val="9999FD"/>
              </a:buClr>
              <a:buSzPct val="80000"/>
            </a:pPr>
            <a:r>
              <a:rPr lang="en-US" sz="1800" dirty="0"/>
              <a:t>Portable</a:t>
            </a:r>
          </a:p>
          <a:p>
            <a:endParaRPr lang="en-US" dirty="0"/>
          </a:p>
        </p:txBody>
      </p:sp>
      <p:sp>
        <p:nvSpPr>
          <p:cNvPr id="3" name="Title 2"/>
          <p:cNvSpPr>
            <a:spLocks noGrp="1"/>
          </p:cNvSpPr>
          <p:nvPr>
            <p:ph type="title"/>
          </p:nvPr>
        </p:nvSpPr>
        <p:spPr>
          <a:xfrm>
            <a:off x="457200" y="274638"/>
            <a:ext cx="8507288" cy="1143000"/>
          </a:xfrm>
        </p:spPr>
        <p:txBody>
          <a:bodyPr>
            <a:noAutofit/>
          </a:bodyPr>
          <a:lstStyle/>
          <a:p>
            <a:r>
              <a:rPr lang="en-US" sz="3600" dirty="0"/>
              <a:t>Radiation Monitors – Pressurized Ion Chamber</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7292" y="1052736"/>
            <a:ext cx="1797800" cy="2016224"/>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48064" y="3140968"/>
            <a:ext cx="3552395" cy="2664296"/>
          </a:xfrm>
          <a:prstGeom prst="rect">
            <a:avLst/>
          </a:prstGeom>
        </p:spPr>
      </p:pic>
      <p:sp>
        <p:nvSpPr>
          <p:cNvPr id="6" name="TextBox 5"/>
          <p:cNvSpPr txBox="1"/>
          <p:nvPr/>
        </p:nvSpPr>
        <p:spPr>
          <a:xfrm>
            <a:off x="1835696" y="5788553"/>
            <a:ext cx="2736304" cy="369332"/>
          </a:xfrm>
          <a:prstGeom prst="rect">
            <a:avLst/>
          </a:prstGeom>
          <a:solidFill>
            <a:schemeClr val="accent1">
              <a:lumMod val="20000"/>
              <a:lumOff val="80000"/>
            </a:schemeClr>
          </a:solidFill>
        </p:spPr>
        <p:txBody>
          <a:bodyPr wrap="square" rtlCol="0">
            <a:spAutoFit/>
          </a:bodyPr>
          <a:lstStyle/>
          <a:p>
            <a:r>
              <a:rPr lang="en-US" dirty="0">
                <a:solidFill>
                  <a:schemeClr val="tx2"/>
                </a:solidFill>
              </a:rPr>
              <a:t>3 GE RSDetect</a:t>
            </a:r>
          </a:p>
        </p:txBody>
      </p:sp>
    </p:spTree>
    <p:extLst>
      <p:ext uri="{BB962C8B-B14F-4D97-AF65-F5344CB8AC3E}">
        <p14:creationId xmlns:p14="http://schemas.microsoft.com/office/powerpoint/2010/main" val="27571444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4334271" cy="4525963"/>
          </a:xfrm>
        </p:spPr>
        <p:txBody>
          <a:bodyPr/>
          <a:lstStyle/>
          <a:p>
            <a:r>
              <a:rPr lang="en-US" dirty="0"/>
              <a:t>Can characterize the extent of deposition  </a:t>
            </a:r>
            <a:br>
              <a:rPr lang="en-US" dirty="0"/>
            </a:br>
            <a:r>
              <a:rPr lang="en-US" dirty="0"/>
              <a:t>(in low dose rate areas)</a:t>
            </a:r>
          </a:p>
          <a:p>
            <a:r>
              <a:rPr lang="en-US" dirty="0"/>
              <a:t>Can be used as impromptu portal monitors</a:t>
            </a:r>
          </a:p>
        </p:txBody>
      </p:sp>
      <p:sp>
        <p:nvSpPr>
          <p:cNvPr id="3" name="Title 2"/>
          <p:cNvSpPr>
            <a:spLocks noGrp="1"/>
          </p:cNvSpPr>
          <p:nvPr>
            <p:ph type="title"/>
          </p:nvPr>
        </p:nvSpPr>
        <p:spPr/>
        <p:txBody>
          <a:bodyPr/>
          <a:lstStyle/>
          <a:p>
            <a:r>
              <a:rPr lang="en-US" dirty="0"/>
              <a:t>Search Instruments</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45232" y="1401287"/>
            <a:ext cx="3995936" cy="2665258"/>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12775" y="3645024"/>
            <a:ext cx="3128393" cy="2086614"/>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95936" y="3454448"/>
            <a:ext cx="2088232" cy="3180874"/>
          </a:xfrm>
          <a:prstGeom prst="rect">
            <a:avLst/>
          </a:prstGeom>
        </p:spPr>
      </p:pic>
    </p:spTree>
    <p:extLst>
      <p:ext uri="{BB962C8B-B14F-4D97-AF65-F5344CB8AC3E}">
        <p14:creationId xmlns:p14="http://schemas.microsoft.com/office/powerpoint/2010/main" val="27906149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700808"/>
            <a:ext cx="4978896" cy="4525963"/>
          </a:xfrm>
        </p:spPr>
        <p:txBody>
          <a:bodyPr>
            <a:normAutofit lnSpcReduction="10000"/>
          </a:bodyPr>
          <a:lstStyle/>
          <a:p>
            <a:pPr>
              <a:lnSpc>
                <a:spcPct val="80000"/>
              </a:lnSpc>
            </a:pPr>
            <a:r>
              <a:rPr lang="en-US" sz="2800" dirty="0"/>
              <a:t>Used to detect alpha emitters via gamma radiation.</a:t>
            </a:r>
          </a:p>
          <a:p>
            <a:pPr marL="0" indent="0">
              <a:lnSpc>
                <a:spcPct val="80000"/>
              </a:lnSpc>
              <a:buNone/>
            </a:pPr>
            <a:r>
              <a:rPr lang="en-US" sz="2800" dirty="0"/>
              <a:t> </a:t>
            </a:r>
          </a:p>
          <a:p>
            <a:pPr>
              <a:lnSpc>
                <a:spcPct val="80000"/>
              </a:lnSpc>
            </a:pPr>
            <a:r>
              <a:rPr lang="en-US" sz="2800" dirty="0"/>
              <a:t>Single channel analyzer count rate meter</a:t>
            </a:r>
          </a:p>
          <a:p>
            <a:pPr>
              <a:lnSpc>
                <a:spcPct val="80000"/>
              </a:lnSpc>
            </a:pPr>
            <a:endParaRPr lang="en-US" sz="2800" dirty="0"/>
          </a:p>
          <a:p>
            <a:pPr>
              <a:lnSpc>
                <a:spcPct val="80000"/>
              </a:lnSpc>
            </a:pPr>
            <a:r>
              <a:rPr lang="en-US" sz="2800" dirty="0"/>
              <a:t>Preset region of interest for </a:t>
            </a:r>
          </a:p>
          <a:p>
            <a:pPr>
              <a:lnSpc>
                <a:spcPct val="80000"/>
              </a:lnSpc>
              <a:buFont typeface="Wingdings 3" pitchFamily="18" charset="2"/>
              <a:buNone/>
            </a:pPr>
            <a:r>
              <a:rPr lang="en-US" sz="2800" dirty="0"/>
              <a:t>  17 keV or 60 keV</a:t>
            </a:r>
          </a:p>
          <a:p>
            <a:pPr>
              <a:lnSpc>
                <a:spcPct val="80000"/>
              </a:lnSpc>
            </a:pPr>
            <a:endParaRPr lang="en-US" sz="2800" dirty="0"/>
          </a:p>
          <a:p>
            <a:pPr>
              <a:lnSpc>
                <a:spcPct val="80000"/>
              </a:lnSpc>
            </a:pPr>
            <a:r>
              <a:rPr lang="en-US" sz="2800" dirty="0"/>
              <a:t>Display Counts per </a:t>
            </a:r>
          </a:p>
          <a:p>
            <a:pPr>
              <a:lnSpc>
                <a:spcPct val="80000"/>
              </a:lnSpc>
              <a:buFont typeface="Wingdings 3" pitchFamily="18" charset="2"/>
              <a:buNone/>
            </a:pPr>
            <a:r>
              <a:rPr lang="en-US" sz="2800" dirty="0"/>
              <a:t>  Second</a:t>
            </a:r>
          </a:p>
          <a:p>
            <a:endParaRPr lang="en-US" dirty="0"/>
          </a:p>
        </p:txBody>
      </p:sp>
      <p:sp>
        <p:nvSpPr>
          <p:cNvPr id="3" name="Title 2"/>
          <p:cNvSpPr>
            <a:spLocks noGrp="1"/>
          </p:cNvSpPr>
          <p:nvPr>
            <p:ph type="title"/>
          </p:nvPr>
        </p:nvSpPr>
        <p:spPr/>
        <p:txBody>
          <a:bodyPr>
            <a:normAutofit fontScale="90000"/>
          </a:bodyPr>
          <a:lstStyle/>
          <a:p>
            <a:r>
              <a:rPr lang="en-US" dirty="0"/>
              <a:t>FIDLER - Field Instrument for Detecting Low Energy Radiation</a:t>
            </a:r>
          </a:p>
        </p:txBody>
      </p:sp>
      <p:pic>
        <p:nvPicPr>
          <p:cNvPr id="4" name="Picture 2" descr="3c3e8871-7f13-4f74-a5db-559aabe562b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614987" y="3212976"/>
            <a:ext cx="3071813" cy="2305050"/>
          </a:xfrm>
          <a:prstGeom prst="rect">
            <a:avLst/>
          </a:prstGeom>
          <a:noFill/>
          <a:ln w="9525">
            <a:noFill/>
            <a:miter lim="800000"/>
            <a:headEnd/>
            <a:tailEnd/>
          </a:ln>
        </p:spPr>
      </p:pic>
    </p:spTree>
    <p:extLst>
      <p:ext uri="{BB962C8B-B14F-4D97-AF65-F5344CB8AC3E}">
        <p14:creationId xmlns:p14="http://schemas.microsoft.com/office/powerpoint/2010/main" val="15872979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6159" y="1400416"/>
            <a:ext cx="1479504" cy="2027113"/>
          </a:xfrm>
          <a:prstGeom prst="rect">
            <a:avLst/>
          </a:prstGeom>
        </p:spPr>
      </p:pic>
      <p:sp>
        <p:nvSpPr>
          <p:cNvPr id="2" name="Content Placeholder 1"/>
          <p:cNvSpPr>
            <a:spLocks noGrp="1"/>
          </p:cNvSpPr>
          <p:nvPr>
            <p:ph idx="1"/>
          </p:nvPr>
        </p:nvSpPr>
        <p:spPr>
          <a:xfrm>
            <a:off x="457200" y="1481328"/>
            <a:ext cx="4186808" cy="4525963"/>
          </a:xfrm>
        </p:spPr>
        <p:txBody>
          <a:bodyPr>
            <a:normAutofit fontScale="92500" lnSpcReduction="20000"/>
          </a:bodyPr>
          <a:lstStyle/>
          <a:p>
            <a:pPr>
              <a:spcBef>
                <a:spcPts val="600"/>
              </a:spcBef>
              <a:spcAft>
                <a:spcPts val="600"/>
              </a:spcAft>
            </a:pPr>
            <a:r>
              <a:rPr lang="en-US" dirty="0"/>
              <a:t>Measure ground contamination for plutonium dispersal from Radioisotope thermoelectric generator (RTG) or nuclear weapons accidents</a:t>
            </a:r>
          </a:p>
          <a:p>
            <a:pPr>
              <a:spcBef>
                <a:spcPts val="600"/>
              </a:spcBef>
              <a:spcAft>
                <a:spcPts val="600"/>
              </a:spcAft>
            </a:pPr>
            <a:r>
              <a:rPr lang="en-US" dirty="0"/>
              <a:t>Thin crystal Sodium Iodine (NaI) scintillation detectors</a:t>
            </a:r>
          </a:p>
          <a:p>
            <a:pPr>
              <a:spcBef>
                <a:spcPts val="600"/>
              </a:spcBef>
              <a:spcAft>
                <a:spcPts val="600"/>
              </a:spcAft>
            </a:pPr>
            <a:r>
              <a:rPr lang="en-US" dirty="0"/>
              <a:t>Americium-241 and Plutonium Low-Energy X- and gamma rays </a:t>
            </a:r>
          </a:p>
          <a:p>
            <a:endParaRPr lang="en-US" dirty="0"/>
          </a:p>
        </p:txBody>
      </p:sp>
      <p:sp>
        <p:nvSpPr>
          <p:cNvPr id="3" name="Title 2"/>
          <p:cNvSpPr>
            <a:spLocks noGrp="1"/>
          </p:cNvSpPr>
          <p:nvPr>
            <p:ph type="title"/>
          </p:nvPr>
        </p:nvSpPr>
        <p:spPr/>
        <p:txBody>
          <a:bodyPr>
            <a:noAutofit/>
          </a:bodyPr>
          <a:lstStyle/>
          <a:p>
            <a:r>
              <a:rPr lang="en-US" sz="3200" dirty="0"/>
              <a:t>SpecFIDLER – Spectral Field Instrument for Detecting Low Energy Radiation</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48064" y="3315213"/>
            <a:ext cx="3271678" cy="2476187"/>
          </a:xfrm>
          <a:prstGeom prst="rect">
            <a:avLst/>
          </a:prstGeom>
        </p:spPr>
      </p:pic>
      <p:sp>
        <p:nvSpPr>
          <p:cNvPr id="6" name="Text Box 5"/>
          <p:cNvSpPr txBox="1">
            <a:spLocks noChangeArrowheads="1"/>
          </p:cNvSpPr>
          <p:nvPr/>
        </p:nvSpPr>
        <p:spPr bwMode="auto">
          <a:xfrm>
            <a:off x="4788024" y="5838363"/>
            <a:ext cx="2880246" cy="461665"/>
          </a:xfrm>
          <a:prstGeom prst="rect">
            <a:avLst/>
          </a:prstGeom>
          <a:solidFill>
            <a:schemeClr val="accent1">
              <a:lumMod val="20000"/>
              <a:lumOff val="80000"/>
            </a:schemeClr>
          </a:solidFill>
          <a:ln w="9525">
            <a:noFill/>
            <a:miter lim="800000"/>
            <a:headEnd/>
            <a:tailEnd/>
          </a:ln>
        </p:spPr>
        <p:txBody>
          <a:bodyPr wrap="square">
            <a:spAutoFit/>
          </a:bodyPr>
          <a:lstStyle/>
          <a:p>
            <a:r>
              <a:rPr lang="en-US" sz="2400" dirty="0">
                <a:solidFill>
                  <a:schemeClr val="tx2"/>
                </a:solidFill>
              </a:rPr>
              <a:t>20 - SpecFIDLER</a:t>
            </a:r>
          </a:p>
        </p:txBody>
      </p:sp>
    </p:spTree>
    <p:extLst>
      <p:ext uri="{BB962C8B-B14F-4D97-AF65-F5344CB8AC3E}">
        <p14:creationId xmlns:p14="http://schemas.microsoft.com/office/powerpoint/2010/main" val="3552511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27584" y="1556792"/>
            <a:ext cx="3178696" cy="4525963"/>
          </a:xfrm>
        </p:spPr>
        <p:txBody>
          <a:bodyPr/>
          <a:lstStyle/>
          <a:p>
            <a:pPr marL="109728" indent="0">
              <a:buNone/>
            </a:pPr>
            <a:r>
              <a:rPr lang="en-US" u="sng" dirty="0"/>
              <a:t>FIDLER</a:t>
            </a:r>
          </a:p>
          <a:p>
            <a:pPr>
              <a:buFont typeface="Wingdings" panose="05000000000000000000" pitchFamily="2" charset="2"/>
              <a:buChar char="§"/>
            </a:pPr>
            <a:r>
              <a:rPr lang="en-US" dirty="0"/>
              <a:t>Good when wet</a:t>
            </a:r>
          </a:p>
          <a:p>
            <a:pPr>
              <a:buFont typeface="Wingdings" panose="05000000000000000000" pitchFamily="2" charset="2"/>
              <a:buChar char="§"/>
            </a:pPr>
            <a:r>
              <a:rPr lang="en-US" dirty="0"/>
              <a:t>Less sensitivity</a:t>
            </a:r>
          </a:p>
          <a:p>
            <a:pPr>
              <a:buFont typeface="Wingdings" panose="05000000000000000000" pitchFamily="2" charset="2"/>
              <a:buChar char="§"/>
            </a:pPr>
            <a:r>
              <a:rPr lang="en-US" dirty="0"/>
              <a:t>Awkward to carry</a:t>
            </a:r>
          </a:p>
          <a:p>
            <a:pPr>
              <a:buFont typeface="Wingdings" panose="05000000000000000000" pitchFamily="2" charset="2"/>
              <a:buChar char="§"/>
            </a:pPr>
            <a:r>
              <a:rPr lang="en-US" dirty="0"/>
              <a:t>Bigger Probe </a:t>
            </a:r>
          </a:p>
          <a:p>
            <a:pPr>
              <a:buFont typeface="Wingdings" panose="05000000000000000000" pitchFamily="2" charset="2"/>
              <a:buChar char="§"/>
            </a:pPr>
            <a:r>
              <a:rPr lang="en-US" dirty="0"/>
              <a:t>More durable</a:t>
            </a:r>
          </a:p>
          <a:p>
            <a:pPr>
              <a:buFont typeface="Wingdings" panose="05000000000000000000" pitchFamily="2" charset="2"/>
              <a:buChar char="§"/>
            </a:pPr>
            <a:r>
              <a:rPr lang="en-US" dirty="0"/>
              <a:t>Cover survey area faster</a:t>
            </a:r>
          </a:p>
          <a:p>
            <a:endParaRPr lang="en-US" dirty="0"/>
          </a:p>
        </p:txBody>
      </p:sp>
      <p:sp>
        <p:nvSpPr>
          <p:cNvPr id="3" name="Title 2"/>
          <p:cNvSpPr>
            <a:spLocks noGrp="1"/>
          </p:cNvSpPr>
          <p:nvPr>
            <p:ph type="title"/>
          </p:nvPr>
        </p:nvSpPr>
        <p:spPr/>
        <p:txBody>
          <a:bodyPr/>
          <a:lstStyle/>
          <a:p>
            <a:r>
              <a:rPr lang="en-US" dirty="0"/>
              <a:t>FIDLER vs. Alpha Probe</a:t>
            </a:r>
          </a:p>
        </p:txBody>
      </p:sp>
      <p:sp>
        <p:nvSpPr>
          <p:cNvPr id="4" name="Content Placeholder 1"/>
          <p:cNvSpPr txBox="1">
            <a:spLocks/>
          </p:cNvSpPr>
          <p:nvPr/>
        </p:nvSpPr>
        <p:spPr>
          <a:xfrm>
            <a:off x="4139952" y="1481328"/>
            <a:ext cx="4032448" cy="4525963"/>
          </a:xfrm>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Arial" panose="020B0604020202020204" pitchFamily="34" charset="0"/>
                <a:ea typeface="+mn-ea"/>
                <a:cs typeface="Arial" panose="020B0604020202020204" pitchFamily="34" charset="0"/>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Arial" panose="020B0604020202020204" pitchFamily="34" charset="0"/>
                <a:ea typeface="+mn-ea"/>
                <a:cs typeface="Arial" panose="020B0604020202020204" pitchFamily="34" charset="0"/>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Arial" panose="020B0604020202020204" pitchFamily="34" charset="0"/>
                <a:ea typeface="+mn-ea"/>
                <a:cs typeface="Arial" panose="020B0604020202020204" pitchFamily="34" charset="0"/>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Arial" panose="020B0604020202020204" pitchFamily="34" charset="0"/>
                <a:ea typeface="+mn-ea"/>
                <a:cs typeface="Arial" panose="020B0604020202020204" pitchFamily="34" charset="0"/>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Arial" panose="020B0604020202020204" pitchFamily="34" charset="0"/>
                <a:ea typeface="+mn-ea"/>
                <a:cs typeface="Arial" panose="020B0604020202020204" pitchFamily="34" charset="0"/>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728" indent="0">
              <a:buSzPct val="80000"/>
              <a:buNone/>
            </a:pPr>
            <a:r>
              <a:rPr lang="en-US" sz="2800" u="sng" dirty="0"/>
              <a:t>Alpha Probe</a:t>
            </a:r>
          </a:p>
          <a:p>
            <a:pPr lvl="1">
              <a:buSzPct val="80000"/>
              <a:buFont typeface="Wingdings" pitchFamily="2" charset="2"/>
              <a:buChar char="§"/>
            </a:pPr>
            <a:r>
              <a:rPr lang="en-US" sz="2800" dirty="0"/>
              <a:t>Water (rain or dew) affects response</a:t>
            </a:r>
          </a:p>
          <a:p>
            <a:pPr lvl="1">
              <a:buSzPct val="80000"/>
              <a:buFont typeface="Wingdings" pitchFamily="2" charset="2"/>
              <a:buChar char="§"/>
            </a:pPr>
            <a:r>
              <a:rPr lang="en-US" sz="2800" dirty="0"/>
              <a:t>Better sensitivity</a:t>
            </a:r>
          </a:p>
          <a:p>
            <a:pPr lvl="1">
              <a:buSzPct val="80000"/>
              <a:buFont typeface="Wingdings" pitchFamily="2" charset="2"/>
              <a:buChar char="§"/>
            </a:pPr>
            <a:r>
              <a:rPr lang="en-US" sz="2800" dirty="0"/>
              <a:t>Easier to carry</a:t>
            </a:r>
          </a:p>
          <a:p>
            <a:pPr lvl="1">
              <a:buSzPct val="80000"/>
              <a:buFont typeface="Wingdings" pitchFamily="2" charset="2"/>
              <a:buChar char="§"/>
            </a:pPr>
            <a:r>
              <a:rPr lang="en-US" sz="2800" dirty="0"/>
              <a:t>More susceptible to contaminating the detector</a:t>
            </a:r>
          </a:p>
        </p:txBody>
      </p:sp>
    </p:spTree>
    <p:extLst>
      <p:ext uri="{BB962C8B-B14F-4D97-AF65-F5344CB8AC3E}">
        <p14:creationId xmlns:p14="http://schemas.microsoft.com/office/powerpoint/2010/main" val="40308697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3565525" cy="4686300"/>
          </a:xfrm>
        </p:spPr>
        <p:txBody>
          <a:bodyPr>
            <a:normAutofit/>
          </a:bodyPr>
          <a:lstStyle/>
          <a:p>
            <a:pPr>
              <a:defRPr/>
            </a:pPr>
            <a:r>
              <a:rPr lang="en-US" sz="2400" dirty="0"/>
              <a:t>Types</a:t>
            </a:r>
          </a:p>
          <a:p>
            <a:pPr lvl="1">
              <a:defRPr/>
            </a:pPr>
            <a:r>
              <a:rPr lang="en-US" sz="2000" dirty="0"/>
              <a:t>High volume air flow </a:t>
            </a:r>
          </a:p>
          <a:p>
            <a:pPr lvl="1">
              <a:defRPr/>
            </a:pPr>
            <a:r>
              <a:rPr lang="en-US" sz="2000" dirty="0"/>
              <a:t>Low volume air flow</a:t>
            </a:r>
          </a:p>
          <a:p>
            <a:pPr lvl="1">
              <a:defRPr/>
            </a:pPr>
            <a:r>
              <a:rPr lang="en-US" sz="2000" dirty="0"/>
              <a:t>Particulate filters</a:t>
            </a:r>
          </a:p>
          <a:p>
            <a:pPr>
              <a:defRPr/>
            </a:pPr>
            <a:endParaRPr lang="en-US" sz="2400" dirty="0"/>
          </a:p>
          <a:p>
            <a:pPr>
              <a:defRPr/>
            </a:pPr>
            <a:r>
              <a:rPr lang="en-US" sz="2400" dirty="0"/>
              <a:t>AC or DC powered</a:t>
            </a:r>
          </a:p>
          <a:p>
            <a:pPr>
              <a:defRPr/>
            </a:pPr>
            <a:endParaRPr lang="en-US" sz="2400" dirty="0"/>
          </a:p>
          <a:p>
            <a:pPr>
              <a:defRPr/>
            </a:pPr>
            <a:r>
              <a:rPr lang="en-US" sz="2400" dirty="0"/>
              <a:t>Uses</a:t>
            </a:r>
          </a:p>
          <a:p>
            <a:pPr lvl="1">
              <a:defRPr/>
            </a:pPr>
            <a:r>
              <a:rPr lang="en-US" sz="2000" dirty="0"/>
              <a:t>Detect airborne contamination</a:t>
            </a:r>
          </a:p>
          <a:p>
            <a:pPr lvl="1">
              <a:defRPr/>
            </a:pPr>
            <a:r>
              <a:rPr lang="en-US" sz="2000" dirty="0"/>
              <a:t>Monitor re-suspension</a:t>
            </a:r>
          </a:p>
          <a:p>
            <a:pPr lvl="1">
              <a:defRPr/>
            </a:pPr>
            <a:r>
              <a:rPr lang="en-US" sz="2000" dirty="0"/>
              <a:t>Personnel protection</a:t>
            </a:r>
          </a:p>
          <a:p>
            <a:pPr>
              <a:defRPr/>
            </a:pPr>
            <a:endParaRPr lang="en-US" dirty="0"/>
          </a:p>
        </p:txBody>
      </p:sp>
      <p:sp>
        <p:nvSpPr>
          <p:cNvPr id="72706" name="Title 1"/>
          <p:cNvSpPr>
            <a:spLocks noGrp="1"/>
          </p:cNvSpPr>
          <p:nvPr>
            <p:ph type="title"/>
          </p:nvPr>
        </p:nvSpPr>
        <p:spPr>
          <a:xfrm>
            <a:off x="457200" y="500063"/>
            <a:ext cx="8229600" cy="714375"/>
          </a:xfrm>
        </p:spPr>
        <p:txBody>
          <a:bodyPr>
            <a:normAutofit fontScale="90000"/>
          </a:bodyPr>
          <a:lstStyle/>
          <a:p>
            <a:r>
              <a:rPr lang="en-US" dirty="0"/>
              <a:t>Air Sampler</a:t>
            </a:r>
          </a:p>
        </p:txBody>
      </p:sp>
      <p:sp>
        <p:nvSpPr>
          <p:cNvPr id="72708" name="Rectangle 5"/>
          <p:cNvSpPr>
            <a:spLocks noChangeArrowheads="1"/>
          </p:cNvSpPr>
          <p:nvPr/>
        </p:nvSpPr>
        <p:spPr bwMode="auto">
          <a:xfrm>
            <a:off x="0" y="1214438"/>
            <a:ext cx="9144000" cy="430212"/>
          </a:xfrm>
          <a:prstGeom prst="rect">
            <a:avLst/>
          </a:prstGeom>
          <a:noFill/>
          <a:ln w="9525">
            <a:noFill/>
            <a:miter lim="800000"/>
            <a:headEnd/>
            <a:tailEnd/>
          </a:ln>
        </p:spPr>
        <p:txBody>
          <a:bodyPr>
            <a:spAutoFit/>
          </a:bodyPr>
          <a:lstStyle/>
          <a:p>
            <a:pPr algn="ctr"/>
            <a:r>
              <a:rPr lang="en-US" sz="2200" b="1" i="1" dirty="0"/>
              <a:t>Low and high volume for measuring airborne contamination</a:t>
            </a:r>
            <a:endParaRPr lang="en-US" sz="2200" dirty="0"/>
          </a:p>
        </p:txBody>
      </p:sp>
      <p:pic>
        <p:nvPicPr>
          <p:cNvPr id="72709"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715125" y="1643063"/>
            <a:ext cx="2292350" cy="3200400"/>
          </a:xfrm>
          <a:prstGeom prst="rect">
            <a:avLst/>
          </a:prstGeom>
          <a:noFill/>
          <a:ln w="9525">
            <a:noFill/>
            <a:miter lim="800000"/>
            <a:headEnd/>
            <a:tailEnd/>
          </a:ln>
        </p:spPr>
      </p:pic>
      <p:pic>
        <p:nvPicPr>
          <p:cNvPr id="72710"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286250" y="3429000"/>
            <a:ext cx="2309813" cy="322580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descr="D00_004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23528" y="1412776"/>
            <a:ext cx="3284999" cy="2519982"/>
          </a:xfrm>
          <a:prstGeom prst="rect">
            <a:avLst/>
          </a:prstGeom>
          <a:noFill/>
          <a:ln w="38100">
            <a:solidFill>
              <a:schemeClr val="tx1"/>
            </a:solidFill>
            <a:miter lim="800000"/>
            <a:headEnd/>
            <a:tailEnd/>
          </a:ln>
        </p:spPr>
      </p:pic>
      <p:sp>
        <p:nvSpPr>
          <p:cNvPr id="73732" name="Rectangle 4"/>
          <p:cNvSpPr>
            <a:spLocks noGrp="1" noChangeArrowheads="1"/>
          </p:cNvSpPr>
          <p:nvPr>
            <p:ph idx="1"/>
          </p:nvPr>
        </p:nvSpPr>
        <p:spPr>
          <a:xfrm>
            <a:off x="4860032" y="1412776"/>
            <a:ext cx="3657600" cy="4248472"/>
          </a:xfrm>
          <a:solidFill>
            <a:schemeClr val="accent1">
              <a:lumMod val="20000"/>
              <a:lumOff val="80000"/>
            </a:schemeClr>
          </a:solidFill>
        </p:spPr>
        <p:txBody>
          <a:bodyPr>
            <a:normAutofit fontScale="92500" lnSpcReduction="10000"/>
          </a:bodyPr>
          <a:lstStyle/>
          <a:p>
            <a:pPr eaLnBrk="1" hangingPunct="1">
              <a:lnSpc>
                <a:spcPct val="90000"/>
              </a:lnSpc>
            </a:pPr>
            <a:r>
              <a:rPr lang="en-US" sz="2400" dirty="0">
                <a:solidFill>
                  <a:schemeClr val="tx2"/>
                </a:solidFill>
              </a:rPr>
              <a:t>First Plane</a:t>
            </a:r>
          </a:p>
          <a:p>
            <a:pPr lvl="1" eaLnBrk="1" hangingPunct="1">
              <a:lnSpc>
                <a:spcPct val="90000"/>
              </a:lnSpc>
            </a:pPr>
            <a:r>
              <a:rPr lang="en-US" sz="2000" dirty="0">
                <a:solidFill>
                  <a:schemeClr val="tx2"/>
                </a:solidFill>
              </a:rPr>
              <a:t>5 - High Volume samplers with 4-inch paper</a:t>
            </a:r>
          </a:p>
          <a:p>
            <a:pPr lvl="1">
              <a:lnSpc>
                <a:spcPct val="90000"/>
              </a:lnSpc>
            </a:pPr>
            <a:r>
              <a:rPr lang="en-US" sz="2000" dirty="0">
                <a:solidFill>
                  <a:schemeClr val="tx2"/>
                </a:solidFill>
              </a:rPr>
              <a:t>5 - low volume samplers with either 2-inch filter paper alone or charcoal cartridge </a:t>
            </a:r>
          </a:p>
          <a:p>
            <a:pPr eaLnBrk="1" hangingPunct="1">
              <a:lnSpc>
                <a:spcPct val="90000"/>
              </a:lnSpc>
            </a:pPr>
            <a:endParaRPr lang="en-US" sz="2400" dirty="0">
              <a:solidFill>
                <a:schemeClr val="tx2"/>
              </a:solidFill>
            </a:endParaRPr>
          </a:p>
          <a:p>
            <a:pPr eaLnBrk="1" hangingPunct="1">
              <a:lnSpc>
                <a:spcPct val="90000"/>
              </a:lnSpc>
            </a:pPr>
            <a:r>
              <a:rPr lang="en-US" sz="2400" dirty="0">
                <a:solidFill>
                  <a:schemeClr val="tx2"/>
                </a:solidFill>
              </a:rPr>
              <a:t>Extra</a:t>
            </a:r>
          </a:p>
          <a:p>
            <a:pPr lvl="1">
              <a:lnSpc>
                <a:spcPct val="90000"/>
              </a:lnSpc>
            </a:pPr>
            <a:r>
              <a:rPr lang="en-US" sz="2000" dirty="0">
                <a:solidFill>
                  <a:schemeClr val="tx2"/>
                </a:solidFill>
              </a:rPr>
              <a:t>19 - High Volume samplers with 4-inch paper</a:t>
            </a:r>
          </a:p>
          <a:p>
            <a:pPr lvl="1">
              <a:lnSpc>
                <a:spcPct val="90000"/>
              </a:lnSpc>
            </a:pPr>
            <a:r>
              <a:rPr lang="en-US" sz="2000" dirty="0">
                <a:solidFill>
                  <a:schemeClr val="tx2"/>
                </a:solidFill>
              </a:rPr>
              <a:t>14- low volume samplers  with either 2-inch filter paper alone or  charcoal cartridge </a:t>
            </a:r>
          </a:p>
        </p:txBody>
      </p:sp>
      <p:sp>
        <p:nvSpPr>
          <p:cNvPr id="73731" name="Rectangle 3"/>
          <p:cNvSpPr>
            <a:spLocks noGrp="1" noChangeArrowheads="1"/>
          </p:cNvSpPr>
          <p:nvPr>
            <p:ph type="title"/>
          </p:nvPr>
        </p:nvSpPr>
        <p:spPr>
          <a:xfrm>
            <a:off x="463064" y="446683"/>
            <a:ext cx="8229600" cy="792163"/>
          </a:xfrm>
          <a:noFill/>
        </p:spPr>
        <p:txBody>
          <a:bodyPr>
            <a:normAutofit/>
          </a:bodyPr>
          <a:lstStyle/>
          <a:p>
            <a:pPr eaLnBrk="1" hangingPunct="1"/>
            <a:r>
              <a:rPr lang="en-US" sz="4000" dirty="0"/>
              <a:t>Air Sample Pump</a:t>
            </a:r>
          </a:p>
        </p:txBody>
      </p:sp>
      <p:sp>
        <p:nvSpPr>
          <p:cNvPr id="73734" name="Text Box 6"/>
          <p:cNvSpPr txBox="1">
            <a:spLocks noChangeArrowheads="1"/>
          </p:cNvSpPr>
          <p:nvPr/>
        </p:nvSpPr>
        <p:spPr bwMode="auto">
          <a:xfrm>
            <a:off x="1127125" y="1712913"/>
            <a:ext cx="184150" cy="366712"/>
          </a:xfrm>
          <a:prstGeom prst="rect">
            <a:avLst/>
          </a:prstGeom>
          <a:noFill/>
          <a:ln w="9525">
            <a:noFill/>
            <a:miter lim="800000"/>
            <a:headEnd/>
            <a:tailEnd/>
          </a:ln>
        </p:spPr>
        <p:txBody>
          <a:bodyPr wrap="none">
            <a:spAutoFit/>
          </a:bodyPr>
          <a:lstStyle/>
          <a:p>
            <a:endParaRPr lang="en-US" dirty="0"/>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30600" y="3140968"/>
            <a:ext cx="2329432" cy="3326832"/>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effectLst>
            <a:innerShdw blurRad="63500" dist="50800" dir="18900000">
              <a:prstClr val="black">
                <a:alpha val="50000"/>
              </a:prstClr>
            </a:innerShdw>
          </a:effectLst>
        </p:spPr>
        <p:txBody>
          <a:bodyPr/>
          <a:lstStyle/>
          <a:p>
            <a:r>
              <a:rPr lang="en-US" sz="2800" dirty="0"/>
              <a:t>Monitoring Equipment</a:t>
            </a:r>
          </a:p>
          <a:p>
            <a:r>
              <a:rPr lang="en-US" sz="2800" dirty="0"/>
              <a:t>Monitoring Techniques</a:t>
            </a:r>
          </a:p>
          <a:p>
            <a:r>
              <a:rPr lang="en-US" sz="2800" dirty="0"/>
              <a:t>Contamination Control</a:t>
            </a:r>
          </a:p>
          <a:p>
            <a:endParaRPr lang="en-US" dirty="0"/>
          </a:p>
        </p:txBody>
      </p:sp>
      <p:sp>
        <p:nvSpPr>
          <p:cNvPr id="3" name="Title 2"/>
          <p:cNvSpPr>
            <a:spLocks noGrp="1"/>
          </p:cNvSpPr>
          <p:nvPr>
            <p:ph type="title"/>
          </p:nvPr>
        </p:nvSpPr>
        <p:spPr/>
        <p:txBody>
          <a:bodyPr>
            <a:normAutofit/>
          </a:bodyPr>
          <a:lstStyle/>
          <a:p>
            <a:r>
              <a:rPr lang="en-US" sz="3600" dirty="0"/>
              <a:t>MS-50 Module 2 Outline</a:t>
            </a:r>
          </a:p>
        </p:txBody>
      </p:sp>
    </p:spTree>
    <p:extLst>
      <p:ext uri="{BB962C8B-B14F-4D97-AF65-F5344CB8AC3E}">
        <p14:creationId xmlns:p14="http://schemas.microsoft.com/office/powerpoint/2010/main" val="23000941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3528" y="1405099"/>
            <a:ext cx="8229600" cy="439726"/>
          </a:xfrm>
        </p:spPr>
        <p:txBody>
          <a:bodyPr>
            <a:normAutofit fontScale="92500" lnSpcReduction="10000"/>
          </a:bodyPr>
          <a:lstStyle/>
          <a:p>
            <a:r>
              <a:rPr lang="en-US" dirty="0"/>
              <a:t>EPD (Electronic Personal Dosimeters)</a:t>
            </a:r>
          </a:p>
        </p:txBody>
      </p:sp>
      <p:sp>
        <p:nvSpPr>
          <p:cNvPr id="3" name="Title 2"/>
          <p:cNvSpPr>
            <a:spLocks noGrp="1"/>
          </p:cNvSpPr>
          <p:nvPr>
            <p:ph type="title"/>
          </p:nvPr>
        </p:nvSpPr>
        <p:spPr/>
        <p:txBody>
          <a:bodyPr>
            <a:normAutofit/>
          </a:bodyPr>
          <a:lstStyle/>
          <a:p>
            <a:r>
              <a:rPr lang="en-US" dirty="0"/>
              <a:t>Dosimeters</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560" y="1788429"/>
            <a:ext cx="2365544" cy="2022584"/>
          </a:xfrm>
          <a:prstGeom prst="rect">
            <a:avLst/>
          </a:prstGeom>
        </p:spPr>
      </p:pic>
      <p:sp>
        <p:nvSpPr>
          <p:cNvPr id="7" name="Content Placeholder 1"/>
          <p:cNvSpPr txBox="1">
            <a:spLocks/>
          </p:cNvSpPr>
          <p:nvPr/>
        </p:nvSpPr>
        <p:spPr>
          <a:xfrm>
            <a:off x="350168" y="4186376"/>
            <a:ext cx="8229600" cy="439726"/>
          </a:xfrm>
          <a:prstGeom prst="rect">
            <a:avLst/>
          </a:prstGeom>
        </p:spPr>
        <p:txBody>
          <a:bodyPr vert="horz">
            <a:normAutofit fontScale="92500" lnSpcReduction="10000"/>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Arial" panose="020B0604020202020204" pitchFamily="34" charset="0"/>
                <a:ea typeface="+mn-ea"/>
                <a:cs typeface="Arial" panose="020B0604020202020204" pitchFamily="34" charset="0"/>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Arial" panose="020B0604020202020204" pitchFamily="34" charset="0"/>
                <a:ea typeface="+mn-ea"/>
                <a:cs typeface="Arial" panose="020B0604020202020204" pitchFamily="34" charset="0"/>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Arial" panose="020B0604020202020204" pitchFamily="34" charset="0"/>
                <a:ea typeface="+mn-ea"/>
                <a:cs typeface="Arial" panose="020B0604020202020204" pitchFamily="34" charset="0"/>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Arial" panose="020B0604020202020204" pitchFamily="34" charset="0"/>
                <a:ea typeface="+mn-ea"/>
                <a:cs typeface="Arial" panose="020B0604020202020204" pitchFamily="34" charset="0"/>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Arial" panose="020B0604020202020204" pitchFamily="34" charset="0"/>
                <a:ea typeface="+mn-ea"/>
                <a:cs typeface="Arial" panose="020B0604020202020204" pitchFamily="34" charset="0"/>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fontAlgn="auto"/>
            <a:r>
              <a:rPr lang="en-US" dirty="0"/>
              <a:t>Passive Dosimeters</a:t>
            </a:r>
          </a:p>
        </p:txBody>
      </p:sp>
      <p:pic>
        <p:nvPicPr>
          <p:cNvPr id="8" name="Picture 2" descr="OCCUPATIONAL EXPOSURE TO IONIZING RADIATION WITH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600" y="4722999"/>
            <a:ext cx="2073421" cy="1292239"/>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a:spLocks noChangeArrowheads="1"/>
          </p:cNvSpPr>
          <p:nvPr/>
        </p:nvSpPr>
        <p:spPr bwMode="auto">
          <a:xfrm>
            <a:off x="5580112" y="2199556"/>
            <a:ext cx="2871087" cy="1200329"/>
          </a:xfrm>
          <a:prstGeom prst="rect">
            <a:avLst/>
          </a:prstGeom>
          <a:solidFill>
            <a:schemeClr val="accent1">
              <a:lumMod val="20000"/>
              <a:lumOff val="80000"/>
            </a:schemeClr>
          </a:solidFill>
          <a:ln w="9525">
            <a:noFill/>
            <a:miter lim="800000"/>
            <a:headEnd/>
            <a:tailEnd/>
          </a:ln>
        </p:spPr>
        <p:txBody>
          <a:bodyPr wrap="square">
            <a:spAutoFit/>
          </a:bodyPr>
          <a:lstStyle/>
          <a:p>
            <a:r>
              <a:rPr lang="en-US" sz="2400" b="1" dirty="0">
                <a:solidFill>
                  <a:schemeClr val="tx2"/>
                </a:solidFill>
              </a:rPr>
              <a:t>MIRION DMC 3000</a:t>
            </a:r>
          </a:p>
          <a:p>
            <a:pPr marL="342900" indent="-342900">
              <a:buFont typeface="Arial" panose="020B0604020202020204" pitchFamily="34" charset="0"/>
              <a:buChar char="•"/>
            </a:pPr>
            <a:r>
              <a:rPr lang="en-US" sz="2400" dirty="0">
                <a:solidFill>
                  <a:schemeClr val="tx2"/>
                </a:solidFill>
              </a:rPr>
              <a:t>First Plane – 50</a:t>
            </a:r>
          </a:p>
          <a:p>
            <a:pPr marL="342900" indent="-342900">
              <a:buFont typeface="Arial" panose="020B0604020202020204" pitchFamily="34" charset="0"/>
              <a:buChar char="•"/>
            </a:pPr>
            <a:r>
              <a:rPr lang="en-US" sz="2400" dirty="0">
                <a:solidFill>
                  <a:schemeClr val="tx2"/>
                </a:solidFill>
              </a:rPr>
              <a:t>Extra - 69</a:t>
            </a: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27784" y="1955577"/>
            <a:ext cx="2638425" cy="1733550"/>
          </a:xfrm>
          <a:prstGeom prst="rect">
            <a:avLst/>
          </a:prstGeom>
        </p:spPr>
      </p:pic>
      <p:sp>
        <p:nvSpPr>
          <p:cNvPr id="10" name="Text Box 9"/>
          <p:cNvSpPr txBox="1">
            <a:spLocks noChangeArrowheads="1"/>
          </p:cNvSpPr>
          <p:nvPr/>
        </p:nvSpPr>
        <p:spPr bwMode="auto">
          <a:xfrm>
            <a:off x="3275856" y="4722999"/>
            <a:ext cx="4990504" cy="1077218"/>
          </a:xfrm>
          <a:prstGeom prst="rect">
            <a:avLst/>
          </a:prstGeom>
          <a:solidFill>
            <a:schemeClr val="accent1">
              <a:lumMod val="20000"/>
              <a:lumOff val="80000"/>
            </a:schemeClr>
          </a:solidFill>
          <a:ln w="9525">
            <a:noFill/>
            <a:miter lim="800000"/>
            <a:headEnd/>
            <a:tailEnd/>
          </a:ln>
        </p:spPr>
        <p:txBody>
          <a:bodyPr wrap="square">
            <a:spAutoFit/>
          </a:bodyPr>
          <a:lstStyle/>
          <a:p>
            <a:pPr lvl="1"/>
            <a:r>
              <a:rPr lang="en-US" sz="2400" b="1" dirty="0">
                <a:solidFill>
                  <a:schemeClr val="tx2"/>
                </a:solidFill>
              </a:rPr>
              <a:t>Panasonic UD802</a:t>
            </a:r>
          </a:p>
          <a:p>
            <a:pPr marL="692150" lvl="1" indent="-234950">
              <a:buFontTx/>
              <a:buChar char="•"/>
            </a:pPr>
            <a:r>
              <a:rPr lang="en-US" sz="2000" dirty="0">
                <a:solidFill>
                  <a:schemeClr val="tx2"/>
                </a:solidFill>
              </a:rPr>
              <a:t>First Plane - 250</a:t>
            </a:r>
          </a:p>
          <a:p>
            <a:pPr marL="688975" lvl="1" indent="-231775">
              <a:buFontTx/>
              <a:buChar char="•"/>
            </a:pPr>
            <a:r>
              <a:rPr lang="en-US" sz="2000" dirty="0">
                <a:solidFill>
                  <a:schemeClr val="tx2"/>
                </a:solidFill>
              </a:rPr>
              <a:t>Extra – TLD’s supplied from NNSS</a:t>
            </a:r>
          </a:p>
        </p:txBody>
      </p:sp>
    </p:spTree>
    <p:extLst>
      <p:ext uri="{BB962C8B-B14F-4D97-AF65-F5344CB8AC3E}">
        <p14:creationId xmlns:p14="http://schemas.microsoft.com/office/powerpoint/2010/main" val="40275279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188" y="1785938"/>
            <a:ext cx="4214812" cy="4500562"/>
          </a:xfrm>
        </p:spPr>
        <p:txBody>
          <a:bodyPr>
            <a:normAutofit/>
          </a:bodyPr>
          <a:lstStyle/>
          <a:p>
            <a:pPr>
              <a:defRPr/>
            </a:pPr>
            <a:r>
              <a:rPr lang="en-US" sz="2400" dirty="0"/>
              <a:t>Clothing</a:t>
            </a:r>
          </a:p>
          <a:p>
            <a:pPr lvl="1">
              <a:defRPr/>
            </a:pPr>
            <a:r>
              <a:rPr lang="en-US" sz="2000" dirty="0">
                <a:ea typeface="+mn-ea"/>
              </a:rPr>
              <a:t>Protective coveralls</a:t>
            </a:r>
          </a:p>
          <a:p>
            <a:pPr lvl="1">
              <a:defRPr/>
            </a:pPr>
            <a:r>
              <a:rPr lang="en-US" sz="2000" dirty="0">
                <a:ea typeface="+mn-ea"/>
              </a:rPr>
              <a:t>Full Face Respirator</a:t>
            </a:r>
          </a:p>
          <a:p>
            <a:pPr lvl="1">
              <a:defRPr/>
            </a:pPr>
            <a:r>
              <a:rPr lang="en-US" sz="2000" dirty="0">
                <a:ea typeface="+mn-ea"/>
              </a:rPr>
              <a:t>Gloves</a:t>
            </a:r>
          </a:p>
          <a:p>
            <a:pPr lvl="1">
              <a:defRPr/>
            </a:pPr>
            <a:r>
              <a:rPr lang="en-US" sz="2000" dirty="0">
                <a:ea typeface="+mn-ea"/>
              </a:rPr>
              <a:t>Booties</a:t>
            </a:r>
          </a:p>
          <a:p>
            <a:pPr>
              <a:defRPr/>
            </a:pPr>
            <a:r>
              <a:rPr lang="en-US" sz="2400" dirty="0"/>
              <a:t>One time use</a:t>
            </a:r>
          </a:p>
          <a:p>
            <a:pPr>
              <a:defRPr/>
            </a:pPr>
            <a:r>
              <a:rPr lang="en-US" sz="2400" dirty="0"/>
              <a:t>Disposable</a:t>
            </a:r>
          </a:p>
          <a:p>
            <a:pPr>
              <a:defRPr/>
            </a:pPr>
            <a:r>
              <a:rPr lang="en-US" sz="2400" dirty="0"/>
              <a:t>Uses</a:t>
            </a:r>
          </a:p>
          <a:p>
            <a:pPr lvl="1">
              <a:defRPr/>
            </a:pPr>
            <a:r>
              <a:rPr lang="en-US" sz="2000" dirty="0">
                <a:ea typeface="+mn-ea"/>
              </a:rPr>
              <a:t>Personnel protection</a:t>
            </a:r>
          </a:p>
          <a:p>
            <a:pPr lvl="1">
              <a:defRPr/>
            </a:pPr>
            <a:r>
              <a:rPr lang="en-US" sz="2000" dirty="0">
                <a:ea typeface="+mn-ea"/>
              </a:rPr>
              <a:t>Contamination control</a:t>
            </a:r>
          </a:p>
          <a:p>
            <a:pPr lvl="1">
              <a:defRPr/>
            </a:pPr>
            <a:r>
              <a:rPr lang="en-US" sz="2000" dirty="0">
                <a:ea typeface="+mn-ea"/>
              </a:rPr>
              <a:t>Radiation safety </a:t>
            </a:r>
          </a:p>
          <a:p>
            <a:pPr>
              <a:buFontTx/>
              <a:buNone/>
              <a:defRPr/>
            </a:pPr>
            <a:endParaRPr lang="en-US" dirty="0"/>
          </a:p>
        </p:txBody>
      </p:sp>
      <p:sp>
        <p:nvSpPr>
          <p:cNvPr id="74754" name="Title 1"/>
          <p:cNvSpPr>
            <a:spLocks noGrp="1"/>
          </p:cNvSpPr>
          <p:nvPr>
            <p:ph type="title"/>
          </p:nvPr>
        </p:nvSpPr>
        <p:spPr/>
        <p:txBody>
          <a:bodyPr/>
          <a:lstStyle/>
          <a:p>
            <a:r>
              <a:rPr lang="en-US" dirty="0"/>
              <a:t>Personal Protective Equipment</a:t>
            </a:r>
          </a:p>
        </p:txBody>
      </p:sp>
      <p:sp>
        <p:nvSpPr>
          <p:cNvPr id="74756" name="Rectangle 4"/>
          <p:cNvSpPr>
            <a:spLocks noChangeArrowheads="1"/>
          </p:cNvSpPr>
          <p:nvPr/>
        </p:nvSpPr>
        <p:spPr bwMode="auto">
          <a:xfrm>
            <a:off x="542181" y="1188662"/>
            <a:ext cx="8072438" cy="461962"/>
          </a:xfrm>
          <a:prstGeom prst="rect">
            <a:avLst/>
          </a:prstGeom>
          <a:noFill/>
          <a:ln w="9525">
            <a:noFill/>
            <a:miter lim="800000"/>
            <a:headEnd/>
            <a:tailEnd/>
          </a:ln>
        </p:spPr>
        <p:txBody>
          <a:bodyPr>
            <a:spAutoFit/>
          </a:bodyPr>
          <a:lstStyle/>
          <a:p>
            <a:pPr algn="ctr"/>
            <a:r>
              <a:rPr lang="en-US" sz="2400" b="1" i="1" dirty="0"/>
              <a:t>Used to protect personnel from contamination</a:t>
            </a:r>
            <a:endParaRPr lang="en-US" sz="2400" dirty="0"/>
          </a:p>
        </p:txBody>
      </p:sp>
      <p:pic>
        <p:nvPicPr>
          <p:cNvPr id="74757"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734709" y="4102296"/>
            <a:ext cx="2380725" cy="1760783"/>
          </a:xfrm>
          <a:prstGeom prst="rect">
            <a:avLst/>
          </a:prstGeom>
          <a:noFill/>
          <a:ln w="9525">
            <a:noFill/>
            <a:miter lim="800000"/>
            <a:headEnd/>
            <a:tailEnd/>
          </a:ln>
        </p:spPr>
      </p:pic>
      <p:pic>
        <p:nvPicPr>
          <p:cNvPr id="74759" name="Picture 4"/>
          <p:cNvPicPr preferRelativeResize="0">
            <a:picLocks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213408" y="4098287"/>
            <a:ext cx="2377440" cy="1764792"/>
          </a:xfrm>
          <a:prstGeom prst="rect">
            <a:avLst/>
          </a:prstGeom>
          <a:noFill/>
          <a:ln w="9525">
            <a:noFill/>
            <a:miter lim="800000"/>
            <a:headEnd/>
            <a:tailEnd/>
          </a:ln>
        </p:spPr>
      </p:pic>
      <p:pic>
        <p:nvPicPr>
          <p:cNvPr id="8" name="Picture 7" descr="100_0687.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694066" y="1757207"/>
            <a:ext cx="3038683" cy="2279012"/>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1F4E79"/>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5536" y="2420888"/>
            <a:ext cx="8229600" cy="1143000"/>
          </a:xfrm>
        </p:spPr>
        <p:txBody>
          <a:bodyPr/>
          <a:lstStyle/>
          <a:p>
            <a:r>
              <a:rPr lang="en-US" dirty="0">
                <a:solidFill>
                  <a:schemeClr val="bg1"/>
                </a:solidFill>
                <a:latin typeface="Arial" panose="020B0604020202020204" pitchFamily="34" charset="0"/>
                <a:cs typeface="Arial" panose="020B0604020202020204" pitchFamily="34" charset="0"/>
              </a:rPr>
              <a:t>Monitoring Techniques</a:t>
            </a:r>
          </a:p>
        </p:txBody>
      </p:sp>
    </p:spTree>
    <p:extLst>
      <p:ext uri="{BB962C8B-B14F-4D97-AF65-F5344CB8AC3E}">
        <p14:creationId xmlns:p14="http://schemas.microsoft.com/office/powerpoint/2010/main" val="30922119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800" b="1" u="sng" dirty="0"/>
              <a:t>General Cautions and Guidance</a:t>
            </a:r>
          </a:p>
          <a:p>
            <a:r>
              <a:rPr lang="en-US" sz="2800" dirty="0"/>
              <a:t>Deposition Characterization Survey Planning </a:t>
            </a:r>
          </a:p>
          <a:p>
            <a:r>
              <a:rPr lang="en-US" sz="2800" dirty="0"/>
              <a:t>Survey Types</a:t>
            </a:r>
          </a:p>
        </p:txBody>
      </p:sp>
      <p:sp>
        <p:nvSpPr>
          <p:cNvPr id="3" name="Title 2"/>
          <p:cNvSpPr>
            <a:spLocks noGrp="1"/>
          </p:cNvSpPr>
          <p:nvPr>
            <p:ph type="title"/>
          </p:nvPr>
        </p:nvSpPr>
        <p:spPr>
          <a:solidFill>
            <a:schemeClr val="tx1"/>
          </a:solidFill>
        </p:spPr>
        <p:txBody>
          <a:bodyPr>
            <a:normAutofit/>
          </a:bodyPr>
          <a:lstStyle/>
          <a:p>
            <a:r>
              <a:rPr lang="en-US" dirty="0">
                <a:solidFill>
                  <a:schemeClr val="bg1"/>
                </a:solidFill>
              </a:rPr>
              <a:t>Monitoring Techniques</a:t>
            </a:r>
          </a:p>
        </p:txBody>
      </p:sp>
    </p:spTree>
    <p:extLst>
      <p:ext uri="{BB962C8B-B14F-4D97-AF65-F5344CB8AC3E}">
        <p14:creationId xmlns:p14="http://schemas.microsoft.com/office/powerpoint/2010/main" val="36541891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buClr>
                <a:srgbClr val="000099"/>
              </a:buClr>
              <a:buSzPct val="100000"/>
            </a:pPr>
            <a:r>
              <a:rPr lang="en-US" sz="2800" dirty="0">
                <a:latin typeface="Arial" pitchFamily="34" charset="0"/>
                <a:cs typeface="Arial" pitchFamily="34" charset="0"/>
              </a:rPr>
              <a:t>Do not put yourself in danger</a:t>
            </a:r>
          </a:p>
          <a:p>
            <a:pPr>
              <a:buClr>
                <a:srgbClr val="000099"/>
              </a:buClr>
              <a:buSzPct val="100000"/>
            </a:pPr>
            <a:endParaRPr lang="en-US" sz="2800" dirty="0">
              <a:latin typeface="Arial" pitchFamily="34" charset="0"/>
              <a:cs typeface="Arial" pitchFamily="34" charset="0"/>
            </a:endParaRPr>
          </a:p>
          <a:p>
            <a:pPr>
              <a:buClr>
                <a:srgbClr val="000099"/>
              </a:buClr>
              <a:buSzPct val="100000"/>
            </a:pPr>
            <a:r>
              <a:rPr lang="en-US" sz="2800" dirty="0">
                <a:latin typeface="Arial" pitchFamily="34" charset="0"/>
                <a:cs typeface="Arial" pitchFamily="34" charset="0"/>
              </a:rPr>
              <a:t>All monitoring activities should follow As Low As Reasonably Achievable (ALARA)</a:t>
            </a:r>
          </a:p>
          <a:p>
            <a:pPr>
              <a:buClr>
                <a:srgbClr val="000099"/>
              </a:buClr>
              <a:buSzPct val="100000"/>
            </a:pPr>
            <a:endParaRPr lang="en-US" sz="2800" dirty="0">
              <a:latin typeface="Arial" pitchFamily="34" charset="0"/>
              <a:cs typeface="Arial" pitchFamily="34" charset="0"/>
            </a:endParaRPr>
          </a:p>
          <a:p>
            <a:pPr>
              <a:buClr>
                <a:srgbClr val="000099"/>
              </a:buClr>
              <a:buSzPct val="100000"/>
            </a:pPr>
            <a:r>
              <a:rPr lang="en-US" sz="2800" dirty="0">
                <a:latin typeface="Arial" pitchFamily="34" charset="0"/>
                <a:cs typeface="Arial" pitchFamily="34" charset="0"/>
              </a:rPr>
              <a:t>Follow Turn-Back Levels</a:t>
            </a:r>
          </a:p>
          <a:p>
            <a:pPr>
              <a:buClr>
                <a:srgbClr val="000099"/>
              </a:buClr>
              <a:buSzPct val="100000"/>
            </a:pPr>
            <a:endParaRPr lang="en-US" sz="2800" dirty="0">
              <a:latin typeface="Arial" pitchFamily="34" charset="0"/>
              <a:cs typeface="Arial" pitchFamily="34" charset="0"/>
            </a:endParaRPr>
          </a:p>
          <a:p>
            <a:pPr>
              <a:buClr>
                <a:srgbClr val="000099"/>
              </a:buClr>
              <a:buSzPct val="100000"/>
            </a:pPr>
            <a:r>
              <a:rPr lang="en-US" sz="2800" dirty="0">
                <a:latin typeface="Arial" pitchFamily="34" charset="0"/>
                <a:cs typeface="Arial" pitchFamily="34" charset="0"/>
              </a:rPr>
              <a:t>Try to avoid re-suspending contamination</a:t>
            </a:r>
          </a:p>
          <a:p>
            <a:endParaRPr lang="en-US" dirty="0"/>
          </a:p>
          <a:p>
            <a:endParaRPr lang="en-US" dirty="0"/>
          </a:p>
          <a:p>
            <a:endParaRPr lang="en-US" dirty="0"/>
          </a:p>
        </p:txBody>
      </p:sp>
      <p:sp>
        <p:nvSpPr>
          <p:cNvPr id="3" name="Title 2"/>
          <p:cNvSpPr>
            <a:spLocks noGrp="1"/>
          </p:cNvSpPr>
          <p:nvPr>
            <p:ph type="title"/>
          </p:nvPr>
        </p:nvSpPr>
        <p:spPr/>
        <p:txBody>
          <a:bodyPr>
            <a:normAutofit/>
          </a:bodyPr>
          <a:lstStyle/>
          <a:p>
            <a:r>
              <a:rPr lang="en-US" sz="4000" dirty="0"/>
              <a:t>Survey Precautions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6203032" cy="4525963"/>
          </a:xfrm>
        </p:spPr>
        <p:txBody>
          <a:bodyPr>
            <a:normAutofit fontScale="85000" lnSpcReduction="10000"/>
          </a:bodyPr>
          <a:lstStyle/>
          <a:p>
            <a:r>
              <a:rPr lang="en-US" dirty="0"/>
              <a:t>Observe the ambient dose rate using the most sensitive instrument and scale to provide the first radiation measurements:</a:t>
            </a:r>
          </a:p>
          <a:p>
            <a:endParaRPr lang="en-US" dirty="0"/>
          </a:p>
          <a:p>
            <a:r>
              <a:rPr lang="en-US" dirty="0"/>
              <a:t>Hold the survey meter inside the vehicle and above the lap </a:t>
            </a:r>
          </a:p>
          <a:p>
            <a:endParaRPr lang="en-US" dirty="0"/>
          </a:p>
          <a:p>
            <a:r>
              <a:rPr lang="en-US" dirty="0"/>
              <a:t>Keep vehicle windows closed, vents on re-circulate</a:t>
            </a:r>
          </a:p>
          <a:p>
            <a:endParaRPr lang="en-US" dirty="0"/>
          </a:p>
          <a:p>
            <a:r>
              <a:rPr lang="en-US" dirty="0"/>
              <a:t>Upon observing ambient dose rate reach turn-back levels, notify Supervisor of your location and reading</a:t>
            </a:r>
          </a:p>
          <a:p>
            <a:endParaRPr lang="en-US" dirty="0"/>
          </a:p>
        </p:txBody>
      </p:sp>
      <p:sp>
        <p:nvSpPr>
          <p:cNvPr id="3" name="Title 2"/>
          <p:cNvSpPr>
            <a:spLocks noGrp="1"/>
          </p:cNvSpPr>
          <p:nvPr>
            <p:ph type="title"/>
          </p:nvPr>
        </p:nvSpPr>
        <p:spPr/>
        <p:txBody>
          <a:bodyPr/>
          <a:lstStyle/>
          <a:p>
            <a:r>
              <a:rPr lang="en-US" dirty="0"/>
              <a:t>Driving Precautions </a:t>
            </a:r>
          </a:p>
        </p:txBody>
      </p:sp>
      <p:pic>
        <p:nvPicPr>
          <p:cNvPr id="4" name="Picture 1" descr="K:\My Pictures Total\Japan\Field Teams\On the Road\DSC02688.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824821" y="3711807"/>
            <a:ext cx="2088232" cy="1566174"/>
          </a:xfrm>
          <a:prstGeom prst="rect">
            <a:avLst/>
          </a:prstGeom>
          <a:noFill/>
        </p:spPr>
      </p:pic>
      <p:pic>
        <p:nvPicPr>
          <p:cNvPr id="5" name="Picture 1" descr="K:\My Pictures Total\Instruments\Bicron uRem Meter.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159144" y="1772816"/>
            <a:ext cx="1419587" cy="1656184"/>
          </a:xfrm>
          <a:prstGeom prst="rect">
            <a:avLst/>
          </a:prstGeom>
          <a:noFill/>
        </p:spPr>
      </p:pic>
    </p:spTree>
    <p:extLst>
      <p:ext uri="{BB962C8B-B14F-4D97-AF65-F5344CB8AC3E}">
        <p14:creationId xmlns:p14="http://schemas.microsoft.com/office/powerpoint/2010/main" val="37283630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3"/>
          <p:cNvSpPr>
            <a:spLocks noGrp="1" noChangeArrowheads="1"/>
          </p:cNvSpPr>
          <p:nvPr>
            <p:ph idx="1"/>
          </p:nvPr>
        </p:nvSpPr>
        <p:spPr>
          <a:xfrm>
            <a:off x="395537" y="1412776"/>
            <a:ext cx="4850232" cy="4536504"/>
          </a:xfrm>
        </p:spPr>
        <p:txBody>
          <a:bodyPr>
            <a:noAutofit/>
          </a:bodyPr>
          <a:lstStyle/>
          <a:p>
            <a:pPr eaLnBrk="1" hangingPunct="1">
              <a:spcBef>
                <a:spcPts val="600"/>
              </a:spcBef>
            </a:pPr>
            <a:r>
              <a:rPr lang="en-US" sz="2800" dirty="0"/>
              <a:t>Best to have instruments set up in RadResponder (or other system) BEFORE something occurs</a:t>
            </a:r>
          </a:p>
          <a:p>
            <a:pPr eaLnBrk="1" hangingPunct="1">
              <a:spcBef>
                <a:spcPts val="600"/>
              </a:spcBef>
            </a:pPr>
            <a:r>
              <a:rPr lang="en-US" sz="2800" dirty="0"/>
              <a:t>Record all required data fields </a:t>
            </a:r>
          </a:p>
          <a:p>
            <a:pPr eaLnBrk="1" hangingPunct="1">
              <a:spcBef>
                <a:spcPts val="600"/>
              </a:spcBef>
            </a:pPr>
            <a:r>
              <a:rPr lang="en-US" sz="2800" dirty="0"/>
              <a:t>Record the value and units displayed on the instrument (raw data)</a:t>
            </a:r>
          </a:p>
          <a:p>
            <a:pPr eaLnBrk="1" hangingPunct="1">
              <a:spcBef>
                <a:spcPts val="600"/>
              </a:spcBef>
            </a:pPr>
            <a:r>
              <a:rPr lang="en-US" sz="2800" dirty="0"/>
              <a:t>Have a paper log as a backup</a:t>
            </a:r>
          </a:p>
          <a:p>
            <a:pPr eaLnBrk="1" hangingPunct="1"/>
            <a:endParaRPr lang="en-US" sz="2800" dirty="0"/>
          </a:p>
        </p:txBody>
      </p:sp>
      <p:sp>
        <p:nvSpPr>
          <p:cNvPr id="60418" name="Rectangle 2"/>
          <p:cNvSpPr>
            <a:spLocks noGrp="1" noChangeArrowheads="1"/>
          </p:cNvSpPr>
          <p:nvPr>
            <p:ph type="title"/>
          </p:nvPr>
        </p:nvSpPr>
        <p:spPr>
          <a:xfrm>
            <a:off x="467544" y="260069"/>
            <a:ext cx="8229600" cy="1143000"/>
          </a:xfrm>
        </p:spPr>
        <p:txBody>
          <a:bodyPr/>
          <a:lstStyle/>
          <a:p>
            <a:pPr eaLnBrk="1" hangingPunct="1"/>
            <a:r>
              <a:rPr lang="en-US" sz="4000" dirty="0"/>
              <a:t>Data Recording</a:t>
            </a:r>
          </a:p>
        </p:txBody>
      </p:sp>
      <p:pic>
        <p:nvPicPr>
          <p:cNvPr id="60423" name="Picture 4" descr="check-operation[1]"/>
          <p:cNvPicPr>
            <a:picLocks noChangeAspect="1" noChangeArrowheads="1"/>
          </p:cNvPicPr>
          <p:nvPr/>
        </p:nvPicPr>
        <p:blipFill>
          <a:blip r:embed="rId3" cstate="print"/>
          <a:srcRect/>
          <a:stretch>
            <a:fillRect/>
          </a:stretch>
        </p:blipFill>
        <p:spPr bwMode="auto">
          <a:xfrm>
            <a:off x="5245768" y="1412776"/>
            <a:ext cx="3573462" cy="2681288"/>
          </a:xfrm>
          <a:prstGeom prst="rect">
            <a:avLst/>
          </a:prstGeom>
          <a:noFill/>
          <a:ln w="9525">
            <a:noFill/>
            <a:miter lim="800000"/>
            <a:headEnd/>
            <a:tailEnd/>
          </a:ln>
        </p:spPr>
      </p:pic>
      <p:pic>
        <p:nvPicPr>
          <p:cNvPr id="593922" name="Picture 2" descr="m3001-2rk_-_rev"/>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45768" y="3817143"/>
            <a:ext cx="2638599" cy="26385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6610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5" name="Rectangle 1027"/>
          <p:cNvSpPr>
            <a:spLocks noGrp="1" noChangeArrowheads="1"/>
          </p:cNvSpPr>
          <p:nvPr>
            <p:ph idx="1"/>
          </p:nvPr>
        </p:nvSpPr>
        <p:spPr>
          <a:xfrm>
            <a:off x="306274" y="1700808"/>
            <a:ext cx="8610600" cy="4572000"/>
          </a:xfrm>
          <a:noFill/>
          <a:ln/>
        </p:spPr>
        <p:txBody>
          <a:bodyPr>
            <a:normAutofit/>
          </a:bodyPr>
          <a:lstStyle/>
          <a:p>
            <a:pPr>
              <a:buClr>
                <a:srgbClr val="000099"/>
              </a:buClr>
              <a:buSzPct val="100000"/>
            </a:pPr>
            <a:r>
              <a:rPr lang="en-US" sz="2800" dirty="0">
                <a:latin typeface="Arial" pitchFamily="34" charset="0"/>
                <a:cs typeface="Arial" pitchFamily="34" charset="0"/>
              </a:rPr>
              <a:t>Monitor for everything</a:t>
            </a:r>
          </a:p>
          <a:p>
            <a:pPr lvl="1">
              <a:buClr>
                <a:srgbClr val="9999FD"/>
              </a:buClr>
              <a:buSzPct val="80000"/>
            </a:pPr>
            <a:r>
              <a:rPr lang="en-US" sz="2400" dirty="0"/>
              <a:t>Alpha</a:t>
            </a:r>
          </a:p>
          <a:p>
            <a:pPr lvl="1">
              <a:buClr>
                <a:srgbClr val="9999FD"/>
              </a:buClr>
              <a:buSzPct val="80000"/>
            </a:pPr>
            <a:r>
              <a:rPr lang="en-US" sz="2400" dirty="0"/>
              <a:t>Beta</a:t>
            </a:r>
          </a:p>
          <a:p>
            <a:pPr lvl="1">
              <a:buClr>
                <a:srgbClr val="9999FD"/>
              </a:buClr>
              <a:buSzPct val="80000"/>
            </a:pPr>
            <a:r>
              <a:rPr lang="en-US" sz="2400" dirty="0"/>
              <a:t>Gamma</a:t>
            </a:r>
          </a:p>
          <a:p>
            <a:pPr>
              <a:buFontTx/>
              <a:buNone/>
            </a:pPr>
            <a:endParaRPr lang="en-US" sz="2800" dirty="0"/>
          </a:p>
          <a:p>
            <a:pPr>
              <a:buClr>
                <a:srgbClr val="000099"/>
              </a:buClr>
              <a:buSzPct val="100000"/>
            </a:pPr>
            <a:r>
              <a:rPr lang="en-US" sz="2800" dirty="0">
                <a:latin typeface="Arial" pitchFamily="34" charset="0"/>
                <a:cs typeface="Arial" pitchFamily="34" charset="0"/>
              </a:rPr>
              <a:t>Identify the isotopic mix of the deposition</a:t>
            </a:r>
          </a:p>
          <a:p>
            <a:pPr>
              <a:buClr>
                <a:srgbClr val="000099"/>
              </a:buClr>
              <a:buSzPct val="100000"/>
            </a:pPr>
            <a:endParaRPr lang="en-US" sz="2800" dirty="0"/>
          </a:p>
          <a:p>
            <a:pPr>
              <a:buClr>
                <a:srgbClr val="000099"/>
              </a:buClr>
              <a:buSzPct val="100000"/>
            </a:pPr>
            <a:r>
              <a:rPr lang="en-US" sz="2800" dirty="0">
                <a:latin typeface="Arial" pitchFamily="34" charset="0"/>
                <a:cs typeface="Arial" pitchFamily="34" charset="0"/>
              </a:rPr>
              <a:t>Once the radionuclide(s) are identified, adjust techniques or frequency</a:t>
            </a:r>
          </a:p>
          <a:p>
            <a:endParaRPr lang="en-US" dirty="0"/>
          </a:p>
          <a:p>
            <a:endParaRPr lang="en-US" dirty="0"/>
          </a:p>
        </p:txBody>
      </p:sp>
      <p:sp>
        <p:nvSpPr>
          <p:cNvPr id="151554" name="Rectangle 1026"/>
          <p:cNvSpPr>
            <a:spLocks noGrp="1" noChangeArrowheads="1"/>
          </p:cNvSpPr>
          <p:nvPr>
            <p:ph type="title"/>
          </p:nvPr>
        </p:nvSpPr>
        <p:spPr>
          <a:xfrm>
            <a:off x="395536" y="404664"/>
            <a:ext cx="7696200" cy="1143000"/>
          </a:xfrm>
        </p:spPr>
        <p:txBody>
          <a:bodyPr>
            <a:normAutofit/>
          </a:bodyPr>
          <a:lstStyle/>
          <a:p>
            <a:r>
              <a:rPr lang="en-US" sz="4000" dirty="0"/>
              <a:t>Initial Monitoring</a:t>
            </a:r>
          </a:p>
        </p:txBody>
      </p:sp>
      <p:pic>
        <p:nvPicPr>
          <p:cNvPr id="4" name="Picture 2" descr="C:\Documents and Settings\soromrd\Local Settings\Temporary Internet Files\Content.IE5\HBTAB8YA\MC900105052[1].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947971" y="2288280"/>
            <a:ext cx="489722" cy="504853"/>
          </a:xfrm>
          <a:prstGeom prst="rect">
            <a:avLst/>
          </a:prstGeom>
          <a:noFill/>
        </p:spPr>
      </p:pic>
      <p:pic>
        <p:nvPicPr>
          <p:cNvPr id="6" name="Picture 6" descr="See full size image">
            <a:hlinkClick r:id="rId4"/>
          </p:cNvPr>
          <p:cNvPicPr>
            <a:picLocks noChangeAspect="1" noChangeArrowheads="1"/>
          </p:cNvPicPr>
          <p:nvPr/>
        </p:nvPicPr>
        <p:blipFill>
          <a:blip r:embed="rId5" cstate="print"/>
          <a:srcRect/>
          <a:stretch>
            <a:fillRect/>
          </a:stretch>
        </p:blipFill>
        <p:spPr bwMode="auto">
          <a:xfrm>
            <a:off x="7452320" y="1844824"/>
            <a:ext cx="876300" cy="762000"/>
          </a:xfrm>
          <a:prstGeom prst="rect">
            <a:avLst/>
          </a:prstGeom>
          <a:noFill/>
        </p:spPr>
      </p:pic>
      <p:pic>
        <p:nvPicPr>
          <p:cNvPr id="7" name="Picture 3" descr="C:\Documents and Settings\soromrd\Local Settings\Temporary Internet Files\Content.IE5\KVMDDSEN\MC900105054[1].wmf"/>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540379" y="2811091"/>
            <a:ext cx="336011" cy="854896"/>
          </a:xfrm>
          <a:prstGeom prst="rect">
            <a:avLst/>
          </a:prstGeom>
          <a:noFill/>
        </p:spPr>
      </p:pic>
      <p:pic>
        <p:nvPicPr>
          <p:cNvPr id="8" name="Picture 2" descr="http://t1.gstatic.com/images?q=tbn:ANd9GcTbSvnn_HwVbY_IwSC9mPBwzFbFiycM9BUP0GrOWQfEx16vltiATd7OOKo">
            <a:hlinkClick r:id="rId7"/>
          </p:cNvPr>
          <p:cNvPicPr>
            <a:picLocks noChangeAspect="1" noChangeArrowheads="1"/>
          </p:cNvPicPr>
          <p:nvPr/>
        </p:nvPicPr>
        <p:blipFill>
          <a:blip r:embed="rId8" cstate="print"/>
          <a:srcRect/>
          <a:stretch>
            <a:fillRect/>
          </a:stretch>
        </p:blipFill>
        <p:spPr bwMode="auto">
          <a:xfrm>
            <a:off x="4704412" y="2045368"/>
            <a:ext cx="2016224" cy="1519923"/>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800" dirty="0"/>
              <a:t>General Cautions and Guidance</a:t>
            </a:r>
          </a:p>
          <a:p>
            <a:r>
              <a:rPr lang="en-US" sz="2800" b="1" u="sng" dirty="0"/>
              <a:t>Deposition Characterization Survey Planning </a:t>
            </a:r>
          </a:p>
          <a:p>
            <a:r>
              <a:rPr lang="en-US" sz="2800" dirty="0"/>
              <a:t>Survey Types</a:t>
            </a:r>
          </a:p>
        </p:txBody>
      </p:sp>
      <p:sp>
        <p:nvSpPr>
          <p:cNvPr id="3" name="Title 2"/>
          <p:cNvSpPr>
            <a:spLocks noGrp="1"/>
          </p:cNvSpPr>
          <p:nvPr>
            <p:ph type="title"/>
          </p:nvPr>
        </p:nvSpPr>
        <p:spPr>
          <a:solidFill>
            <a:schemeClr val="tx1"/>
          </a:solidFill>
        </p:spPr>
        <p:txBody>
          <a:bodyPr>
            <a:normAutofit/>
          </a:bodyPr>
          <a:lstStyle/>
          <a:p>
            <a:r>
              <a:rPr lang="en-US" dirty="0">
                <a:solidFill>
                  <a:schemeClr val="bg1"/>
                </a:solidFill>
              </a:rPr>
              <a:t>Monitoring Techniques</a:t>
            </a:r>
          </a:p>
        </p:txBody>
      </p:sp>
    </p:spTree>
    <p:extLst>
      <p:ext uri="{BB962C8B-B14F-4D97-AF65-F5344CB8AC3E}">
        <p14:creationId xmlns:p14="http://schemas.microsoft.com/office/powerpoint/2010/main" val="35266736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One major objective of the Monitoring Division is to determine the extent of the contamination and establish area boundaries.  </a:t>
            </a:r>
          </a:p>
          <a:p>
            <a:pPr lvl="1"/>
            <a:r>
              <a:rPr lang="en-US" dirty="0"/>
              <a:t>What is the extent?</a:t>
            </a:r>
          </a:p>
          <a:p>
            <a:pPr lvl="1"/>
            <a:r>
              <a:rPr lang="en-US" dirty="0"/>
              <a:t>How wide is the area?   </a:t>
            </a:r>
          </a:p>
          <a:p>
            <a:r>
              <a:rPr lang="en-US" dirty="0"/>
              <a:t>Some basic survey patterns of use:</a:t>
            </a:r>
          </a:p>
          <a:p>
            <a:pPr lvl="1"/>
            <a:r>
              <a:rPr lang="en-US" dirty="0"/>
              <a:t>10 Point Monitoring Survey</a:t>
            </a:r>
          </a:p>
          <a:p>
            <a:pPr lvl="1"/>
            <a:r>
              <a:rPr lang="en-US" dirty="0"/>
              <a:t>Boundary Survey (without entry)</a:t>
            </a:r>
          </a:p>
          <a:p>
            <a:pPr lvl="1"/>
            <a:r>
              <a:rPr lang="en-US" dirty="0"/>
              <a:t>Transect Surveys </a:t>
            </a:r>
          </a:p>
          <a:p>
            <a:pPr lvl="1"/>
            <a:endParaRPr lang="en-US" dirty="0"/>
          </a:p>
        </p:txBody>
      </p:sp>
      <p:sp>
        <p:nvSpPr>
          <p:cNvPr id="3" name="Title 2"/>
          <p:cNvSpPr>
            <a:spLocks noGrp="1"/>
          </p:cNvSpPr>
          <p:nvPr>
            <p:ph type="title"/>
          </p:nvPr>
        </p:nvSpPr>
        <p:spPr/>
        <p:txBody>
          <a:bodyPr/>
          <a:lstStyle/>
          <a:p>
            <a:r>
              <a:rPr lang="en-US" dirty="0"/>
              <a:t>Deposition Characterization</a:t>
            </a:r>
          </a:p>
        </p:txBody>
      </p:sp>
    </p:spTree>
    <p:extLst>
      <p:ext uri="{BB962C8B-B14F-4D97-AF65-F5344CB8AC3E}">
        <p14:creationId xmlns:p14="http://schemas.microsoft.com/office/powerpoint/2010/main" val="38699654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F4E79"/>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5536" y="2420888"/>
            <a:ext cx="8229600" cy="1143000"/>
          </a:xfrm>
        </p:spPr>
        <p:txBody>
          <a:bodyPr/>
          <a:lstStyle/>
          <a:p>
            <a:r>
              <a:rPr lang="en-US" dirty="0">
                <a:solidFill>
                  <a:schemeClr val="bg1"/>
                </a:solidFill>
                <a:latin typeface="Arial" panose="020B0604020202020204" pitchFamily="34" charset="0"/>
                <a:cs typeface="Arial" panose="020B0604020202020204" pitchFamily="34" charset="0"/>
              </a:rPr>
              <a:t>Monitoring Equipment</a:t>
            </a:r>
          </a:p>
        </p:txBody>
      </p:sp>
    </p:spTree>
    <p:extLst>
      <p:ext uri="{BB962C8B-B14F-4D97-AF65-F5344CB8AC3E}">
        <p14:creationId xmlns:p14="http://schemas.microsoft.com/office/powerpoint/2010/main" val="29426388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4211960" y="4581128"/>
            <a:ext cx="3724979" cy="2158171"/>
          </a:xfrm>
          <a:prstGeom prst="rect">
            <a:avLst/>
          </a:prstGeom>
        </p:spPr>
      </p:pic>
      <p:sp>
        <p:nvSpPr>
          <p:cNvPr id="2" name="Content Placeholder 1"/>
          <p:cNvSpPr>
            <a:spLocks noGrp="1"/>
          </p:cNvSpPr>
          <p:nvPr>
            <p:ph idx="1"/>
          </p:nvPr>
        </p:nvSpPr>
        <p:spPr>
          <a:xfrm>
            <a:off x="457200" y="1481328"/>
            <a:ext cx="7787208" cy="4467952"/>
          </a:xfrm>
        </p:spPr>
        <p:txBody>
          <a:bodyPr>
            <a:normAutofit fontScale="92500" lnSpcReduction="20000"/>
          </a:bodyPr>
          <a:lstStyle/>
          <a:p>
            <a:pPr marL="109728" indent="0">
              <a:buNone/>
            </a:pPr>
            <a:r>
              <a:rPr lang="en-US" dirty="0"/>
              <a:t>Standardized methodology for quickly gathering required radiological monitoring information. </a:t>
            </a:r>
          </a:p>
          <a:p>
            <a:r>
              <a:rPr lang="en-US" dirty="0"/>
              <a:t>Identify ground deposition, plume direction, and source term. </a:t>
            </a:r>
          </a:p>
          <a:p>
            <a:r>
              <a:rPr lang="en-US" dirty="0"/>
              <a:t>Identify the extent of boundary of the contamination</a:t>
            </a:r>
          </a:p>
          <a:p>
            <a:r>
              <a:rPr lang="en-US" dirty="0"/>
              <a:t>Collect exposure rate, contamination readings, and either a soil sample or in-situ measurement. This will help with isotope identification and quantification.</a:t>
            </a:r>
          </a:p>
          <a:p>
            <a:r>
              <a:rPr lang="en-US" dirty="0"/>
              <a:t>Number and spacing between the </a:t>
            </a:r>
            <a:br>
              <a:rPr lang="en-US" dirty="0"/>
            </a:br>
            <a:r>
              <a:rPr lang="en-US" dirty="0"/>
              <a:t>points depend on: </a:t>
            </a:r>
          </a:p>
          <a:p>
            <a:pPr lvl="1"/>
            <a:r>
              <a:rPr lang="en-US" dirty="0"/>
              <a:t>Number of responders</a:t>
            </a:r>
          </a:p>
          <a:p>
            <a:pPr lvl="1"/>
            <a:r>
              <a:rPr lang="en-US" dirty="0"/>
              <a:t>Size of affected area</a:t>
            </a:r>
          </a:p>
        </p:txBody>
      </p:sp>
      <p:sp>
        <p:nvSpPr>
          <p:cNvPr id="3" name="Title 2"/>
          <p:cNvSpPr>
            <a:spLocks noGrp="1"/>
          </p:cNvSpPr>
          <p:nvPr>
            <p:ph type="title"/>
          </p:nvPr>
        </p:nvSpPr>
        <p:spPr/>
        <p:txBody>
          <a:bodyPr/>
          <a:lstStyle/>
          <a:p>
            <a:r>
              <a:rPr lang="en-US" dirty="0"/>
              <a:t>10 Point Monitoring Survey</a:t>
            </a:r>
          </a:p>
        </p:txBody>
      </p:sp>
    </p:spTree>
    <p:extLst>
      <p:ext uri="{BB962C8B-B14F-4D97-AF65-F5344CB8AC3E}">
        <p14:creationId xmlns:p14="http://schemas.microsoft.com/office/powerpoint/2010/main" val="38035122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4186808" cy="4525963"/>
          </a:xfrm>
        </p:spPr>
        <p:txBody>
          <a:bodyPr/>
          <a:lstStyle/>
          <a:p>
            <a:r>
              <a:rPr lang="en-US" dirty="0"/>
              <a:t>Use model to approximate boundaries</a:t>
            </a:r>
          </a:p>
          <a:p>
            <a:r>
              <a:rPr lang="en-US" dirty="0"/>
              <a:t>Perform a boundary survey:  </a:t>
            </a:r>
          </a:p>
          <a:p>
            <a:pPr lvl="1"/>
            <a:r>
              <a:rPr lang="en-US" dirty="0"/>
              <a:t>Identify boundaries without entering area</a:t>
            </a:r>
          </a:p>
          <a:p>
            <a:pPr lvl="1"/>
            <a:r>
              <a:rPr lang="en-US" dirty="0"/>
              <a:t>Identify boundaries by transecting the area. </a:t>
            </a:r>
          </a:p>
          <a:p>
            <a:endParaRPr lang="en-US" dirty="0"/>
          </a:p>
        </p:txBody>
      </p:sp>
      <p:sp>
        <p:nvSpPr>
          <p:cNvPr id="3" name="Title 2"/>
          <p:cNvSpPr>
            <a:spLocks noGrp="1"/>
          </p:cNvSpPr>
          <p:nvPr>
            <p:ph type="title"/>
          </p:nvPr>
        </p:nvSpPr>
        <p:spPr/>
        <p:txBody>
          <a:bodyPr/>
          <a:lstStyle/>
          <a:p>
            <a:r>
              <a:rPr lang="en-US" dirty="0"/>
              <a:t>Boundary Surveys</a:t>
            </a: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29955" r="16590"/>
          <a:stretch/>
        </p:blipFill>
        <p:spPr>
          <a:xfrm>
            <a:off x="4499992" y="1397513"/>
            <a:ext cx="3456384" cy="4924142"/>
          </a:xfrm>
          <a:prstGeom prst="rect">
            <a:avLst/>
          </a:prstGeom>
        </p:spPr>
      </p:pic>
      <p:cxnSp>
        <p:nvCxnSpPr>
          <p:cNvPr id="6" name="Straight Arrow Connector 5"/>
          <p:cNvCxnSpPr/>
          <p:nvPr/>
        </p:nvCxnSpPr>
        <p:spPr>
          <a:xfrm flipV="1">
            <a:off x="4716016" y="2504066"/>
            <a:ext cx="240075" cy="23069"/>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4956091" y="2457928"/>
            <a:ext cx="88223" cy="1220694"/>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4956091" y="3702895"/>
            <a:ext cx="797381" cy="25764"/>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5483114" y="3728659"/>
            <a:ext cx="102738" cy="1437888"/>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5585852" y="5151792"/>
            <a:ext cx="1032622" cy="40519"/>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6660232" y="5097072"/>
            <a:ext cx="25152" cy="1160201"/>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6660232" y="6296151"/>
            <a:ext cx="1135495" cy="25504"/>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5652120" y="2792816"/>
            <a:ext cx="1645920" cy="72008"/>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5441299" y="1657510"/>
            <a:ext cx="23509" cy="742010"/>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4692162" y="1635804"/>
            <a:ext cx="790952" cy="23453"/>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4716016" y="1640688"/>
            <a:ext cx="87675" cy="863378"/>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7318010" y="2792816"/>
            <a:ext cx="49969" cy="1525376"/>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6685384" y="4337632"/>
            <a:ext cx="1074380" cy="39360"/>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7759764" y="4376992"/>
            <a:ext cx="35963" cy="1908555"/>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5868144" y="2360768"/>
            <a:ext cx="0" cy="432048"/>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5441299" y="2399520"/>
            <a:ext cx="420830" cy="0"/>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11907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4023485" cy="4525963"/>
          </a:xfrm>
        </p:spPr>
        <p:txBody>
          <a:bodyPr>
            <a:normAutofit fontScale="92500" lnSpcReduction="20000"/>
          </a:bodyPr>
          <a:lstStyle/>
          <a:p>
            <a:r>
              <a:rPr lang="en-US" dirty="0"/>
              <a:t>Start at low background</a:t>
            </a:r>
          </a:p>
          <a:p>
            <a:endParaRPr lang="en-US" dirty="0"/>
          </a:p>
          <a:p>
            <a:r>
              <a:rPr lang="en-US" dirty="0"/>
              <a:t>Stop at a predetermined dose rate </a:t>
            </a:r>
          </a:p>
          <a:p>
            <a:endParaRPr lang="en-US" dirty="0"/>
          </a:p>
          <a:p>
            <a:r>
              <a:rPr lang="en-US" dirty="0"/>
              <a:t>Retrace route</a:t>
            </a:r>
          </a:p>
          <a:p>
            <a:endParaRPr lang="en-US" dirty="0"/>
          </a:p>
          <a:p>
            <a:r>
              <a:rPr lang="en-US" dirty="0"/>
              <a:t>Proceed laterally and repeat</a:t>
            </a:r>
          </a:p>
          <a:p>
            <a:endParaRPr lang="en-US" dirty="0"/>
          </a:p>
          <a:p>
            <a:r>
              <a:rPr lang="en-US" dirty="0"/>
              <a:t>Notify base at pre-set levels</a:t>
            </a:r>
          </a:p>
          <a:p>
            <a:endParaRPr lang="en-US" dirty="0"/>
          </a:p>
        </p:txBody>
      </p:sp>
      <p:sp>
        <p:nvSpPr>
          <p:cNvPr id="3" name="Title 2"/>
          <p:cNvSpPr>
            <a:spLocks noGrp="1"/>
          </p:cNvSpPr>
          <p:nvPr>
            <p:ph type="title"/>
          </p:nvPr>
        </p:nvSpPr>
        <p:spPr/>
        <p:txBody>
          <a:bodyPr>
            <a:normAutofit/>
          </a:bodyPr>
          <a:lstStyle/>
          <a:p>
            <a:r>
              <a:rPr lang="en-US" dirty="0"/>
              <a:t>Boundary Survey without Entry </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29955" r="16590"/>
          <a:stretch/>
        </p:blipFill>
        <p:spPr>
          <a:xfrm>
            <a:off x="4572000" y="1417638"/>
            <a:ext cx="3456384" cy="4924142"/>
          </a:xfrm>
          <a:prstGeom prst="rect">
            <a:avLst/>
          </a:prstGeom>
        </p:spPr>
      </p:pic>
      <p:cxnSp>
        <p:nvCxnSpPr>
          <p:cNvPr id="5" name="Straight Arrow Connector 4"/>
          <p:cNvCxnSpPr/>
          <p:nvPr/>
        </p:nvCxnSpPr>
        <p:spPr>
          <a:xfrm flipV="1">
            <a:off x="4788024" y="2524191"/>
            <a:ext cx="240075" cy="23069"/>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5028099" y="2478053"/>
            <a:ext cx="88223" cy="1220694"/>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5028099" y="3723020"/>
            <a:ext cx="797381" cy="25764"/>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5555122" y="3748784"/>
            <a:ext cx="102738" cy="1437888"/>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5657860" y="5171917"/>
            <a:ext cx="1032622" cy="40519"/>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6732240" y="5117197"/>
            <a:ext cx="25152" cy="1160201"/>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6732240" y="6316276"/>
            <a:ext cx="1135495" cy="25504"/>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724128" y="2812941"/>
            <a:ext cx="1665890" cy="72008"/>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5513307" y="1677635"/>
            <a:ext cx="23509" cy="742010"/>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4764170" y="1655929"/>
            <a:ext cx="790952" cy="23453"/>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4788024" y="1660813"/>
            <a:ext cx="87675" cy="863378"/>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7390018" y="2812941"/>
            <a:ext cx="49969" cy="1525376"/>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6757392" y="4357757"/>
            <a:ext cx="1074380" cy="39360"/>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7831772" y="4397117"/>
            <a:ext cx="35963" cy="1908555"/>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5940152" y="2380893"/>
            <a:ext cx="0" cy="432048"/>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5513307" y="2419645"/>
            <a:ext cx="420830" cy="0"/>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0903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199" y="1481328"/>
            <a:ext cx="4080185" cy="4639566"/>
          </a:xfrm>
        </p:spPr>
        <p:txBody>
          <a:bodyPr>
            <a:normAutofit lnSpcReduction="10000"/>
          </a:bodyPr>
          <a:lstStyle/>
          <a:p>
            <a:r>
              <a:rPr lang="en-US" dirty="0"/>
              <a:t>Use model to approximate the boundaries</a:t>
            </a:r>
          </a:p>
          <a:p>
            <a:r>
              <a:rPr lang="en-US" dirty="0"/>
              <a:t>Decide if transects are worth the dose</a:t>
            </a:r>
          </a:p>
          <a:p>
            <a:pPr lvl="1"/>
            <a:r>
              <a:rPr lang="en-US" dirty="0"/>
              <a:t>Risk vs. benefit</a:t>
            </a:r>
          </a:p>
          <a:p>
            <a:pPr lvl="1"/>
            <a:r>
              <a:rPr lang="en-US" dirty="0"/>
              <a:t>ALARA</a:t>
            </a:r>
          </a:p>
          <a:p>
            <a:r>
              <a:rPr lang="en-US" dirty="0"/>
              <a:t>Start at a low background area</a:t>
            </a:r>
          </a:p>
          <a:p>
            <a:r>
              <a:rPr lang="en-US" dirty="0"/>
              <a:t>Collect measurements at a set interval</a:t>
            </a:r>
          </a:p>
          <a:p>
            <a:endParaRPr lang="en-US" dirty="0"/>
          </a:p>
        </p:txBody>
      </p:sp>
      <p:sp>
        <p:nvSpPr>
          <p:cNvPr id="3" name="Title 2"/>
          <p:cNvSpPr>
            <a:spLocks noGrp="1"/>
          </p:cNvSpPr>
          <p:nvPr>
            <p:ph type="title"/>
          </p:nvPr>
        </p:nvSpPr>
        <p:spPr/>
        <p:txBody>
          <a:bodyPr>
            <a:normAutofit/>
          </a:bodyPr>
          <a:lstStyle/>
          <a:p>
            <a:r>
              <a:rPr lang="en-US" dirty="0"/>
              <a:t>Transect Surveys</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29955" r="16590"/>
          <a:stretch/>
        </p:blipFill>
        <p:spPr>
          <a:xfrm>
            <a:off x="4499992" y="1196752"/>
            <a:ext cx="3456384" cy="4924142"/>
          </a:xfrm>
          <a:prstGeom prst="rect">
            <a:avLst/>
          </a:prstGeom>
        </p:spPr>
      </p:pic>
      <p:cxnSp>
        <p:nvCxnSpPr>
          <p:cNvPr id="5" name="Straight Arrow Connector 4"/>
          <p:cNvCxnSpPr/>
          <p:nvPr/>
        </p:nvCxnSpPr>
        <p:spPr>
          <a:xfrm flipV="1">
            <a:off x="5585852" y="4671657"/>
            <a:ext cx="2191893" cy="123923"/>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5585852" y="3496028"/>
            <a:ext cx="0" cy="1260392"/>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6041641" y="6075551"/>
            <a:ext cx="1754086" cy="19839"/>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5464808" y="3418328"/>
            <a:ext cx="1153666" cy="77700"/>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4692162" y="1435043"/>
            <a:ext cx="790952" cy="23453"/>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4716016" y="1439927"/>
            <a:ext cx="76208" cy="1279291"/>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6635415" y="2698251"/>
            <a:ext cx="49969" cy="693435"/>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7795727" y="4715663"/>
            <a:ext cx="0" cy="1369123"/>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4803691" y="2678065"/>
            <a:ext cx="1856541" cy="58007"/>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67918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4226" y="1556792"/>
            <a:ext cx="4378646" cy="4525963"/>
          </a:xfrm>
        </p:spPr>
        <p:txBody>
          <a:bodyPr>
            <a:normAutofit fontScale="85000" lnSpcReduction="10000"/>
          </a:bodyPr>
          <a:lstStyle/>
          <a:p>
            <a:pPr>
              <a:lnSpc>
                <a:spcPct val="110000"/>
              </a:lnSpc>
              <a:buClr>
                <a:schemeClr val="tx2"/>
              </a:buClr>
              <a:buSzPct val="80000"/>
            </a:pPr>
            <a:r>
              <a:rPr lang="en-US" dirty="0"/>
              <a:t>Collect readings at set intervals</a:t>
            </a:r>
          </a:p>
          <a:p>
            <a:pPr>
              <a:lnSpc>
                <a:spcPct val="110000"/>
              </a:lnSpc>
              <a:buClr>
                <a:schemeClr val="tx2"/>
              </a:buClr>
              <a:buSzPct val="80000"/>
            </a:pPr>
            <a:r>
              <a:rPr lang="en-US" dirty="0"/>
              <a:t>Continue survey until readings return to starting levels</a:t>
            </a:r>
          </a:p>
          <a:p>
            <a:pPr>
              <a:lnSpc>
                <a:spcPct val="110000"/>
              </a:lnSpc>
              <a:buClr>
                <a:schemeClr val="tx2"/>
              </a:buClr>
              <a:buSzPct val="80000"/>
            </a:pPr>
            <a:r>
              <a:rPr lang="en-US" dirty="0"/>
              <a:t>Proceed laterally and repeat</a:t>
            </a:r>
          </a:p>
          <a:p>
            <a:pPr>
              <a:lnSpc>
                <a:spcPct val="110000"/>
              </a:lnSpc>
              <a:buClr>
                <a:schemeClr val="tx2"/>
              </a:buClr>
              <a:buSzPct val="80000"/>
            </a:pPr>
            <a:r>
              <a:rPr lang="en-US" dirty="0"/>
              <a:t>Notify base at pre-set levels</a:t>
            </a:r>
          </a:p>
          <a:p>
            <a:pPr lvl="1">
              <a:lnSpc>
                <a:spcPct val="110000"/>
              </a:lnSpc>
              <a:buClr>
                <a:schemeClr val="tx2"/>
              </a:buClr>
              <a:buSzPct val="80000"/>
            </a:pPr>
            <a:r>
              <a:rPr lang="en-US" dirty="0"/>
              <a:t>Example: 10 times background ~(100 </a:t>
            </a:r>
            <a:r>
              <a:rPr lang="en-US" dirty="0" err="1"/>
              <a:t>μRem</a:t>
            </a:r>
            <a:r>
              <a:rPr lang="en-US" dirty="0"/>
              <a:t>/h) or exposure rate increases of 1 mrem/h </a:t>
            </a:r>
          </a:p>
          <a:p>
            <a:pPr>
              <a:lnSpc>
                <a:spcPct val="110000"/>
              </a:lnSpc>
              <a:buClr>
                <a:schemeClr val="tx2"/>
              </a:buClr>
              <a:buSzPct val="80000"/>
            </a:pPr>
            <a:r>
              <a:rPr lang="en-US" dirty="0"/>
              <a:t>Observe turn back levels</a:t>
            </a:r>
          </a:p>
          <a:p>
            <a:pPr marL="109728" indent="0">
              <a:lnSpc>
                <a:spcPct val="90000"/>
              </a:lnSpc>
              <a:buClr>
                <a:schemeClr val="tx2"/>
              </a:buClr>
              <a:buSzPct val="80000"/>
              <a:buNone/>
            </a:pPr>
            <a:endParaRPr lang="en-US" dirty="0"/>
          </a:p>
        </p:txBody>
      </p:sp>
      <p:sp>
        <p:nvSpPr>
          <p:cNvPr id="3" name="Title 2"/>
          <p:cNvSpPr>
            <a:spLocks noGrp="1"/>
          </p:cNvSpPr>
          <p:nvPr>
            <p:ph type="title"/>
          </p:nvPr>
        </p:nvSpPr>
        <p:spPr/>
        <p:txBody>
          <a:bodyPr>
            <a:normAutofit fontScale="90000"/>
          </a:bodyPr>
          <a:lstStyle/>
          <a:p>
            <a:r>
              <a:rPr lang="en-US" dirty="0"/>
              <a:t>Transecting the Ground Deposition</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29955" r="16590"/>
          <a:stretch/>
        </p:blipFill>
        <p:spPr>
          <a:xfrm>
            <a:off x="4572000" y="1158613"/>
            <a:ext cx="3456384" cy="4924142"/>
          </a:xfrm>
          <a:prstGeom prst="rect">
            <a:avLst/>
          </a:prstGeom>
        </p:spPr>
      </p:pic>
      <p:cxnSp>
        <p:nvCxnSpPr>
          <p:cNvPr id="5" name="Straight Arrow Connector 4"/>
          <p:cNvCxnSpPr/>
          <p:nvPr/>
        </p:nvCxnSpPr>
        <p:spPr>
          <a:xfrm flipV="1">
            <a:off x="5657860" y="4633518"/>
            <a:ext cx="2191893" cy="123923"/>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5657860" y="3457889"/>
            <a:ext cx="0" cy="1260392"/>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6113649" y="6037412"/>
            <a:ext cx="1754086" cy="19839"/>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5536816" y="3380189"/>
            <a:ext cx="1153666" cy="77700"/>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4764170" y="1396904"/>
            <a:ext cx="790952" cy="23453"/>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4788024" y="1401788"/>
            <a:ext cx="76208" cy="1279291"/>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6707423" y="2660112"/>
            <a:ext cx="49969" cy="693435"/>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7867735" y="4677524"/>
            <a:ext cx="0" cy="1369123"/>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4875699" y="2639926"/>
            <a:ext cx="1856541" cy="58007"/>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27884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800" dirty="0"/>
              <a:t>General Cautions and Guidance</a:t>
            </a:r>
          </a:p>
          <a:p>
            <a:r>
              <a:rPr lang="en-US" sz="2800" dirty="0"/>
              <a:t>Deposition Characterization Survey Planning </a:t>
            </a:r>
          </a:p>
          <a:p>
            <a:r>
              <a:rPr lang="en-US" sz="2800" b="1" u="sng" dirty="0"/>
              <a:t>Early Phase Survey Types</a:t>
            </a:r>
          </a:p>
        </p:txBody>
      </p:sp>
      <p:sp>
        <p:nvSpPr>
          <p:cNvPr id="3" name="Title 2"/>
          <p:cNvSpPr>
            <a:spLocks noGrp="1"/>
          </p:cNvSpPr>
          <p:nvPr>
            <p:ph type="title"/>
          </p:nvPr>
        </p:nvSpPr>
        <p:spPr>
          <a:solidFill>
            <a:schemeClr val="tx1"/>
          </a:solidFill>
        </p:spPr>
        <p:txBody>
          <a:bodyPr>
            <a:normAutofit/>
          </a:bodyPr>
          <a:lstStyle/>
          <a:p>
            <a:r>
              <a:rPr lang="en-US" dirty="0">
                <a:solidFill>
                  <a:schemeClr val="bg1"/>
                </a:solidFill>
              </a:rPr>
              <a:t>Monitoring Techniques</a:t>
            </a:r>
          </a:p>
        </p:txBody>
      </p:sp>
    </p:spTree>
    <p:extLst>
      <p:ext uri="{BB962C8B-B14F-4D97-AF65-F5344CB8AC3E}">
        <p14:creationId xmlns:p14="http://schemas.microsoft.com/office/powerpoint/2010/main" val="20873417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3"/>
          <p:cNvSpPr>
            <a:spLocks noGrp="1" noChangeArrowheads="1"/>
          </p:cNvSpPr>
          <p:nvPr>
            <p:ph idx="1"/>
          </p:nvPr>
        </p:nvSpPr>
        <p:spPr>
          <a:xfrm>
            <a:off x="445369" y="1444298"/>
            <a:ext cx="6707459" cy="4948564"/>
          </a:xfrm>
        </p:spPr>
        <p:txBody>
          <a:bodyPr>
            <a:normAutofit fontScale="85000" lnSpcReduction="20000"/>
          </a:bodyPr>
          <a:lstStyle/>
          <a:p>
            <a:r>
              <a:rPr lang="en-US" sz="3100" dirty="0"/>
              <a:t>Early Phase (Duration Hours to Weeks)</a:t>
            </a:r>
          </a:p>
          <a:p>
            <a:pPr lvl="1"/>
            <a:r>
              <a:rPr lang="en-US" sz="2700" dirty="0"/>
              <a:t>Focuses on quick results for immediate protective action decisions</a:t>
            </a:r>
          </a:p>
          <a:p>
            <a:pPr lvl="2"/>
            <a:r>
              <a:rPr lang="en-US" sz="2500" dirty="0"/>
              <a:t>Worker protection</a:t>
            </a:r>
          </a:p>
          <a:p>
            <a:pPr lvl="2"/>
            <a:r>
              <a:rPr lang="en-US" sz="2500" dirty="0"/>
              <a:t>Public shelter / evacuation</a:t>
            </a:r>
          </a:p>
          <a:p>
            <a:pPr>
              <a:spcBef>
                <a:spcPts val="600"/>
              </a:spcBef>
            </a:pPr>
            <a:r>
              <a:rPr lang="en-US" sz="3100" dirty="0"/>
              <a:t>Intermediate Phase (Duration Weeks to Months)</a:t>
            </a:r>
          </a:p>
          <a:p>
            <a:pPr lvl="1"/>
            <a:r>
              <a:rPr lang="en-US" sz="2700" dirty="0"/>
              <a:t>Focuses on Derived Response Levels (DRL)</a:t>
            </a:r>
          </a:p>
          <a:p>
            <a:pPr lvl="2"/>
            <a:r>
              <a:rPr lang="en-US" sz="2500" dirty="0"/>
              <a:t>Re-entry decisions </a:t>
            </a:r>
          </a:p>
          <a:p>
            <a:pPr lvl="2"/>
            <a:r>
              <a:rPr lang="en-US" sz="2500" dirty="0"/>
              <a:t>Examining crop embargo areas</a:t>
            </a:r>
          </a:p>
          <a:p>
            <a:pPr>
              <a:spcBef>
                <a:spcPts val="600"/>
              </a:spcBef>
            </a:pPr>
            <a:r>
              <a:rPr lang="en-US" sz="3100" dirty="0"/>
              <a:t>Late Phase (Duration Months to Years)</a:t>
            </a:r>
          </a:p>
          <a:p>
            <a:pPr lvl="1"/>
            <a:r>
              <a:rPr lang="en-US" sz="2700" dirty="0"/>
              <a:t>Focuses on environmental / clean-up levels </a:t>
            </a:r>
          </a:p>
          <a:p>
            <a:pPr>
              <a:spcBef>
                <a:spcPts val="600"/>
              </a:spcBef>
            </a:pPr>
            <a:r>
              <a:rPr lang="en-US" sz="3100" dirty="0"/>
              <a:t>Measurements and samples will focus on supporting these decisions</a:t>
            </a:r>
          </a:p>
          <a:p>
            <a:endParaRPr lang="en-US" sz="3100" dirty="0"/>
          </a:p>
        </p:txBody>
      </p:sp>
      <p:sp>
        <p:nvSpPr>
          <p:cNvPr id="49154" name="Rectangle 2"/>
          <p:cNvSpPr>
            <a:spLocks noGrp="1" noChangeArrowheads="1"/>
          </p:cNvSpPr>
          <p:nvPr>
            <p:ph type="title"/>
          </p:nvPr>
        </p:nvSpPr>
        <p:spPr>
          <a:xfrm>
            <a:off x="445369" y="186730"/>
            <a:ext cx="6120680" cy="1082030"/>
          </a:xfrm>
        </p:spPr>
        <p:txBody>
          <a:bodyPr>
            <a:normAutofit/>
          </a:bodyPr>
          <a:lstStyle/>
          <a:p>
            <a:pPr algn="l" eaLnBrk="1" hangingPunct="1"/>
            <a:r>
              <a:rPr lang="en-US" sz="3600" dirty="0"/>
              <a:t>Evolution of a Response</a:t>
            </a:r>
          </a:p>
        </p:txBody>
      </p:sp>
      <p:sp>
        <p:nvSpPr>
          <p:cNvPr id="7" name="Down Arrow 6"/>
          <p:cNvSpPr/>
          <p:nvPr/>
        </p:nvSpPr>
        <p:spPr>
          <a:xfrm>
            <a:off x="7152828" y="1700808"/>
            <a:ext cx="216024" cy="86409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Down Arrow 7"/>
          <p:cNvSpPr/>
          <p:nvPr/>
        </p:nvSpPr>
        <p:spPr>
          <a:xfrm>
            <a:off x="7619280" y="2262396"/>
            <a:ext cx="432048" cy="165618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Down Arrow 8"/>
          <p:cNvSpPr/>
          <p:nvPr/>
        </p:nvSpPr>
        <p:spPr>
          <a:xfrm>
            <a:off x="8100392" y="3789040"/>
            <a:ext cx="576064" cy="194421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evolution.bmp"/>
          <p:cNvPicPr>
            <a:picLocks noChangeAspect="1"/>
          </p:cNvPicPr>
          <p:nvPr/>
        </p:nvPicPr>
        <p:blipFill>
          <a:blip r:embed="rId3" cstate="email">
            <a:extLst>
              <a:ext uri="{28A0092B-C50C-407E-A947-70E740481C1C}">
                <a14:useLocalDpi xmlns:a14="http://schemas.microsoft.com/office/drawing/2010/main"/>
              </a:ext>
            </a:extLst>
          </a:blip>
          <a:srcRect l="-633"/>
          <a:stretch>
            <a:fillRect/>
          </a:stretch>
        </p:blipFill>
        <p:spPr>
          <a:xfrm>
            <a:off x="6012160" y="83200"/>
            <a:ext cx="2880320" cy="1257568"/>
          </a:xfrm>
          <a:prstGeom prst="rect">
            <a:avLst/>
          </a:prstGeom>
        </p:spPr>
      </p:pic>
    </p:spTree>
    <p:extLst>
      <p:ext uri="{BB962C8B-B14F-4D97-AF65-F5344CB8AC3E}">
        <p14:creationId xmlns:p14="http://schemas.microsoft.com/office/powerpoint/2010/main" val="21141005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3"/>
          <p:cNvSpPr>
            <a:spLocks noGrp="1" noChangeArrowheads="1"/>
          </p:cNvSpPr>
          <p:nvPr>
            <p:ph idx="1"/>
          </p:nvPr>
        </p:nvSpPr>
        <p:spPr>
          <a:xfrm>
            <a:off x="457200" y="1412776"/>
            <a:ext cx="4475163" cy="4525963"/>
          </a:xfrm>
        </p:spPr>
        <p:txBody>
          <a:bodyPr>
            <a:normAutofit lnSpcReduction="10000"/>
          </a:bodyPr>
          <a:lstStyle/>
          <a:p>
            <a:pPr>
              <a:buClr>
                <a:srgbClr val="000099"/>
              </a:buClr>
              <a:buSzPct val="100000"/>
            </a:pPr>
            <a:r>
              <a:rPr lang="en-US" dirty="0">
                <a:latin typeface="Arial" pitchFamily="34" charset="0"/>
                <a:cs typeface="Arial" pitchFamily="34" charset="0"/>
              </a:rPr>
              <a:t>Plume Survey</a:t>
            </a:r>
          </a:p>
          <a:p>
            <a:pPr lvl="1"/>
            <a:r>
              <a:rPr lang="en-US" dirty="0"/>
              <a:t>airborne radioactive material</a:t>
            </a:r>
          </a:p>
          <a:p>
            <a:endParaRPr lang="en-US" dirty="0"/>
          </a:p>
          <a:p>
            <a:pPr>
              <a:buClr>
                <a:srgbClr val="000099"/>
              </a:buClr>
              <a:buSzPct val="100000"/>
            </a:pPr>
            <a:r>
              <a:rPr lang="en-US" dirty="0">
                <a:latin typeface="Arial" pitchFamily="34" charset="0"/>
                <a:cs typeface="Arial" pitchFamily="34" charset="0"/>
              </a:rPr>
              <a:t>Ground Deposition</a:t>
            </a:r>
          </a:p>
          <a:p>
            <a:pPr lvl="1"/>
            <a:r>
              <a:rPr lang="en-US" dirty="0"/>
              <a:t>exposure rate</a:t>
            </a:r>
          </a:p>
          <a:p>
            <a:pPr lvl="1"/>
            <a:r>
              <a:rPr lang="en-US" dirty="0"/>
              <a:t>contamination</a:t>
            </a:r>
          </a:p>
          <a:p>
            <a:pPr eaLnBrk="1" hangingPunct="1"/>
            <a:endParaRPr lang="en-US" dirty="0">
              <a:latin typeface="Arial" pitchFamily="34" charset="0"/>
              <a:cs typeface="Arial" pitchFamily="34" charset="0"/>
            </a:endParaRPr>
          </a:p>
          <a:p>
            <a:pPr>
              <a:buClr>
                <a:srgbClr val="000099"/>
              </a:buClr>
              <a:buSzPct val="100000"/>
            </a:pPr>
            <a:r>
              <a:rPr lang="en-US" dirty="0">
                <a:latin typeface="Arial" pitchFamily="34" charset="0"/>
                <a:cs typeface="Arial" pitchFamily="34" charset="0"/>
              </a:rPr>
              <a:t>Public Support</a:t>
            </a:r>
          </a:p>
          <a:p>
            <a:pPr lvl="1" eaLnBrk="1" hangingPunct="1"/>
            <a:r>
              <a:rPr lang="en-US" dirty="0"/>
              <a:t>infrastructure</a:t>
            </a:r>
          </a:p>
          <a:p>
            <a:pPr lvl="1" eaLnBrk="1" hangingPunct="1"/>
            <a:r>
              <a:rPr lang="en-US" dirty="0"/>
              <a:t>evacuation / reentry</a:t>
            </a:r>
          </a:p>
        </p:txBody>
      </p:sp>
      <p:sp>
        <p:nvSpPr>
          <p:cNvPr id="59394" name="Rectangle 2"/>
          <p:cNvSpPr>
            <a:spLocks noGrp="1" noChangeArrowheads="1"/>
          </p:cNvSpPr>
          <p:nvPr>
            <p:ph type="title"/>
          </p:nvPr>
        </p:nvSpPr>
        <p:spPr>
          <a:xfrm>
            <a:off x="457200" y="188640"/>
            <a:ext cx="8229600" cy="1143000"/>
          </a:xfrm>
        </p:spPr>
        <p:txBody>
          <a:bodyPr/>
          <a:lstStyle/>
          <a:p>
            <a:pPr eaLnBrk="1" hangingPunct="1"/>
            <a:r>
              <a:rPr lang="en-US" sz="4000" dirty="0"/>
              <a:t>Early Phase - Types of Surveys</a:t>
            </a:r>
          </a:p>
        </p:txBody>
      </p:sp>
      <p:pic>
        <p:nvPicPr>
          <p:cNvPr id="59396" name="Picture 5" descr="Survey D02_065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242591" y="3789040"/>
            <a:ext cx="2721302" cy="1944216"/>
          </a:xfrm>
          <a:prstGeom prst="rect">
            <a:avLst/>
          </a:prstGeom>
          <a:noFill/>
          <a:ln w="9525">
            <a:noFill/>
            <a:miter lim="800000"/>
            <a:headEnd/>
            <a:tailEnd/>
          </a:ln>
        </p:spPr>
      </p:pic>
      <p:pic>
        <p:nvPicPr>
          <p:cNvPr id="40961" name="Picture 1"/>
          <p:cNvPicPr>
            <a:picLocks noChangeAspect="1" noChangeArrowheads="1"/>
          </p:cNvPicPr>
          <p:nvPr/>
        </p:nvPicPr>
        <p:blipFill>
          <a:blip r:embed="rId4" cstate="print"/>
          <a:srcRect/>
          <a:stretch>
            <a:fillRect/>
          </a:stretch>
        </p:blipFill>
        <p:spPr bwMode="auto">
          <a:xfrm>
            <a:off x="4427984" y="3967311"/>
            <a:ext cx="1657350" cy="2486025"/>
          </a:xfrm>
          <a:prstGeom prst="rect">
            <a:avLst/>
          </a:prstGeom>
          <a:noFill/>
          <a:ln w="9525">
            <a:noFill/>
            <a:miter lim="800000"/>
            <a:headEnd/>
            <a:tailEnd/>
          </a:ln>
        </p:spPr>
      </p:pic>
      <p:pic>
        <p:nvPicPr>
          <p:cNvPr id="7" name="Picture 6" descr="fuk_plume.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644008" y="1210245"/>
            <a:ext cx="4073843" cy="2290763"/>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7067128" cy="4525963"/>
          </a:xfrm>
        </p:spPr>
        <p:txBody>
          <a:bodyPr>
            <a:normAutofit lnSpcReduction="10000"/>
          </a:bodyPr>
          <a:lstStyle/>
          <a:p>
            <a:pPr>
              <a:buClr>
                <a:srgbClr val="000099"/>
              </a:buClr>
              <a:buSzPct val="100000"/>
            </a:pPr>
            <a:r>
              <a:rPr lang="en-US" dirty="0">
                <a:latin typeface="Arial" pitchFamily="34" charset="0"/>
                <a:cs typeface="Arial" pitchFamily="34" charset="0"/>
              </a:rPr>
              <a:t>Surveys are used to identify:</a:t>
            </a:r>
          </a:p>
          <a:p>
            <a:pPr lvl="1"/>
            <a:r>
              <a:rPr lang="en-US" dirty="0"/>
              <a:t>Inhalation exposure from the plume </a:t>
            </a:r>
          </a:p>
          <a:p>
            <a:pPr lvl="1"/>
            <a:r>
              <a:rPr lang="en-US" dirty="0"/>
              <a:t>External exposure from the plume </a:t>
            </a:r>
          </a:p>
          <a:p>
            <a:pPr lvl="1"/>
            <a:r>
              <a:rPr lang="en-US" dirty="0"/>
              <a:t>Absorption due to contamination of skin and clothes</a:t>
            </a:r>
          </a:p>
          <a:p>
            <a:endParaRPr lang="en-US" dirty="0"/>
          </a:p>
          <a:p>
            <a:pPr>
              <a:buClr>
                <a:srgbClr val="000099"/>
              </a:buClr>
              <a:buSzPct val="100000"/>
            </a:pPr>
            <a:r>
              <a:rPr lang="en-US" dirty="0">
                <a:latin typeface="Arial" pitchFamily="34" charset="0"/>
                <a:cs typeface="Arial" pitchFamily="34" charset="0"/>
              </a:rPr>
              <a:t>Types of surveys:</a:t>
            </a:r>
          </a:p>
          <a:p>
            <a:pPr lvl="1"/>
            <a:r>
              <a:rPr lang="en-US" dirty="0"/>
              <a:t>Air Samples</a:t>
            </a:r>
          </a:p>
          <a:p>
            <a:pPr lvl="1"/>
            <a:r>
              <a:rPr lang="en-US" dirty="0"/>
              <a:t>Portable instrument looking at the ratio of: </a:t>
            </a:r>
          </a:p>
          <a:p>
            <a:pPr lvl="2">
              <a:buClr>
                <a:srgbClr val="000099"/>
              </a:buClr>
              <a:buSzPct val="80000"/>
            </a:pPr>
            <a:r>
              <a:rPr lang="en-US" sz="2000" dirty="0">
                <a:cs typeface="Arial" pitchFamily="34" charset="0"/>
              </a:rPr>
              <a:t>Gamma &amp; beta/gamma and</a:t>
            </a:r>
          </a:p>
          <a:p>
            <a:pPr lvl="2">
              <a:buClr>
                <a:srgbClr val="000099"/>
              </a:buClr>
              <a:buSzPct val="80000"/>
            </a:pPr>
            <a:r>
              <a:rPr lang="en-US" sz="2000" dirty="0">
                <a:cs typeface="Arial" pitchFamily="34" charset="0"/>
              </a:rPr>
              <a:t>Between exposure rate (1 meter) and ground (3 cm) measurements</a:t>
            </a:r>
          </a:p>
          <a:p>
            <a:pPr lvl="1"/>
            <a:endParaRPr lang="en-US" dirty="0"/>
          </a:p>
          <a:p>
            <a:endParaRPr lang="en-US" dirty="0"/>
          </a:p>
        </p:txBody>
      </p:sp>
      <p:sp>
        <p:nvSpPr>
          <p:cNvPr id="3" name="Title 2"/>
          <p:cNvSpPr>
            <a:spLocks noGrp="1"/>
          </p:cNvSpPr>
          <p:nvPr>
            <p:ph type="title"/>
          </p:nvPr>
        </p:nvSpPr>
        <p:spPr/>
        <p:txBody>
          <a:bodyPr>
            <a:normAutofit/>
          </a:bodyPr>
          <a:lstStyle/>
          <a:p>
            <a:r>
              <a:rPr lang="en-US" sz="4000" dirty="0"/>
              <a:t>Plume Tracking</a:t>
            </a:r>
          </a:p>
        </p:txBody>
      </p:sp>
      <p:pic>
        <p:nvPicPr>
          <p:cNvPr id="1027" name="Picture 3" descr="C:\Documents and Settings\soromrd\My Documents\My Pictures\NTS\Banberry.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092280" y="1484784"/>
            <a:ext cx="1560710" cy="1944216"/>
          </a:xfrm>
          <a:prstGeom prst="rect">
            <a:avLst/>
          </a:prstGeo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5817"/>
            <a:ext cx="8229600" cy="4810539"/>
          </a:xfrm>
        </p:spPr>
        <p:txBody>
          <a:bodyPr>
            <a:normAutofit/>
          </a:bodyPr>
          <a:lstStyle/>
          <a:p>
            <a:pPr>
              <a:buClr>
                <a:srgbClr val="000099"/>
              </a:buClr>
              <a:buSzPct val="100000"/>
            </a:pPr>
            <a:r>
              <a:rPr lang="en-US" sz="2400" dirty="0">
                <a:latin typeface="Arial" pitchFamily="34" charset="0"/>
                <a:cs typeface="Arial" pitchFamily="34" charset="0"/>
              </a:rPr>
              <a:t>By comparing readings to the table below determine if the plume is elevated, at ground level or has passed.</a:t>
            </a:r>
          </a:p>
          <a:p>
            <a:endParaRPr lang="en-US" sz="1800" dirty="0"/>
          </a:p>
          <a:p>
            <a:endParaRPr lang="en-US" dirty="0"/>
          </a:p>
          <a:p>
            <a:endParaRPr lang="en-US" dirty="0"/>
          </a:p>
          <a:p>
            <a:endParaRPr lang="en-US" dirty="0"/>
          </a:p>
          <a:p>
            <a:endParaRPr lang="en-US" dirty="0"/>
          </a:p>
          <a:p>
            <a:endParaRPr lang="en-US" dirty="0"/>
          </a:p>
          <a:p>
            <a:pPr>
              <a:buNone/>
            </a:pPr>
            <a:endParaRPr lang="en-US" sz="2400" dirty="0"/>
          </a:p>
          <a:p>
            <a:pPr>
              <a:buNone/>
            </a:pPr>
            <a:r>
              <a:rPr lang="en-US" sz="2400" dirty="0"/>
              <a:t>WO - window open; WC - window closed</a:t>
            </a:r>
          </a:p>
        </p:txBody>
      </p:sp>
      <p:sp>
        <p:nvSpPr>
          <p:cNvPr id="3" name="Title 2"/>
          <p:cNvSpPr>
            <a:spLocks noGrp="1"/>
          </p:cNvSpPr>
          <p:nvPr>
            <p:ph type="title"/>
          </p:nvPr>
        </p:nvSpPr>
        <p:spPr>
          <a:xfrm>
            <a:off x="179512" y="274638"/>
            <a:ext cx="8507288" cy="1143000"/>
          </a:xfrm>
        </p:spPr>
        <p:txBody>
          <a:bodyPr>
            <a:noAutofit/>
          </a:bodyPr>
          <a:lstStyle/>
          <a:p>
            <a:r>
              <a:rPr lang="en-US" sz="3200" dirty="0"/>
              <a:t>Open Window / Closed Window Technique</a:t>
            </a:r>
          </a:p>
        </p:txBody>
      </p:sp>
      <p:graphicFrame>
        <p:nvGraphicFramePr>
          <p:cNvPr id="4" name="Table 3"/>
          <p:cNvGraphicFramePr>
            <a:graphicFrameLocks noGrp="1"/>
          </p:cNvGraphicFramePr>
          <p:nvPr>
            <p:extLst>
              <p:ext uri="{D42A27DB-BD31-4B8C-83A1-F6EECF244321}">
                <p14:modId xmlns:p14="http://schemas.microsoft.com/office/powerpoint/2010/main" val="1761586884"/>
              </p:ext>
            </p:extLst>
          </p:nvPr>
        </p:nvGraphicFramePr>
        <p:xfrm>
          <a:off x="457200" y="2336934"/>
          <a:ext cx="7704856" cy="2763717"/>
        </p:xfrm>
        <a:graphic>
          <a:graphicData uri="http://schemas.openxmlformats.org/drawingml/2006/table">
            <a:tbl>
              <a:tblPr firstRow="1" bandRow="1">
                <a:tableStyleId>{5C22544A-7EE6-4342-B048-85BDC9FD1C3A}</a:tableStyleId>
              </a:tblPr>
              <a:tblGrid>
                <a:gridCol w="1926214">
                  <a:extLst>
                    <a:ext uri="{9D8B030D-6E8A-4147-A177-3AD203B41FA5}">
                      <a16:colId xmlns:a16="http://schemas.microsoft.com/office/drawing/2014/main" val="20000"/>
                    </a:ext>
                  </a:extLst>
                </a:gridCol>
                <a:gridCol w="738082">
                  <a:extLst>
                    <a:ext uri="{9D8B030D-6E8A-4147-A177-3AD203B41FA5}">
                      <a16:colId xmlns:a16="http://schemas.microsoft.com/office/drawing/2014/main" val="20001"/>
                    </a:ext>
                  </a:extLst>
                </a:gridCol>
                <a:gridCol w="2232248">
                  <a:extLst>
                    <a:ext uri="{9D8B030D-6E8A-4147-A177-3AD203B41FA5}">
                      <a16:colId xmlns:a16="http://schemas.microsoft.com/office/drawing/2014/main" val="20002"/>
                    </a:ext>
                  </a:extLst>
                </a:gridCol>
                <a:gridCol w="2808312">
                  <a:extLst>
                    <a:ext uri="{9D8B030D-6E8A-4147-A177-3AD203B41FA5}">
                      <a16:colId xmlns:a16="http://schemas.microsoft.com/office/drawing/2014/main" val="20003"/>
                    </a:ext>
                  </a:extLst>
                </a:gridCol>
              </a:tblGrid>
              <a:tr h="660597">
                <a:tc>
                  <a:txBody>
                    <a:bodyPr/>
                    <a:lstStyle/>
                    <a:p>
                      <a:pPr algn="ctr"/>
                      <a:r>
                        <a:rPr lang="en-US" sz="1600" dirty="0"/>
                        <a:t>If at waist level:</a:t>
                      </a:r>
                    </a:p>
                    <a:p>
                      <a:pPr algn="ctr"/>
                      <a:r>
                        <a:rPr lang="en-US" sz="1600" dirty="0"/>
                        <a:t>WO      WC</a:t>
                      </a:r>
                    </a:p>
                  </a:txBody>
                  <a:tcPr/>
                </a:tc>
                <a:tc>
                  <a:txBody>
                    <a:bodyPr/>
                    <a:lstStyle/>
                    <a:p>
                      <a:pPr algn="ctr"/>
                      <a:r>
                        <a:rPr lang="en-US" sz="1600" dirty="0"/>
                        <a:t>AND</a:t>
                      </a:r>
                    </a:p>
                  </a:txBody>
                  <a:tcPr/>
                </a:tc>
                <a:tc>
                  <a:txBody>
                    <a:bodyPr/>
                    <a:lstStyle/>
                    <a:p>
                      <a:pPr algn="ctr"/>
                      <a:r>
                        <a:rPr lang="en-US" sz="1600" dirty="0"/>
                        <a:t>If at ground level:</a:t>
                      </a:r>
                    </a:p>
                    <a:p>
                      <a:pPr algn="ctr"/>
                      <a:r>
                        <a:rPr lang="en-US" sz="1600" dirty="0"/>
                        <a:t>WO         WC</a:t>
                      </a:r>
                    </a:p>
                  </a:txBody>
                  <a:tcPr/>
                </a:tc>
                <a:tc>
                  <a:txBody>
                    <a:bodyPr/>
                    <a:lstStyle/>
                    <a:p>
                      <a:pPr algn="ctr"/>
                      <a:r>
                        <a:rPr lang="en-US" sz="1600" dirty="0"/>
                        <a:t>Then:</a:t>
                      </a:r>
                    </a:p>
                  </a:txBody>
                  <a:tcPr/>
                </a:tc>
                <a:extLst>
                  <a:ext uri="{0D108BD9-81ED-4DB2-BD59-A6C34878D82A}">
                    <a16:rowId xmlns:a16="http://schemas.microsoft.com/office/drawing/2014/main" val="10000"/>
                  </a:ext>
                </a:extLst>
              </a:tr>
              <a:tr h="347515">
                <a:tc>
                  <a:txBody>
                    <a:bodyPr/>
                    <a:lstStyle/>
                    <a:p>
                      <a:pPr algn="ctr"/>
                      <a:r>
                        <a:rPr lang="el-GR" sz="2000" dirty="0"/>
                        <a:t>Β</a:t>
                      </a:r>
                      <a:r>
                        <a:rPr lang="en-US" sz="2000" dirty="0"/>
                        <a:t>+</a:t>
                      </a:r>
                      <a:r>
                        <a:rPr lang="en-US" sz="2000" dirty="0">
                          <a:sym typeface="Symbol"/>
                        </a:rPr>
                        <a:t>  ≈  </a:t>
                      </a:r>
                      <a:endParaRPr lang="en-US" sz="2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t>AND</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2000" dirty="0"/>
                        <a:t>Β</a:t>
                      </a:r>
                      <a:r>
                        <a:rPr lang="en-US" sz="2000" dirty="0"/>
                        <a:t>+</a:t>
                      </a:r>
                      <a:r>
                        <a:rPr lang="en-US" sz="2000" dirty="0">
                          <a:sym typeface="Symbol"/>
                        </a:rPr>
                        <a:t>  ≈  </a:t>
                      </a:r>
                      <a:endParaRPr lang="en-US" sz="2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t>Plume is elevated</a:t>
                      </a:r>
                    </a:p>
                  </a:txBody>
                  <a:tcPr/>
                </a:tc>
                <a:extLst>
                  <a:ext uri="{0D108BD9-81ED-4DB2-BD59-A6C34878D82A}">
                    <a16:rowId xmlns:a16="http://schemas.microsoft.com/office/drawing/2014/main" val="10001"/>
                  </a:ext>
                </a:extLst>
              </a:tr>
              <a:tr h="58720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2000" dirty="0"/>
                        <a:t>Β</a:t>
                      </a:r>
                      <a:r>
                        <a:rPr lang="en-US" sz="2000" dirty="0"/>
                        <a:t>+</a:t>
                      </a:r>
                      <a:r>
                        <a:rPr lang="en-US" sz="2000" dirty="0">
                          <a:sym typeface="Symbol"/>
                        </a:rPr>
                        <a:t>  &gt;  </a:t>
                      </a:r>
                      <a:endParaRPr lang="en-US" sz="2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t>AND</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2000" dirty="0"/>
                        <a:t>Β</a:t>
                      </a:r>
                      <a:r>
                        <a:rPr lang="en-US" sz="2000" dirty="0"/>
                        <a:t>+</a:t>
                      </a:r>
                      <a:r>
                        <a:rPr lang="en-US" sz="2000" dirty="0">
                          <a:sym typeface="Symbol"/>
                        </a:rPr>
                        <a:t>  &gt;  </a:t>
                      </a:r>
                      <a:endParaRPr lang="en-US" sz="2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t>Plume is at ground level</a:t>
                      </a:r>
                    </a:p>
                  </a:txBody>
                  <a:tcPr/>
                </a:tc>
                <a:extLst>
                  <a:ext uri="{0D108BD9-81ED-4DB2-BD59-A6C34878D82A}">
                    <a16:rowId xmlns:a16="http://schemas.microsoft.com/office/drawing/2014/main" val="10002"/>
                  </a:ext>
                </a:extLst>
              </a:tr>
              <a:tr h="79291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2000" dirty="0"/>
                        <a:t>Β</a:t>
                      </a:r>
                      <a:r>
                        <a:rPr lang="en-US" sz="2000" dirty="0"/>
                        <a:t>+</a:t>
                      </a:r>
                      <a:r>
                        <a:rPr lang="en-US" sz="2000" dirty="0">
                          <a:sym typeface="Symbol"/>
                        </a:rPr>
                        <a:t>  ≈  </a:t>
                      </a:r>
                      <a:endParaRPr lang="en-US" sz="2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t>AND</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2000" dirty="0"/>
                        <a:t>Β</a:t>
                      </a:r>
                      <a:r>
                        <a:rPr lang="en-US" sz="2000" dirty="0"/>
                        <a:t>+</a:t>
                      </a:r>
                      <a:r>
                        <a:rPr lang="en-US" sz="2000" dirty="0">
                          <a:sym typeface="Symbol"/>
                        </a:rPr>
                        <a:t>  &gt;  </a:t>
                      </a:r>
                      <a:endParaRPr lang="en-US" sz="2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t>Plume has passed - ground contamination</a:t>
                      </a:r>
                    </a:p>
                  </a:txBody>
                  <a:tcPr/>
                </a:tc>
                <a:extLst>
                  <a:ext uri="{0D108BD9-81ED-4DB2-BD59-A6C34878D82A}">
                    <a16:rowId xmlns:a16="http://schemas.microsoft.com/office/drawing/2014/main" val="10003"/>
                  </a:ext>
                </a:extLst>
              </a:tr>
            </a:tbl>
          </a:graphicData>
        </a:graphic>
      </p:graphicFrame>
      <p:sp>
        <p:nvSpPr>
          <p:cNvPr id="5" name="TextBox 4"/>
          <p:cNvSpPr txBox="1"/>
          <p:nvPr/>
        </p:nvSpPr>
        <p:spPr>
          <a:xfrm>
            <a:off x="997260" y="5817024"/>
            <a:ext cx="6624736" cy="369332"/>
          </a:xfrm>
          <a:prstGeom prst="rect">
            <a:avLst/>
          </a:prstGeom>
          <a:noFill/>
        </p:spPr>
        <p:txBody>
          <a:bodyPr wrap="square" rtlCol="0">
            <a:spAutoFit/>
          </a:bodyPr>
          <a:lstStyle/>
          <a:p>
            <a:r>
              <a:rPr lang="en-US" dirty="0"/>
              <a:t>This only works for Beta and Gamma measurements</a:t>
            </a:r>
          </a:p>
        </p:txBody>
      </p:sp>
      <p:pic>
        <p:nvPicPr>
          <p:cNvPr id="6" name="Picture 2" descr="http://t3.gstatic.com/images?q=tbn:ANd9GcTEk6H-ZsvWe1O9jTPGo2eRHAvhxEUgg2p22C1gajsYBvugPRb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459524" y="5403965"/>
            <a:ext cx="1162472" cy="119545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7586" name="Rectangle 2"/>
          <p:cNvSpPr>
            <a:spLocks noGrp="1" noChangeArrowheads="1"/>
          </p:cNvSpPr>
          <p:nvPr>
            <p:ph type="title"/>
          </p:nvPr>
        </p:nvSpPr>
        <p:spPr>
          <a:xfrm>
            <a:off x="457200" y="274638"/>
            <a:ext cx="8229600" cy="999968"/>
          </a:xfrm>
        </p:spPr>
        <p:txBody>
          <a:bodyPr/>
          <a:lstStyle/>
          <a:p>
            <a:r>
              <a:rPr lang="en-US" dirty="0"/>
              <a:t>Exposure Rate</a:t>
            </a:r>
          </a:p>
        </p:txBody>
      </p:sp>
      <p:pic>
        <p:nvPicPr>
          <p:cNvPr id="707591" name="Picture 7" descr="hotdog"/>
          <p:cNvPicPr>
            <a:picLocks noChangeAspect="1" noChangeArrowheads="1"/>
          </p:cNvPicPr>
          <p:nvPr/>
        </p:nvPicPr>
        <p:blipFill>
          <a:blip r:embed="rId3" cstate="print"/>
          <a:srcRect/>
          <a:stretch>
            <a:fillRect/>
          </a:stretch>
        </p:blipFill>
        <p:spPr bwMode="auto">
          <a:xfrm>
            <a:off x="3092388" y="1348924"/>
            <a:ext cx="2743200" cy="914400"/>
          </a:xfrm>
          <a:prstGeom prst="rect">
            <a:avLst/>
          </a:prstGeom>
          <a:noFill/>
        </p:spPr>
      </p:pic>
      <p:sp>
        <p:nvSpPr>
          <p:cNvPr id="9" name="TextBox 8"/>
          <p:cNvSpPr txBox="1"/>
          <p:nvPr/>
        </p:nvSpPr>
        <p:spPr>
          <a:xfrm>
            <a:off x="1120933" y="3276578"/>
            <a:ext cx="1080120" cy="369332"/>
          </a:xfrm>
          <a:prstGeom prst="rect">
            <a:avLst/>
          </a:prstGeom>
          <a:noFill/>
        </p:spPr>
        <p:txBody>
          <a:bodyPr wrap="square" rtlCol="0">
            <a:spAutoFit/>
          </a:bodyPr>
          <a:lstStyle/>
          <a:p>
            <a:r>
              <a:rPr lang="en-US" dirty="0"/>
              <a:t>Thin NaI</a:t>
            </a:r>
          </a:p>
        </p:txBody>
      </p:sp>
      <p:sp>
        <p:nvSpPr>
          <p:cNvPr id="10" name="TextBox 9"/>
          <p:cNvSpPr txBox="1"/>
          <p:nvPr/>
        </p:nvSpPr>
        <p:spPr>
          <a:xfrm>
            <a:off x="3779912" y="2078658"/>
            <a:ext cx="1368152" cy="369332"/>
          </a:xfrm>
          <a:prstGeom prst="rect">
            <a:avLst/>
          </a:prstGeom>
          <a:noFill/>
        </p:spPr>
        <p:txBody>
          <a:bodyPr wrap="square" rtlCol="0">
            <a:spAutoFit/>
          </a:bodyPr>
          <a:lstStyle/>
          <a:p>
            <a:r>
              <a:rPr lang="en-US" dirty="0"/>
              <a:t>GM Tube</a:t>
            </a:r>
          </a:p>
        </p:txBody>
      </p:sp>
      <p:sp>
        <p:nvSpPr>
          <p:cNvPr id="11" name="TextBox 10"/>
          <p:cNvSpPr txBox="1"/>
          <p:nvPr/>
        </p:nvSpPr>
        <p:spPr>
          <a:xfrm>
            <a:off x="3635896" y="3851818"/>
            <a:ext cx="1614314" cy="369332"/>
          </a:xfrm>
          <a:prstGeom prst="rect">
            <a:avLst/>
          </a:prstGeom>
          <a:noFill/>
        </p:spPr>
        <p:txBody>
          <a:bodyPr wrap="square" rtlCol="0">
            <a:spAutoFit/>
          </a:bodyPr>
          <a:lstStyle/>
          <a:p>
            <a:r>
              <a:rPr lang="en-US" dirty="0"/>
              <a:t>NaI Detector</a:t>
            </a:r>
          </a:p>
        </p:txBody>
      </p:sp>
      <p:sp>
        <p:nvSpPr>
          <p:cNvPr id="12" name="TextBox 11"/>
          <p:cNvSpPr txBox="1"/>
          <p:nvPr/>
        </p:nvSpPr>
        <p:spPr>
          <a:xfrm>
            <a:off x="3758344" y="6038244"/>
            <a:ext cx="1615580" cy="369332"/>
          </a:xfrm>
          <a:prstGeom prst="rect">
            <a:avLst/>
          </a:prstGeom>
          <a:noFill/>
        </p:spPr>
        <p:txBody>
          <a:bodyPr wrap="square" rtlCol="0">
            <a:spAutoFit/>
          </a:bodyPr>
          <a:lstStyle/>
          <a:p>
            <a:r>
              <a:rPr lang="en-US" dirty="0"/>
              <a:t>Ion Chamber</a:t>
            </a:r>
          </a:p>
        </p:txBody>
      </p:sp>
      <p:sp>
        <p:nvSpPr>
          <p:cNvPr id="13" name="TextBox 12"/>
          <p:cNvSpPr txBox="1"/>
          <p:nvPr/>
        </p:nvSpPr>
        <p:spPr>
          <a:xfrm>
            <a:off x="6979971" y="3408230"/>
            <a:ext cx="1121949" cy="369332"/>
          </a:xfrm>
          <a:prstGeom prst="rect">
            <a:avLst/>
          </a:prstGeom>
          <a:noFill/>
        </p:spPr>
        <p:txBody>
          <a:bodyPr wrap="square" rtlCol="0">
            <a:spAutoFit/>
          </a:bodyPr>
          <a:lstStyle/>
          <a:p>
            <a:r>
              <a:rPr lang="en-US" dirty="0"/>
              <a:t>Meter</a:t>
            </a:r>
          </a:p>
        </p:txBody>
      </p:sp>
      <p:sp>
        <p:nvSpPr>
          <p:cNvPr id="14" name="TextBox 13"/>
          <p:cNvSpPr txBox="1"/>
          <p:nvPr/>
        </p:nvSpPr>
        <p:spPr>
          <a:xfrm>
            <a:off x="1048925" y="6084410"/>
            <a:ext cx="2304256" cy="646331"/>
          </a:xfrm>
          <a:prstGeom prst="rect">
            <a:avLst/>
          </a:prstGeom>
          <a:noFill/>
        </p:spPr>
        <p:txBody>
          <a:bodyPr wrap="square" rtlCol="0">
            <a:spAutoFit/>
          </a:bodyPr>
          <a:lstStyle/>
          <a:p>
            <a:r>
              <a:rPr lang="en-US" dirty="0"/>
              <a:t>Personal Radiation Detector</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73633" y="4359768"/>
            <a:ext cx="1335587" cy="1497855"/>
          </a:xfrm>
          <a:prstGeom prst="rect">
            <a:avLst/>
          </a:prstGeom>
        </p:spPr>
      </p:pic>
      <p:pic>
        <p:nvPicPr>
          <p:cNvPr id="17" name="Picture 16"/>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41234" y="2724431"/>
            <a:ext cx="1445508" cy="1084204"/>
          </a:xfrm>
          <a:prstGeom prst="rect">
            <a:avLst/>
          </a:prstGeom>
          <a:noFill/>
        </p:spPr>
      </p:pic>
      <p:pic>
        <p:nvPicPr>
          <p:cNvPr id="18" name="Picture 17"/>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99827" y="998670"/>
            <a:ext cx="1726954" cy="2335242"/>
          </a:xfrm>
          <a:prstGeom prst="rect">
            <a:avLst/>
          </a:prstGeom>
          <a:noFill/>
        </p:spPr>
      </p:pic>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73880" y="4030857"/>
            <a:ext cx="1338294" cy="2062439"/>
          </a:xfrm>
          <a:prstGeom prst="rect">
            <a:avLst/>
          </a:prstGeom>
        </p:spPr>
      </p:pic>
      <p:pic>
        <p:nvPicPr>
          <p:cNvPr id="6" name="Picture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027710" y="4193457"/>
            <a:ext cx="1904522" cy="2176597"/>
          </a:xfrm>
          <a:prstGeom prst="rect">
            <a:avLst/>
          </a:prstGeom>
        </p:spPr>
      </p:pic>
      <p:pic>
        <p:nvPicPr>
          <p:cNvPr id="7" name="Picture 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20933" y="1303218"/>
            <a:ext cx="1627004" cy="1765741"/>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5536" y="1526059"/>
            <a:ext cx="4695098" cy="2664296"/>
          </a:xfrm>
        </p:spPr>
        <p:txBody>
          <a:bodyPr>
            <a:normAutofit lnSpcReduction="10000"/>
          </a:bodyPr>
          <a:lstStyle/>
          <a:p>
            <a:pPr>
              <a:buClr>
                <a:srgbClr val="000099"/>
              </a:buClr>
              <a:buSzPct val="100000"/>
            </a:pPr>
            <a:r>
              <a:rPr lang="en-US" sz="2800" dirty="0">
                <a:latin typeface="Arial" pitchFamily="34" charset="0"/>
                <a:cs typeface="Arial" pitchFamily="34" charset="0"/>
              </a:rPr>
              <a:t>Survey area should be:</a:t>
            </a:r>
          </a:p>
          <a:p>
            <a:pPr lvl="1">
              <a:buClr>
                <a:srgbClr val="9999FD"/>
              </a:buClr>
              <a:buSzPct val="80000"/>
            </a:pPr>
            <a:r>
              <a:rPr lang="en-US" sz="2400" dirty="0"/>
              <a:t>Undisturbed, relatively level</a:t>
            </a:r>
          </a:p>
          <a:p>
            <a:pPr lvl="1">
              <a:buClr>
                <a:srgbClr val="9999FD"/>
              </a:buClr>
              <a:buSzPct val="80000"/>
            </a:pPr>
            <a:r>
              <a:rPr lang="en-US" sz="2400" dirty="0"/>
              <a:t>Open area, away from trees, h</a:t>
            </a:r>
            <a:r>
              <a:rPr lang="en-US" sz="2400" dirty="0">
                <a:cs typeface="Arial" pitchFamily="34" charset="0"/>
              </a:rPr>
              <a:t>eavy traffic areas, buildings</a:t>
            </a:r>
            <a:endParaRPr lang="en-US" sz="1800" dirty="0"/>
          </a:p>
          <a:p>
            <a:pPr lvl="1">
              <a:buClr>
                <a:srgbClr val="9999FD"/>
              </a:buClr>
              <a:buSzPct val="80000"/>
            </a:pPr>
            <a:r>
              <a:rPr lang="en-US" sz="2400" dirty="0"/>
              <a:t>If possible, perform surveys at least 3 meters (10 feet) to the side of the road.</a:t>
            </a:r>
          </a:p>
        </p:txBody>
      </p:sp>
      <p:sp>
        <p:nvSpPr>
          <p:cNvPr id="3" name="Title 2"/>
          <p:cNvSpPr>
            <a:spLocks noGrp="1"/>
          </p:cNvSpPr>
          <p:nvPr>
            <p:ph type="title"/>
          </p:nvPr>
        </p:nvSpPr>
        <p:spPr/>
        <p:txBody>
          <a:bodyPr>
            <a:noAutofit/>
          </a:bodyPr>
          <a:lstStyle/>
          <a:p>
            <a:r>
              <a:rPr lang="en-US" sz="3600" dirty="0"/>
              <a:t>Ground Deposition Measurements</a:t>
            </a:r>
          </a:p>
        </p:txBody>
      </p:sp>
      <p:pic>
        <p:nvPicPr>
          <p:cNvPr id="19457" name="Picture 1" descr="K:\My Pictures Total\Japan\Field Teams\DSC03245.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090634" y="1639341"/>
            <a:ext cx="3552395" cy="2664296"/>
          </a:xfrm>
          <a:prstGeom prst="rect">
            <a:avLst/>
          </a:prstGeom>
          <a:noFill/>
        </p:spPr>
      </p:pic>
      <p:sp>
        <p:nvSpPr>
          <p:cNvPr id="5" name="Content Placeholder 1"/>
          <p:cNvSpPr txBox="1">
            <a:spLocks/>
          </p:cNvSpPr>
          <p:nvPr/>
        </p:nvSpPr>
        <p:spPr>
          <a:xfrm>
            <a:off x="457200" y="4298776"/>
            <a:ext cx="7632848" cy="2437732"/>
          </a:xfrm>
          <a:prstGeom prst="rect">
            <a:avLst/>
          </a:prstGeom>
        </p:spPr>
        <p:txBody>
          <a:bodyPr vert="horz">
            <a:normAutofit fontScale="92500"/>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Arial" panose="020B0604020202020204" pitchFamily="34" charset="0"/>
                <a:ea typeface="+mn-ea"/>
                <a:cs typeface="Arial" panose="020B0604020202020204" pitchFamily="34" charset="0"/>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Arial" panose="020B0604020202020204" pitchFamily="34" charset="0"/>
                <a:ea typeface="+mn-ea"/>
                <a:cs typeface="Arial" panose="020B0604020202020204" pitchFamily="34" charset="0"/>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Arial" panose="020B0604020202020204" pitchFamily="34" charset="0"/>
                <a:ea typeface="+mn-ea"/>
                <a:cs typeface="Arial" panose="020B0604020202020204" pitchFamily="34" charset="0"/>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Arial" panose="020B0604020202020204" pitchFamily="34" charset="0"/>
                <a:ea typeface="+mn-ea"/>
                <a:cs typeface="Arial" panose="020B0604020202020204" pitchFamily="34" charset="0"/>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Arial" panose="020B0604020202020204" pitchFamily="34" charset="0"/>
                <a:ea typeface="+mn-ea"/>
                <a:cs typeface="Arial" panose="020B0604020202020204" pitchFamily="34" charset="0"/>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fontAlgn="auto">
              <a:buClr>
                <a:srgbClr val="000099"/>
              </a:buClr>
              <a:buSzPct val="100000"/>
            </a:pPr>
            <a:r>
              <a:rPr lang="en-US" sz="2800" dirty="0"/>
              <a:t>Alpha/beta contamination surveys (taken at ground level)</a:t>
            </a:r>
          </a:p>
          <a:p>
            <a:pPr fontAlgn="auto">
              <a:buClr>
                <a:srgbClr val="000099"/>
              </a:buClr>
              <a:buSzPct val="100000"/>
            </a:pPr>
            <a:r>
              <a:rPr lang="en-US" sz="2800" dirty="0"/>
              <a:t>Exposure rate (taken at 1 meter above ground)</a:t>
            </a:r>
          </a:p>
          <a:p>
            <a:pPr fontAlgn="auto">
              <a:buClr>
                <a:srgbClr val="000099"/>
              </a:buClr>
              <a:buSzPct val="100000"/>
            </a:pPr>
            <a:r>
              <a:rPr lang="en-US" sz="2800" i="1" dirty="0"/>
              <a:t>In situ </a:t>
            </a:r>
            <a:r>
              <a:rPr lang="en-US" sz="2800" dirty="0"/>
              <a:t>measurements (taken at 1 meter above ground)</a:t>
            </a:r>
          </a:p>
          <a:p>
            <a:pPr fontAlgn="auto">
              <a:buClr>
                <a:srgbClr val="000099"/>
              </a:buClr>
              <a:buSzPct val="100000"/>
            </a:pPr>
            <a:endParaRPr lang="en-US" sz="2800"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61469" y="1507206"/>
            <a:ext cx="1466915" cy="2430617"/>
          </a:xfrm>
          <a:prstGeom prst="rect">
            <a:avLst/>
          </a:prstGeom>
        </p:spPr>
      </p:pic>
      <p:sp>
        <p:nvSpPr>
          <p:cNvPr id="2" name="Content Placeholder 1"/>
          <p:cNvSpPr>
            <a:spLocks noGrp="1"/>
          </p:cNvSpPr>
          <p:nvPr>
            <p:ph idx="1"/>
          </p:nvPr>
        </p:nvSpPr>
        <p:spPr>
          <a:xfrm>
            <a:off x="457200" y="1481328"/>
            <a:ext cx="5765800" cy="4525963"/>
          </a:xfrm>
        </p:spPr>
        <p:txBody>
          <a:bodyPr>
            <a:normAutofit/>
          </a:bodyPr>
          <a:lstStyle/>
          <a:p>
            <a:pPr>
              <a:buClr>
                <a:srgbClr val="000099"/>
              </a:buClr>
              <a:buSzPct val="100000"/>
            </a:pPr>
            <a:r>
              <a:rPr lang="en-US" dirty="0">
                <a:latin typeface="Arial" pitchFamily="34" charset="0"/>
                <a:cs typeface="Arial" pitchFamily="34" charset="0"/>
              </a:rPr>
              <a:t>Exposure Rate</a:t>
            </a:r>
          </a:p>
          <a:p>
            <a:pPr lvl="1">
              <a:buClr>
                <a:srgbClr val="9999FD"/>
              </a:buClr>
              <a:buSzPct val="80000"/>
            </a:pPr>
            <a:r>
              <a:rPr lang="en-US" dirty="0"/>
              <a:t>1 meter above ground level and ground level</a:t>
            </a:r>
          </a:p>
          <a:p>
            <a:pPr lvl="1">
              <a:buNone/>
            </a:pPr>
            <a:endParaRPr lang="en-US" dirty="0"/>
          </a:p>
          <a:p>
            <a:pPr>
              <a:buClr>
                <a:srgbClr val="000099"/>
              </a:buClr>
              <a:buSzPct val="100000"/>
            </a:pPr>
            <a:r>
              <a:rPr lang="en-US" dirty="0">
                <a:latin typeface="Arial" pitchFamily="34" charset="0"/>
                <a:cs typeface="Arial" pitchFamily="34" charset="0"/>
              </a:rPr>
              <a:t>Surface Contamination</a:t>
            </a:r>
          </a:p>
          <a:p>
            <a:pPr lvl="1">
              <a:buClr>
                <a:srgbClr val="9999FD"/>
              </a:buClr>
              <a:buSzPct val="80000"/>
            </a:pPr>
            <a:r>
              <a:rPr lang="en-US" dirty="0"/>
              <a:t>Typically at ground level</a:t>
            </a:r>
          </a:p>
          <a:p>
            <a:pPr lvl="2">
              <a:buClr>
                <a:srgbClr val="000099"/>
              </a:buClr>
              <a:buSzPct val="80000"/>
            </a:pPr>
            <a:r>
              <a:rPr lang="en-US" sz="2000" dirty="0">
                <a:cs typeface="Arial" pitchFamily="34" charset="0"/>
              </a:rPr>
              <a:t>Alpha</a:t>
            </a:r>
          </a:p>
          <a:p>
            <a:pPr lvl="2">
              <a:buClr>
                <a:srgbClr val="000099"/>
              </a:buClr>
              <a:buSzPct val="80000"/>
            </a:pPr>
            <a:r>
              <a:rPr lang="en-US" sz="2000" dirty="0">
                <a:cs typeface="Arial" pitchFamily="34" charset="0"/>
              </a:rPr>
              <a:t>Beta – beta/gamma</a:t>
            </a:r>
          </a:p>
          <a:p>
            <a:pPr lvl="2">
              <a:buClr>
                <a:srgbClr val="000099"/>
              </a:buClr>
              <a:buSzPct val="80000"/>
            </a:pPr>
            <a:r>
              <a:rPr lang="en-US" sz="2000" dirty="0">
                <a:cs typeface="Arial" pitchFamily="34" charset="0"/>
              </a:rPr>
              <a:t>Fixed + Removable</a:t>
            </a:r>
          </a:p>
          <a:p>
            <a:pPr lvl="2"/>
            <a:endParaRPr lang="en-US" dirty="0"/>
          </a:p>
          <a:p>
            <a:pPr>
              <a:buClr>
                <a:srgbClr val="000099"/>
              </a:buClr>
              <a:buSzPct val="100000"/>
            </a:pPr>
            <a:r>
              <a:rPr lang="en-US" dirty="0">
                <a:latin typeface="Arial" pitchFamily="34" charset="0"/>
                <a:cs typeface="Arial" pitchFamily="34" charset="0"/>
              </a:rPr>
              <a:t>Isotopic Identification – </a:t>
            </a:r>
            <a:r>
              <a:rPr lang="en-US" i="1" dirty="0">
                <a:latin typeface="Arial" pitchFamily="34" charset="0"/>
                <a:cs typeface="Arial" pitchFamily="34" charset="0"/>
              </a:rPr>
              <a:t>In situ</a:t>
            </a:r>
          </a:p>
          <a:p>
            <a:pPr lvl="3"/>
            <a:endParaRPr lang="en-US" dirty="0"/>
          </a:p>
          <a:p>
            <a:pPr marL="109728" indent="0">
              <a:buNone/>
            </a:pPr>
            <a:endParaRPr lang="en-US" dirty="0"/>
          </a:p>
        </p:txBody>
      </p:sp>
      <p:sp>
        <p:nvSpPr>
          <p:cNvPr id="3" name="Title 2"/>
          <p:cNvSpPr>
            <a:spLocks noGrp="1"/>
          </p:cNvSpPr>
          <p:nvPr>
            <p:ph type="title"/>
          </p:nvPr>
        </p:nvSpPr>
        <p:spPr>
          <a:xfrm>
            <a:off x="251520" y="434583"/>
            <a:ext cx="8229600" cy="1143000"/>
          </a:xfrm>
        </p:spPr>
        <p:txBody>
          <a:bodyPr>
            <a:normAutofit/>
          </a:bodyPr>
          <a:lstStyle/>
          <a:p>
            <a:r>
              <a:rPr lang="en-US" sz="4000" dirty="0"/>
              <a:t>Ground Deposition Practical</a:t>
            </a: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80112" y="3514121"/>
            <a:ext cx="2448272" cy="2991684"/>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23928" y="1196752"/>
            <a:ext cx="4968552" cy="5328592"/>
          </a:xfrm>
        </p:spPr>
        <p:txBody>
          <a:bodyPr>
            <a:normAutofit/>
          </a:bodyPr>
          <a:lstStyle/>
          <a:p>
            <a:pPr>
              <a:lnSpc>
                <a:spcPct val="90000"/>
              </a:lnSpc>
              <a:buClr>
                <a:srgbClr val="000099"/>
              </a:buClr>
              <a:buSzPct val="100000"/>
            </a:pPr>
            <a:r>
              <a:rPr lang="en-US" sz="2900" dirty="0">
                <a:latin typeface="Arial" pitchFamily="34" charset="0"/>
                <a:cs typeface="Arial" pitchFamily="34" charset="0"/>
              </a:rPr>
              <a:t>Transportation Corridors</a:t>
            </a:r>
          </a:p>
          <a:p>
            <a:pPr lvl="1">
              <a:lnSpc>
                <a:spcPct val="90000"/>
              </a:lnSpc>
              <a:buClr>
                <a:srgbClr val="9999FD"/>
              </a:buClr>
              <a:buSzPct val="80000"/>
            </a:pPr>
            <a:r>
              <a:rPr lang="en-US" dirty="0"/>
              <a:t>Surveys are used to evaluate the contamination levels of a road</a:t>
            </a:r>
          </a:p>
          <a:p>
            <a:pPr lvl="1">
              <a:lnSpc>
                <a:spcPct val="90000"/>
              </a:lnSpc>
              <a:buClr>
                <a:srgbClr val="9999FD"/>
              </a:buClr>
              <a:buSzPct val="80000"/>
            </a:pPr>
            <a:r>
              <a:rPr lang="en-US" dirty="0"/>
              <a:t>Local governments use this information for evacuation and reentry planning</a:t>
            </a:r>
          </a:p>
          <a:p>
            <a:pPr lvl="1"/>
            <a:endParaRPr lang="en-US" dirty="0"/>
          </a:p>
          <a:p>
            <a:pPr>
              <a:lnSpc>
                <a:spcPct val="90000"/>
              </a:lnSpc>
              <a:buClr>
                <a:srgbClr val="000099"/>
              </a:buClr>
              <a:buSzPct val="100000"/>
            </a:pPr>
            <a:r>
              <a:rPr lang="en-US" sz="2900" dirty="0">
                <a:latin typeface="Arial" pitchFamily="34" charset="0"/>
                <a:cs typeface="Arial" pitchFamily="34" charset="0"/>
              </a:rPr>
              <a:t>For covering a large area</a:t>
            </a:r>
          </a:p>
          <a:p>
            <a:pPr lvl="1">
              <a:lnSpc>
                <a:spcPct val="90000"/>
              </a:lnSpc>
              <a:buClr>
                <a:srgbClr val="9999FD"/>
              </a:buClr>
              <a:buSzPct val="80000"/>
            </a:pPr>
            <a:r>
              <a:rPr lang="en-US" dirty="0"/>
              <a:t>Use aerial equipment where available</a:t>
            </a:r>
          </a:p>
          <a:p>
            <a:pPr lvl="1">
              <a:lnSpc>
                <a:spcPct val="90000"/>
              </a:lnSpc>
              <a:buClr>
                <a:srgbClr val="9999FD"/>
              </a:buClr>
              <a:buSzPct val="80000"/>
            </a:pPr>
            <a:r>
              <a:rPr lang="en-US" dirty="0"/>
              <a:t>Drive the roads with a vehicle- mounted system</a:t>
            </a:r>
          </a:p>
          <a:p>
            <a:pPr lvl="1"/>
            <a:endParaRPr lang="en-US" dirty="0"/>
          </a:p>
          <a:p>
            <a:pPr lvl="1"/>
            <a:endParaRPr lang="en-US" dirty="0"/>
          </a:p>
          <a:p>
            <a:endParaRPr lang="en-US" dirty="0"/>
          </a:p>
        </p:txBody>
      </p:sp>
      <p:sp>
        <p:nvSpPr>
          <p:cNvPr id="3" name="Title 2"/>
          <p:cNvSpPr>
            <a:spLocks noGrp="1"/>
          </p:cNvSpPr>
          <p:nvPr>
            <p:ph type="title"/>
          </p:nvPr>
        </p:nvSpPr>
        <p:spPr>
          <a:xfrm>
            <a:off x="467544" y="260648"/>
            <a:ext cx="8229600" cy="792088"/>
          </a:xfrm>
        </p:spPr>
        <p:txBody>
          <a:bodyPr>
            <a:normAutofit/>
          </a:bodyPr>
          <a:lstStyle/>
          <a:p>
            <a:pPr>
              <a:lnSpc>
                <a:spcPct val="90000"/>
              </a:lnSpc>
              <a:buClr>
                <a:srgbClr val="000099"/>
              </a:buClr>
              <a:buSzPct val="100000"/>
            </a:pPr>
            <a:r>
              <a:rPr lang="en-US" sz="4000" dirty="0"/>
              <a:t>Transportation Corridors</a:t>
            </a:r>
          </a:p>
        </p:txBody>
      </p:sp>
      <p:pic>
        <p:nvPicPr>
          <p:cNvPr id="6" name="Picture 3" descr="K:\My Pictures Total\AMS\10538_03.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43608" y="3861048"/>
            <a:ext cx="2880319" cy="2092232"/>
          </a:xfrm>
          <a:prstGeom prst="rect">
            <a:avLst/>
          </a:prstGeom>
          <a:noFill/>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7436" y="1513520"/>
            <a:ext cx="3108481" cy="1915480"/>
          </a:xfrm>
          <a:prstGeom prst="rect">
            <a:avLst/>
          </a:prstGeom>
        </p:spPr>
      </p:pic>
    </p:spTree>
    <p:extLst>
      <p:ext uri="{BB962C8B-B14F-4D97-AF65-F5344CB8AC3E}">
        <p14:creationId xmlns:p14="http://schemas.microsoft.com/office/powerpoint/2010/main" val="27298068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Transportation Corridors</a:t>
            </a:r>
          </a:p>
        </p:txBody>
      </p:sp>
      <p:grpSp>
        <p:nvGrpSpPr>
          <p:cNvPr id="4" name="Group 7"/>
          <p:cNvGrpSpPr/>
          <p:nvPr/>
        </p:nvGrpSpPr>
        <p:grpSpPr>
          <a:xfrm>
            <a:off x="457200" y="1268760"/>
            <a:ext cx="7622504" cy="5083859"/>
            <a:chOff x="251520" y="1052736"/>
            <a:chExt cx="8640960" cy="5539573"/>
          </a:xfrm>
        </p:grpSpPr>
        <p:pic>
          <p:nvPicPr>
            <p:cNvPr id="5" name="Picture 4" descr="051011_MobileExposure NITBreakPoints.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1520" y="1052736"/>
              <a:ext cx="8640960" cy="5311650"/>
            </a:xfrm>
            <a:prstGeom prst="rect">
              <a:avLst/>
            </a:prstGeom>
          </p:spPr>
        </p:pic>
        <p:pic>
          <p:nvPicPr>
            <p:cNvPr id="6" name="Content Placeholder 3" descr="051011_MobileExposure NITBreakPoints.jpg"/>
            <p:cNvPicPr>
              <a:picLocks noChangeAspect="1"/>
            </p:cNvPicPr>
            <p:nvPr/>
          </p:nvPicPr>
          <p:blipFill>
            <a:blip r:embed="rId4" cstate="print"/>
            <a:srcRect/>
            <a:stretch>
              <a:fillRect/>
            </a:stretch>
          </p:blipFill>
          <p:spPr>
            <a:xfrm>
              <a:off x="5890883" y="1844824"/>
              <a:ext cx="2425533" cy="2474942"/>
            </a:xfrm>
            <a:prstGeom prst="rect">
              <a:avLst/>
            </a:prstGeom>
            <a:ln>
              <a:noFill/>
            </a:ln>
            <a:effectLst>
              <a:outerShdw blurRad="50800" dist="38100" dir="18900000" algn="bl" rotWithShape="0">
                <a:prstClr val="black">
                  <a:alpha val="40000"/>
                </a:prstClr>
              </a:outerShdw>
            </a:effectLst>
          </p:spPr>
        </p:pic>
        <p:pic>
          <p:nvPicPr>
            <p:cNvPr id="7" name="Picture 6" descr="sparcs grd2.JP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5868144" y="4437112"/>
              <a:ext cx="2943668" cy="2155197"/>
            </a:xfrm>
            <a:prstGeom prst="rect">
              <a:avLst/>
            </a:prstGeom>
          </p:spPr>
        </p:pic>
      </p:grpSp>
    </p:spTree>
    <p:extLst>
      <p:ext uri="{BB962C8B-B14F-4D97-AF65-F5344CB8AC3E}">
        <p14:creationId xmlns:p14="http://schemas.microsoft.com/office/powerpoint/2010/main" val="199410258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a:buClr>
                <a:srgbClr val="000099"/>
              </a:buClr>
              <a:buSzPct val="100000"/>
            </a:pPr>
            <a:r>
              <a:rPr lang="en-US" sz="2900" dirty="0"/>
              <a:t>Critical or Sensitive Facilities</a:t>
            </a:r>
          </a:p>
          <a:p>
            <a:pPr lvl="1">
              <a:buClr>
                <a:srgbClr val="9999FD"/>
              </a:buClr>
              <a:buSzPct val="80000"/>
            </a:pPr>
            <a:r>
              <a:rPr lang="en-US" dirty="0"/>
              <a:t>Hospitals</a:t>
            </a:r>
          </a:p>
          <a:p>
            <a:pPr lvl="1">
              <a:buClr>
                <a:srgbClr val="9999FD"/>
              </a:buClr>
              <a:buSzPct val="80000"/>
            </a:pPr>
            <a:r>
              <a:rPr lang="en-US" dirty="0"/>
              <a:t>Areas under shelter orders</a:t>
            </a:r>
          </a:p>
          <a:p>
            <a:pPr lvl="1">
              <a:buClr>
                <a:srgbClr val="9999FD"/>
              </a:buClr>
              <a:buSzPct val="80000"/>
            </a:pPr>
            <a:r>
              <a:rPr lang="en-US" dirty="0"/>
              <a:t>Transportation hubs</a:t>
            </a:r>
          </a:p>
          <a:p>
            <a:pPr lvl="1">
              <a:buClr>
                <a:srgbClr val="9999FD"/>
              </a:buClr>
              <a:buSzPct val="80000"/>
            </a:pPr>
            <a:r>
              <a:rPr lang="en-US" dirty="0"/>
              <a:t>Power Plants</a:t>
            </a:r>
          </a:p>
          <a:p>
            <a:pPr lvl="1">
              <a:buClr>
                <a:srgbClr val="9999FD"/>
              </a:buClr>
              <a:buSzPct val="80000"/>
            </a:pPr>
            <a:r>
              <a:rPr lang="en-US" dirty="0"/>
              <a:t>Communication Switching Stations</a:t>
            </a:r>
          </a:p>
          <a:p>
            <a:pPr lvl="1">
              <a:buClr>
                <a:srgbClr val="9999FD"/>
              </a:buClr>
              <a:buSzPct val="80000"/>
            </a:pPr>
            <a:r>
              <a:rPr lang="en-US" dirty="0"/>
              <a:t>Mobile Phone Towers</a:t>
            </a:r>
          </a:p>
          <a:p>
            <a:pPr lvl="1">
              <a:buNone/>
            </a:pPr>
            <a:endParaRPr lang="en-US" dirty="0"/>
          </a:p>
          <a:p>
            <a:pPr>
              <a:buClr>
                <a:srgbClr val="000099"/>
              </a:buClr>
              <a:buSzPct val="100000"/>
            </a:pPr>
            <a:r>
              <a:rPr lang="en-US" sz="2900" dirty="0"/>
              <a:t>Agricultural and Livestock Care</a:t>
            </a:r>
          </a:p>
          <a:p>
            <a:pPr lvl="1">
              <a:buClr>
                <a:srgbClr val="9999FD"/>
              </a:buClr>
              <a:buSzPct val="80000"/>
            </a:pPr>
            <a:r>
              <a:rPr lang="en-US" dirty="0"/>
              <a:t>Water, feeding, evacuation</a:t>
            </a:r>
          </a:p>
          <a:p>
            <a:endParaRPr lang="en-US" dirty="0"/>
          </a:p>
          <a:p>
            <a:pPr>
              <a:buClr>
                <a:srgbClr val="000099"/>
              </a:buClr>
              <a:buSzPct val="100000"/>
            </a:pPr>
            <a:r>
              <a:rPr lang="en-US" sz="2900" dirty="0"/>
              <a:t>Retrieve personal items of evacuees </a:t>
            </a:r>
          </a:p>
        </p:txBody>
      </p:sp>
      <p:sp>
        <p:nvSpPr>
          <p:cNvPr id="3" name="Title 2"/>
          <p:cNvSpPr>
            <a:spLocks noGrp="1"/>
          </p:cNvSpPr>
          <p:nvPr>
            <p:ph type="title"/>
          </p:nvPr>
        </p:nvSpPr>
        <p:spPr>
          <a:xfrm>
            <a:off x="539552" y="274638"/>
            <a:ext cx="8079779" cy="1143000"/>
          </a:xfrm>
        </p:spPr>
        <p:txBody>
          <a:bodyPr>
            <a:normAutofit fontScale="90000"/>
          </a:bodyPr>
          <a:lstStyle/>
          <a:p>
            <a:r>
              <a:rPr lang="en-US" sz="4000" dirty="0"/>
              <a:t>Habitability, Infrastructure, </a:t>
            </a:r>
            <a:br>
              <a:rPr lang="en-US" sz="4000" dirty="0"/>
            </a:br>
            <a:r>
              <a:rPr lang="en-US" sz="4000" dirty="0"/>
              <a:t> and Re-Entry</a:t>
            </a:r>
          </a:p>
        </p:txBody>
      </p:sp>
      <p:pic>
        <p:nvPicPr>
          <p:cNvPr id="20482" name="Picture 2" descr="http://t0.gstatic.com/images?q=tbn:ANd9GcTi4jJOfVWb4oFfib8ga7t_jbDtcoYW_fMLENMVW30-VOuD9ytL"/>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517216" y="1268760"/>
            <a:ext cx="1102115" cy="1656184"/>
          </a:xfrm>
          <a:prstGeom prst="rect">
            <a:avLst/>
          </a:prstGeom>
          <a:noFill/>
        </p:spPr>
      </p:pic>
      <p:pic>
        <p:nvPicPr>
          <p:cNvPr id="20484" name="Picture 4" descr="http://t2.gstatic.com/images?q=tbn:ANd9GcRrq8pQr-BWqmQDwp5rExXCSPVUk2nkeDFT1GXfovJy9XvfKQn5fw"/>
          <p:cNvPicPr>
            <a:picLocks noChangeAspect="1" noChangeArrowheads="1"/>
          </p:cNvPicPr>
          <p:nvPr/>
        </p:nvPicPr>
        <p:blipFill>
          <a:blip r:embed="rId4" cstate="print"/>
          <a:srcRect/>
          <a:stretch>
            <a:fillRect/>
          </a:stretch>
        </p:blipFill>
        <p:spPr bwMode="auto">
          <a:xfrm>
            <a:off x="6516216" y="3140968"/>
            <a:ext cx="1905000" cy="1647826"/>
          </a:xfrm>
          <a:prstGeom prst="rect">
            <a:avLst/>
          </a:prstGeom>
          <a:noFill/>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nSpc>
                <a:spcPct val="90000"/>
              </a:lnSpc>
              <a:buClr>
                <a:srgbClr val="000099"/>
              </a:buClr>
              <a:buSzPct val="100000"/>
            </a:pPr>
            <a:r>
              <a:rPr lang="en-US" sz="2800" dirty="0"/>
              <a:t>Support reentry, cleanup, and mitigation activities</a:t>
            </a:r>
          </a:p>
          <a:p>
            <a:pPr lvl="1">
              <a:lnSpc>
                <a:spcPct val="90000"/>
              </a:lnSpc>
              <a:buClr>
                <a:srgbClr val="9999FD"/>
              </a:buClr>
              <a:buSzPct val="80000"/>
            </a:pPr>
            <a:r>
              <a:rPr lang="en-US" sz="2400" dirty="0"/>
              <a:t>Support monitoring and decontamination of emergency workers and equipment</a:t>
            </a:r>
          </a:p>
          <a:p>
            <a:pPr lvl="1">
              <a:lnSpc>
                <a:spcPct val="90000"/>
              </a:lnSpc>
              <a:buClr>
                <a:srgbClr val="9999FD"/>
              </a:buClr>
              <a:buSzPct val="80000"/>
            </a:pPr>
            <a:r>
              <a:rPr lang="en-US" sz="2400" dirty="0"/>
              <a:t>Support monitoring and decontamination efforts for the population</a:t>
            </a:r>
          </a:p>
          <a:p>
            <a:pPr lvl="1">
              <a:lnSpc>
                <a:spcPct val="90000"/>
              </a:lnSpc>
              <a:buClr>
                <a:srgbClr val="9999FD"/>
              </a:buClr>
              <a:buSzPct val="80000"/>
            </a:pPr>
            <a:r>
              <a:rPr lang="en-US" sz="2400" dirty="0"/>
              <a:t>Support reentry efforts</a:t>
            </a:r>
            <a:endParaRPr lang="en-US" sz="3200" dirty="0"/>
          </a:p>
          <a:p>
            <a:pPr lvl="0">
              <a:lnSpc>
                <a:spcPct val="90000"/>
              </a:lnSpc>
              <a:buClr>
                <a:srgbClr val="000099"/>
              </a:buClr>
              <a:buSzPct val="100000"/>
            </a:pPr>
            <a:endParaRPr lang="en-US" sz="2800" dirty="0"/>
          </a:p>
          <a:p>
            <a:pPr lvl="0">
              <a:lnSpc>
                <a:spcPct val="90000"/>
              </a:lnSpc>
              <a:buClr>
                <a:srgbClr val="000099"/>
              </a:buClr>
              <a:buSzPct val="100000"/>
            </a:pPr>
            <a:r>
              <a:rPr lang="en-US" sz="2800" dirty="0"/>
              <a:t>Temporary entry into a restricted zone under controlled conditions</a:t>
            </a:r>
          </a:p>
          <a:p>
            <a:pPr lvl="1">
              <a:buNone/>
            </a:pPr>
            <a:endParaRPr lang="en-US" dirty="0"/>
          </a:p>
        </p:txBody>
      </p:sp>
      <p:sp>
        <p:nvSpPr>
          <p:cNvPr id="3" name="Title 2"/>
          <p:cNvSpPr>
            <a:spLocks noGrp="1"/>
          </p:cNvSpPr>
          <p:nvPr>
            <p:ph type="title"/>
          </p:nvPr>
        </p:nvSpPr>
        <p:spPr/>
        <p:txBody>
          <a:bodyPr>
            <a:normAutofit/>
          </a:bodyPr>
          <a:lstStyle/>
          <a:p>
            <a:r>
              <a:rPr lang="en-US" sz="4000" dirty="0"/>
              <a:t>Infrastructure and Re-Entry</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1F4E79"/>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5536" y="2420888"/>
            <a:ext cx="8229600" cy="1143000"/>
          </a:xfrm>
        </p:spPr>
        <p:txBody>
          <a:bodyPr/>
          <a:lstStyle/>
          <a:p>
            <a:r>
              <a:rPr lang="en-US" dirty="0">
                <a:solidFill>
                  <a:schemeClr val="bg1"/>
                </a:solidFill>
                <a:latin typeface="Arial" panose="020B0604020202020204" pitchFamily="34" charset="0"/>
                <a:cs typeface="Arial" panose="020B0604020202020204" pitchFamily="34" charset="0"/>
              </a:rPr>
              <a:t>Contamination Control</a:t>
            </a:r>
          </a:p>
        </p:txBody>
      </p:sp>
    </p:spTree>
    <p:extLst>
      <p:ext uri="{BB962C8B-B14F-4D97-AF65-F5344CB8AC3E}">
        <p14:creationId xmlns:p14="http://schemas.microsoft.com/office/powerpoint/2010/main" val="300974182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4762872" cy="4525963"/>
          </a:xfrm>
        </p:spPr>
        <p:txBody>
          <a:bodyPr>
            <a:normAutofit/>
          </a:bodyPr>
          <a:lstStyle/>
          <a:p>
            <a:r>
              <a:rPr lang="en-US" sz="2600" dirty="0"/>
              <a:t>Keep inside of vehicle as clean as possible</a:t>
            </a:r>
          </a:p>
          <a:p>
            <a:pPr lvl="1"/>
            <a:r>
              <a:rPr lang="en-US" dirty="0"/>
              <a:t>Use plastic to cover inside of vehicle before deployment</a:t>
            </a:r>
          </a:p>
          <a:p>
            <a:r>
              <a:rPr lang="en-US" sz="2600" dirty="0"/>
              <a:t>Change PPE often</a:t>
            </a:r>
          </a:p>
          <a:p>
            <a:pPr lvl="1"/>
            <a:r>
              <a:rPr lang="en-US" dirty="0"/>
              <a:t>Put on clean gloves and shoe covers each time you enter the vehicle</a:t>
            </a:r>
          </a:p>
          <a:p>
            <a:r>
              <a:rPr lang="en-US" sz="2600" dirty="0"/>
              <a:t>Survey personnel before entering the vehicle </a:t>
            </a:r>
          </a:p>
        </p:txBody>
      </p:sp>
      <p:sp>
        <p:nvSpPr>
          <p:cNvPr id="3" name="Title 2"/>
          <p:cNvSpPr>
            <a:spLocks noGrp="1"/>
          </p:cNvSpPr>
          <p:nvPr>
            <p:ph type="title"/>
          </p:nvPr>
        </p:nvSpPr>
        <p:spPr/>
        <p:txBody>
          <a:bodyPr/>
          <a:lstStyle/>
          <a:p>
            <a:r>
              <a:rPr lang="en-US" dirty="0"/>
              <a:t>Contamination Control</a:t>
            </a:r>
          </a:p>
        </p:txBody>
      </p:sp>
      <p:pic>
        <p:nvPicPr>
          <p:cNvPr id="4" name="Picture 2" descr="C:\Documents and Settings\soromrd\My Documents\My Pictures\Empire 09\M&amp;S\Field Teams\D09_04320.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52863" y="1314271"/>
            <a:ext cx="2213818" cy="1471676"/>
          </a:xfrm>
          <a:prstGeom prst="rect">
            <a:avLst/>
          </a:prstGeom>
          <a:noFill/>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49585" y="4462843"/>
            <a:ext cx="2617096" cy="1892539"/>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24128" y="2780928"/>
            <a:ext cx="2242553" cy="1681915"/>
          </a:xfrm>
          <a:prstGeom prst="rect">
            <a:avLst/>
          </a:prstGeom>
        </p:spPr>
      </p:pic>
    </p:spTree>
    <p:extLst>
      <p:ext uri="{BB962C8B-B14F-4D97-AF65-F5344CB8AC3E}">
        <p14:creationId xmlns:p14="http://schemas.microsoft.com/office/powerpoint/2010/main" val="372160956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nSpc>
                <a:spcPct val="90000"/>
              </a:lnSpc>
              <a:buClr>
                <a:srgbClr val="000099"/>
              </a:buClr>
              <a:buSzPct val="100000"/>
            </a:pPr>
            <a:r>
              <a:rPr lang="en-US" sz="2800" dirty="0">
                <a:cs typeface="Arial" pitchFamily="34" charset="0"/>
              </a:rPr>
              <a:t>Perform personnel and equipment monitoring (contamination check) at beginning and end of shift</a:t>
            </a:r>
          </a:p>
          <a:p>
            <a:pPr>
              <a:lnSpc>
                <a:spcPct val="90000"/>
              </a:lnSpc>
              <a:buClr>
                <a:srgbClr val="000099"/>
              </a:buClr>
              <a:buSzPct val="100000"/>
            </a:pPr>
            <a:r>
              <a:rPr lang="en-US" sz="2800" dirty="0"/>
              <a:t>Survey vehicle periodically while in the field, document the reading, time, and location</a:t>
            </a:r>
          </a:p>
          <a:p>
            <a:pPr>
              <a:lnSpc>
                <a:spcPct val="90000"/>
              </a:lnSpc>
              <a:buClr>
                <a:srgbClr val="000099"/>
              </a:buClr>
              <a:buSzPct val="100000"/>
            </a:pPr>
            <a:endParaRPr lang="en-US" sz="2800" dirty="0">
              <a:cs typeface="Arial" pitchFamily="34" charset="0"/>
            </a:endParaRPr>
          </a:p>
        </p:txBody>
      </p:sp>
      <p:sp>
        <p:nvSpPr>
          <p:cNvPr id="3" name="Title 2"/>
          <p:cNvSpPr>
            <a:spLocks noGrp="1"/>
          </p:cNvSpPr>
          <p:nvPr>
            <p:ph type="title"/>
          </p:nvPr>
        </p:nvSpPr>
        <p:spPr/>
        <p:txBody>
          <a:bodyPr>
            <a:normAutofit/>
          </a:bodyPr>
          <a:lstStyle/>
          <a:p>
            <a:r>
              <a:rPr lang="en-US" dirty="0"/>
              <a:t>Contamination Control</a:t>
            </a:r>
          </a:p>
        </p:txBody>
      </p:sp>
      <p:pic>
        <p:nvPicPr>
          <p:cNvPr id="18434" name="Picture 2" descr="K:\My Pictures Total\ISCM Workshop Photos\FRMAC\D10_01942.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75555" y="4279370"/>
            <a:ext cx="2633093" cy="1848254"/>
          </a:xfrm>
          <a:prstGeom prst="rect">
            <a:avLst/>
          </a:prstGeom>
          <a:noFill/>
        </p:spPr>
      </p:pic>
      <p:pic>
        <p:nvPicPr>
          <p:cNvPr id="18435" name="Picture 3" descr="K:\My Pictures Total\ISCM Workshop Photos\FRMAC\D10_01941.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932040" y="4279370"/>
            <a:ext cx="2771674" cy="1848254"/>
          </a:xfrm>
          <a:prstGeom prst="rect">
            <a:avLst/>
          </a:prstGeom>
          <a:noFill/>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1" descr="http://shuaism.com/wp-content/uploads/2009/10/ROI1.jpg"/>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r="8104" b="4574"/>
          <a:stretch>
            <a:fillRect/>
          </a:stretch>
        </p:blipFill>
        <p:spPr bwMode="auto">
          <a:xfrm>
            <a:off x="1475656" y="1484784"/>
            <a:ext cx="5544616" cy="4320480"/>
          </a:xfrm>
          <a:prstGeom prst="rect">
            <a:avLst/>
          </a:prstGeom>
          <a:noFill/>
          <a:ln w="9525">
            <a:noFill/>
            <a:miter lim="800000"/>
            <a:headEnd/>
            <a:tailEnd/>
          </a:ln>
        </p:spPr>
      </p:pic>
      <p:sp>
        <p:nvSpPr>
          <p:cNvPr id="3" name="Title 2"/>
          <p:cNvSpPr>
            <a:spLocks noGrp="1"/>
          </p:cNvSpPr>
          <p:nvPr>
            <p:ph type="title"/>
          </p:nvPr>
        </p:nvSpPr>
        <p:spPr/>
        <p:txBody>
          <a:bodyPr>
            <a:normAutofit/>
          </a:bodyPr>
          <a:lstStyle/>
          <a:p>
            <a:r>
              <a:rPr lang="en-US" sz="6000" dirty="0"/>
              <a:t>Questions?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0658" name="Rectangle 2"/>
          <p:cNvSpPr>
            <a:spLocks noGrp="1" noChangeArrowheads="1"/>
          </p:cNvSpPr>
          <p:nvPr>
            <p:ph type="title"/>
          </p:nvPr>
        </p:nvSpPr>
        <p:spPr>
          <a:xfrm>
            <a:off x="251520" y="274638"/>
            <a:ext cx="8712968" cy="1143000"/>
          </a:xfrm>
        </p:spPr>
        <p:txBody>
          <a:bodyPr>
            <a:normAutofit fontScale="90000"/>
          </a:bodyPr>
          <a:lstStyle/>
          <a:p>
            <a:r>
              <a:rPr lang="en-US" dirty="0">
                <a:solidFill>
                  <a:schemeClr val="accent1"/>
                </a:solidFill>
              </a:rPr>
              <a:t>Contamination Instruments &amp; Probes</a:t>
            </a:r>
          </a:p>
        </p:txBody>
      </p:sp>
      <p:pic>
        <p:nvPicPr>
          <p:cNvPr id="710662" name="Picture 6" descr="eb_HP360"/>
          <p:cNvPicPr>
            <a:picLocks noChangeAspect="1" noChangeArrowheads="1"/>
          </p:cNvPicPr>
          <p:nvPr/>
        </p:nvPicPr>
        <p:blipFill>
          <a:blip r:embed="rId3" cstate="print"/>
          <a:srcRect/>
          <a:stretch>
            <a:fillRect/>
          </a:stretch>
        </p:blipFill>
        <p:spPr bwMode="auto">
          <a:xfrm>
            <a:off x="3042988" y="4192587"/>
            <a:ext cx="1666875" cy="1533525"/>
          </a:xfrm>
          <a:prstGeom prst="rect">
            <a:avLst/>
          </a:prstGeom>
          <a:noFill/>
        </p:spPr>
      </p:pic>
      <p:sp>
        <p:nvSpPr>
          <p:cNvPr id="8" name="TextBox 7"/>
          <p:cNvSpPr txBox="1"/>
          <p:nvPr/>
        </p:nvSpPr>
        <p:spPr>
          <a:xfrm>
            <a:off x="2771800" y="3429000"/>
            <a:ext cx="3121367" cy="369332"/>
          </a:xfrm>
          <a:prstGeom prst="rect">
            <a:avLst/>
          </a:prstGeom>
          <a:noFill/>
        </p:spPr>
        <p:txBody>
          <a:bodyPr wrap="none" rtlCol="0">
            <a:spAutoFit/>
          </a:bodyPr>
          <a:lstStyle/>
          <a:p>
            <a:r>
              <a:rPr lang="en-US" dirty="0"/>
              <a:t>Alpha Beta Scintillator Probe</a:t>
            </a:r>
          </a:p>
        </p:txBody>
      </p:sp>
      <p:sp>
        <p:nvSpPr>
          <p:cNvPr id="9" name="TextBox 8"/>
          <p:cNvSpPr txBox="1"/>
          <p:nvPr/>
        </p:nvSpPr>
        <p:spPr>
          <a:xfrm>
            <a:off x="2712948" y="5638228"/>
            <a:ext cx="2198038" cy="369332"/>
          </a:xfrm>
          <a:prstGeom prst="rect">
            <a:avLst/>
          </a:prstGeom>
          <a:noFill/>
        </p:spPr>
        <p:txBody>
          <a:bodyPr wrap="none" rtlCol="0">
            <a:spAutoFit/>
          </a:bodyPr>
          <a:lstStyle/>
          <a:p>
            <a:r>
              <a:rPr lang="en-US" dirty="0"/>
              <a:t>GM Pancake Probe</a:t>
            </a:r>
          </a:p>
        </p:txBody>
      </p:sp>
      <p:sp>
        <p:nvSpPr>
          <p:cNvPr id="10" name="TextBox 9"/>
          <p:cNvSpPr txBox="1"/>
          <p:nvPr/>
        </p:nvSpPr>
        <p:spPr>
          <a:xfrm>
            <a:off x="6198773" y="5388381"/>
            <a:ext cx="2903359" cy="369332"/>
          </a:xfrm>
          <a:prstGeom prst="rect">
            <a:avLst/>
          </a:prstGeom>
          <a:noFill/>
        </p:spPr>
        <p:txBody>
          <a:bodyPr wrap="none" rtlCol="0">
            <a:spAutoFit/>
          </a:bodyPr>
          <a:lstStyle/>
          <a:p>
            <a:r>
              <a:rPr lang="en-US" dirty="0"/>
              <a:t>Removable Contamination</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5593" y="1592086"/>
            <a:ext cx="1268077" cy="2280777"/>
          </a:xfrm>
          <a:prstGeom prst="rect">
            <a:avLst/>
          </a:prstGeom>
        </p:spPr>
      </p:pic>
      <p:sp>
        <p:nvSpPr>
          <p:cNvPr id="14" name="TextBox 13"/>
          <p:cNvSpPr txBox="1"/>
          <p:nvPr/>
        </p:nvSpPr>
        <p:spPr>
          <a:xfrm>
            <a:off x="429746" y="3964414"/>
            <a:ext cx="2198038" cy="369332"/>
          </a:xfrm>
          <a:prstGeom prst="rect">
            <a:avLst/>
          </a:prstGeom>
          <a:noFill/>
        </p:spPr>
        <p:txBody>
          <a:bodyPr wrap="none" rtlCol="0">
            <a:spAutoFit/>
          </a:bodyPr>
          <a:lstStyle/>
          <a:p>
            <a:r>
              <a:rPr lang="en-US" dirty="0"/>
              <a:t>GM Pancake Probe</a:t>
            </a: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46721" y="1275677"/>
            <a:ext cx="1656184" cy="2242749"/>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79037" y="1772913"/>
            <a:ext cx="1882317" cy="1630096"/>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08371" y="3602521"/>
            <a:ext cx="2200666" cy="1833888"/>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639341"/>
            <a:ext cx="5043488" cy="4525963"/>
          </a:xfrm>
        </p:spPr>
        <p:txBody>
          <a:bodyPr>
            <a:normAutofit/>
          </a:bodyPr>
          <a:lstStyle/>
          <a:p>
            <a:pPr>
              <a:defRPr/>
            </a:pPr>
            <a:r>
              <a:rPr lang="sv-SE" sz="2400" dirty="0">
                <a:latin typeface="Arial" panose="020B0604020202020204" pitchFamily="34" charset="0"/>
                <a:cs typeface="Arial" panose="020B0604020202020204" pitchFamily="34" charset="0"/>
              </a:rPr>
              <a:t>Detectors</a:t>
            </a:r>
          </a:p>
          <a:p>
            <a:pPr lvl="1">
              <a:defRPr/>
            </a:pPr>
            <a:r>
              <a:rPr lang="sv-SE" sz="2400" dirty="0"/>
              <a:t>Alpha, beta, and gamma probes</a:t>
            </a:r>
          </a:p>
          <a:p>
            <a:pPr lvl="1">
              <a:defRPr/>
            </a:pPr>
            <a:r>
              <a:rPr lang="en-US" sz="2400"/>
              <a:t>Exposure/dose rate</a:t>
            </a:r>
            <a:endParaRPr lang="en-US" sz="2400" dirty="0"/>
          </a:p>
          <a:p>
            <a:pPr lvl="1">
              <a:defRPr/>
            </a:pPr>
            <a:r>
              <a:rPr lang="en-US" sz="2400" dirty="0"/>
              <a:t>Alarming dosimeters</a:t>
            </a:r>
          </a:p>
          <a:p>
            <a:pPr>
              <a:buFontTx/>
              <a:buNone/>
              <a:defRPr/>
            </a:pPr>
            <a:endParaRPr lang="en-US" sz="2400" dirty="0"/>
          </a:p>
          <a:p>
            <a:pPr>
              <a:defRPr/>
            </a:pPr>
            <a:r>
              <a:rPr lang="en-US" sz="2400" dirty="0">
                <a:latin typeface="Arial" panose="020B0604020202020204" pitchFamily="34" charset="0"/>
                <a:cs typeface="Arial" panose="020B0604020202020204" pitchFamily="34" charset="0"/>
              </a:rPr>
              <a:t>Uses</a:t>
            </a:r>
          </a:p>
          <a:p>
            <a:pPr lvl="1">
              <a:defRPr/>
            </a:pPr>
            <a:r>
              <a:rPr lang="en-US" sz="2400" dirty="0"/>
              <a:t>Personnel surveys</a:t>
            </a:r>
          </a:p>
          <a:p>
            <a:pPr lvl="1">
              <a:defRPr/>
            </a:pPr>
            <a:r>
              <a:rPr lang="en-US" sz="2400" dirty="0"/>
              <a:t>Dose measurement</a:t>
            </a:r>
          </a:p>
          <a:p>
            <a:pPr lvl="1">
              <a:defRPr/>
            </a:pPr>
            <a:r>
              <a:rPr lang="en-US" sz="2400" dirty="0"/>
              <a:t>Contamination control</a:t>
            </a:r>
          </a:p>
          <a:p>
            <a:pPr>
              <a:defRPr/>
            </a:pPr>
            <a:endParaRPr lang="en-US" dirty="0"/>
          </a:p>
          <a:p>
            <a:pPr>
              <a:defRPr/>
            </a:pPr>
            <a:endParaRPr lang="en-US" dirty="0"/>
          </a:p>
        </p:txBody>
      </p:sp>
      <p:sp>
        <p:nvSpPr>
          <p:cNvPr id="61442" name="Title 1"/>
          <p:cNvSpPr>
            <a:spLocks noGrp="1"/>
          </p:cNvSpPr>
          <p:nvPr>
            <p:ph type="title"/>
          </p:nvPr>
        </p:nvSpPr>
        <p:spPr>
          <a:xfrm>
            <a:off x="428625" y="571500"/>
            <a:ext cx="8229600" cy="642938"/>
          </a:xfrm>
        </p:spPr>
        <p:txBody>
          <a:bodyPr>
            <a:noAutofit/>
          </a:bodyPr>
          <a:lstStyle/>
          <a:p>
            <a:r>
              <a:rPr lang="en-US" sz="4000" dirty="0"/>
              <a:t>Field Team Instrument Kit</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53032" y="3429000"/>
            <a:ext cx="1766692" cy="1960014"/>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37337" y="3647657"/>
            <a:ext cx="2149476" cy="2010936"/>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52120" y="1431659"/>
            <a:ext cx="2772701" cy="1848016"/>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03848" y="5589240"/>
            <a:ext cx="3208570" cy="1008112"/>
          </a:xfrm>
          <a:solidFill>
            <a:schemeClr val="accent1">
              <a:lumMod val="20000"/>
              <a:lumOff val="80000"/>
            </a:schemeClr>
          </a:solidFill>
        </p:spPr>
        <p:txBody>
          <a:bodyPr>
            <a:normAutofit fontScale="85000" lnSpcReduction="10000"/>
          </a:bodyPr>
          <a:lstStyle/>
          <a:p>
            <a:r>
              <a:rPr lang="en-US" dirty="0"/>
              <a:t>First Plane - 12 Kits</a:t>
            </a:r>
          </a:p>
          <a:p>
            <a:r>
              <a:rPr lang="en-US" dirty="0"/>
              <a:t>Extra – 12 Kits</a:t>
            </a:r>
          </a:p>
        </p:txBody>
      </p:sp>
      <p:sp>
        <p:nvSpPr>
          <p:cNvPr id="3" name="Title 2"/>
          <p:cNvSpPr>
            <a:spLocks noGrp="1"/>
          </p:cNvSpPr>
          <p:nvPr>
            <p:ph type="title"/>
          </p:nvPr>
        </p:nvSpPr>
        <p:spPr/>
        <p:txBody>
          <a:bodyPr/>
          <a:lstStyle/>
          <a:p>
            <a:r>
              <a:rPr lang="en-US" dirty="0"/>
              <a:t>CMRT Health Physics Kit</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0112" y="976313"/>
            <a:ext cx="3248133" cy="3635216"/>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5536" y="1438360"/>
            <a:ext cx="5082694" cy="3862847"/>
          </a:xfrm>
          <a:prstGeom prst="rect">
            <a:avLst/>
          </a:prstGeom>
        </p:spPr>
      </p:pic>
    </p:spTree>
    <p:extLst>
      <p:ext uri="{BB962C8B-B14F-4D97-AF65-F5344CB8AC3E}">
        <p14:creationId xmlns:p14="http://schemas.microsoft.com/office/powerpoint/2010/main" val="21648316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a:t>Measures gamma Exposure</a:t>
            </a:r>
          </a:p>
          <a:p>
            <a:pPr lvl="1"/>
            <a:r>
              <a:rPr lang="en-US" sz="2000" dirty="0">
                <a:latin typeface="Century Gothic" panose="020B0502020202020204" pitchFamily="34" charset="0"/>
              </a:rPr>
              <a:t>Range: 200 µR to 50 R/hr </a:t>
            </a:r>
          </a:p>
          <a:p>
            <a:endParaRPr lang="en-US" sz="2400" dirty="0"/>
          </a:p>
          <a:p>
            <a:r>
              <a:rPr lang="en-US" sz="2400" dirty="0"/>
              <a:t>Low Pressure Ion Chamber</a:t>
            </a:r>
          </a:p>
          <a:p>
            <a:endParaRPr lang="en-US" sz="2400" dirty="0"/>
          </a:p>
          <a:p>
            <a:r>
              <a:rPr lang="en-US" sz="2400" dirty="0"/>
              <a:t>Auto-ranging &amp; Zero</a:t>
            </a:r>
            <a:endParaRPr lang="en-US" dirty="0"/>
          </a:p>
        </p:txBody>
      </p:sp>
      <p:sp>
        <p:nvSpPr>
          <p:cNvPr id="3" name="Title 2"/>
          <p:cNvSpPr>
            <a:spLocks noGrp="1"/>
          </p:cNvSpPr>
          <p:nvPr>
            <p:ph type="title"/>
          </p:nvPr>
        </p:nvSpPr>
        <p:spPr/>
        <p:txBody>
          <a:bodyPr/>
          <a:lstStyle/>
          <a:p>
            <a:r>
              <a:rPr lang="en-US" dirty="0"/>
              <a:t>LUDLUM 9DP-1 ION CHAMBER</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8024" y="1268760"/>
            <a:ext cx="3480242" cy="3894985"/>
          </a:xfrm>
          <a:prstGeom prst="rect">
            <a:avLst/>
          </a:prstGeom>
        </p:spPr>
      </p:pic>
    </p:spTree>
    <p:extLst>
      <p:ext uri="{BB962C8B-B14F-4D97-AF65-F5344CB8AC3E}">
        <p14:creationId xmlns:p14="http://schemas.microsoft.com/office/powerpoint/2010/main" val="11057266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51920" y="1700808"/>
            <a:ext cx="4978896" cy="2650299"/>
          </a:xfrm>
        </p:spPr>
        <p:txBody>
          <a:bodyPr>
            <a:normAutofit lnSpcReduction="10000"/>
          </a:bodyPr>
          <a:lstStyle/>
          <a:p>
            <a:r>
              <a:rPr lang="en-US" sz="2400" dirty="0"/>
              <a:t>Alpha / Beta Scintillation Probe</a:t>
            </a:r>
          </a:p>
          <a:p>
            <a:pPr lvl="1"/>
            <a:r>
              <a:rPr lang="en-US" sz="2000" dirty="0">
                <a:latin typeface="Century Gothic" panose="020B0502020202020204" pitchFamily="34" charset="0"/>
              </a:rPr>
              <a:t>Range: 0 cpm to 999 kcpm </a:t>
            </a:r>
          </a:p>
          <a:p>
            <a:endParaRPr lang="en-US" sz="2400" dirty="0"/>
          </a:p>
          <a:p>
            <a:r>
              <a:rPr lang="en-US" sz="2400" dirty="0"/>
              <a:t>Three modes of Operation</a:t>
            </a:r>
            <a:endParaRPr lang="en-US" sz="1800" dirty="0"/>
          </a:p>
          <a:p>
            <a:pPr lvl="1"/>
            <a:r>
              <a:rPr lang="en-US" sz="2000" dirty="0"/>
              <a:t>RATE</a:t>
            </a:r>
          </a:p>
          <a:p>
            <a:pPr lvl="1"/>
            <a:r>
              <a:rPr lang="en-US" sz="2000" dirty="0"/>
              <a:t>MAX</a:t>
            </a:r>
          </a:p>
          <a:p>
            <a:pPr lvl="1"/>
            <a:r>
              <a:rPr lang="en-US" sz="2000" dirty="0"/>
              <a:t>COUNT</a:t>
            </a:r>
          </a:p>
          <a:p>
            <a:endParaRPr lang="en-US" dirty="0"/>
          </a:p>
        </p:txBody>
      </p:sp>
      <p:sp>
        <p:nvSpPr>
          <p:cNvPr id="3" name="Title 2"/>
          <p:cNvSpPr>
            <a:spLocks noGrp="1"/>
          </p:cNvSpPr>
          <p:nvPr>
            <p:ph type="title"/>
          </p:nvPr>
        </p:nvSpPr>
        <p:spPr/>
        <p:txBody>
          <a:bodyPr/>
          <a:lstStyle/>
          <a:p>
            <a:r>
              <a:rPr lang="en-US" dirty="0"/>
              <a:t>LUDLUM 3002 with 44-93</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576" y="1772816"/>
            <a:ext cx="2912691" cy="3944269"/>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60032" y="4221088"/>
            <a:ext cx="2257042" cy="1881670"/>
          </a:xfrm>
          <a:prstGeom prst="rect">
            <a:avLst/>
          </a:prstGeom>
        </p:spPr>
      </p:pic>
    </p:spTree>
    <p:extLst>
      <p:ext uri="{BB962C8B-B14F-4D97-AF65-F5344CB8AC3E}">
        <p14:creationId xmlns:p14="http://schemas.microsoft.com/office/powerpoint/2010/main" val="113369831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ustom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800080"/>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1_Concourse">
  <a:themeElements>
    <a:clrScheme name="Custom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800080"/>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MS-100 Introduction to the FRMAC Monitoring Division 2020 r0">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12085</TotalTime>
  <Words>5362</Words>
  <Application>Microsoft Office PowerPoint</Application>
  <PresentationFormat>On-screen Show (4:3)</PresentationFormat>
  <Paragraphs>501</Paragraphs>
  <Slides>49</Slides>
  <Notes>46</Notes>
  <HiddenSlides>0</HiddenSlides>
  <MMClips>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49</vt:i4>
      </vt:variant>
    </vt:vector>
  </HeadingPairs>
  <TitlesOfParts>
    <vt:vector size="63" baseType="lpstr">
      <vt:lpstr>Arial</vt:lpstr>
      <vt:lpstr>Calibri</vt:lpstr>
      <vt:lpstr>Century Gothic</vt:lpstr>
      <vt:lpstr>Lucida Sans Unicode</vt:lpstr>
      <vt:lpstr>Palatino Linotype</vt:lpstr>
      <vt:lpstr>Symbol</vt:lpstr>
      <vt:lpstr>Verdana</vt:lpstr>
      <vt:lpstr>Wingdings</vt:lpstr>
      <vt:lpstr>Wingdings 2</vt:lpstr>
      <vt:lpstr>Wingdings 3</vt:lpstr>
      <vt:lpstr>Concourse</vt:lpstr>
      <vt:lpstr>1_Concourse</vt:lpstr>
      <vt:lpstr>MS-100 Introduction to the FRMAC Monitoring Division 2020 r0</vt:lpstr>
      <vt:lpstr>1_Office Theme</vt:lpstr>
      <vt:lpstr>Federal Radiological Monitoring and Assessment Center        Monitoring and Sampling Division Training</vt:lpstr>
      <vt:lpstr>MS-50 Module 2 Outline</vt:lpstr>
      <vt:lpstr>Monitoring Equipment</vt:lpstr>
      <vt:lpstr>Exposure Rate</vt:lpstr>
      <vt:lpstr>Contamination Instruments &amp; Probes</vt:lpstr>
      <vt:lpstr>Field Team Instrument Kit</vt:lpstr>
      <vt:lpstr>CMRT Health Physics Kit</vt:lpstr>
      <vt:lpstr>LUDLUM 9DP-1 ION CHAMBER</vt:lpstr>
      <vt:lpstr>LUDLUM 3002 with 44-93</vt:lpstr>
      <vt:lpstr>LUDLUM 26-1 Frisker</vt:lpstr>
      <vt:lpstr>LUDLUM 3001 with 44-2</vt:lpstr>
      <vt:lpstr>High-Purity Germanium (in situ) Detector</vt:lpstr>
      <vt:lpstr>Radiation Monitors – Pressurized Ion Chamber</vt:lpstr>
      <vt:lpstr>Search Instruments</vt:lpstr>
      <vt:lpstr>FIDLER - Field Instrument for Detecting Low Energy Radiation</vt:lpstr>
      <vt:lpstr>SpecFIDLER – Spectral Field Instrument for Detecting Low Energy Radiation</vt:lpstr>
      <vt:lpstr>FIDLER vs. Alpha Probe</vt:lpstr>
      <vt:lpstr>Air Sampler</vt:lpstr>
      <vt:lpstr>Air Sample Pump</vt:lpstr>
      <vt:lpstr>Dosimeters</vt:lpstr>
      <vt:lpstr>Personal Protective Equipment</vt:lpstr>
      <vt:lpstr>Monitoring Techniques</vt:lpstr>
      <vt:lpstr>Monitoring Techniques</vt:lpstr>
      <vt:lpstr>Survey Precautions</vt:lpstr>
      <vt:lpstr>Driving Precautions </vt:lpstr>
      <vt:lpstr>Data Recording</vt:lpstr>
      <vt:lpstr>Initial Monitoring</vt:lpstr>
      <vt:lpstr>Monitoring Techniques</vt:lpstr>
      <vt:lpstr>Deposition Characterization</vt:lpstr>
      <vt:lpstr>10 Point Monitoring Survey</vt:lpstr>
      <vt:lpstr>Boundary Surveys</vt:lpstr>
      <vt:lpstr>Boundary Survey without Entry </vt:lpstr>
      <vt:lpstr>Transect Surveys</vt:lpstr>
      <vt:lpstr>Transecting the Ground Deposition</vt:lpstr>
      <vt:lpstr>Monitoring Techniques</vt:lpstr>
      <vt:lpstr>Evolution of a Response</vt:lpstr>
      <vt:lpstr>Early Phase - Types of Surveys</vt:lpstr>
      <vt:lpstr>Plume Tracking</vt:lpstr>
      <vt:lpstr>Open Window / Closed Window Technique</vt:lpstr>
      <vt:lpstr>Ground Deposition Measurements</vt:lpstr>
      <vt:lpstr>Ground Deposition Practical</vt:lpstr>
      <vt:lpstr>Transportation Corridors</vt:lpstr>
      <vt:lpstr>Transportation Corridors</vt:lpstr>
      <vt:lpstr>Habitability, Infrastructure,   and Re-Entry</vt:lpstr>
      <vt:lpstr>Infrastructure and Re-Entry</vt:lpstr>
      <vt:lpstr>Contamination Control</vt:lpstr>
      <vt:lpstr>Contamination Control</vt:lpstr>
      <vt:lpstr>Contamination Control</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MS-50 Module 2</dc:title>
  <dc:creator>FRMAC Monitoring Division</dc:creator>
  <cp:lastModifiedBy>Gwin, Jeremy</cp:lastModifiedBy>
  <cp:revision>529</cp:revision>
  <cp:lastPrinted>2018-10-12T16:29:25Z</cp:lastPrinted>
  <dcterms:created xsi:type="dcterms:W3CDTF">2004-07-22T18:34:23Z</dcterms:created>
  <dcterms:modified xsi:type="dcterms:W3CDTF">2020-12-29T21:26:03Z</dcterms:modified>
</cp:coreProperties>
</file>