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97" r:id="rId1"/>
    <p:sldMasterId id="2147485651" r:id="rId2"/>
    <p:sldMasterId id="2147485667" r:id="rId3"/>
    <p:sldMasterId id="2147485679" r:id="rId4"/>
  </p:sldMasterIdLst>
  <p:notesMasterIdLst>
    <p:notesMasterId r:id="rId30"/>
  </p:notesMasterIdLst>
  <p:handoutMasterIdLst>
    <p:handoutMasterId r:id="rId31"/>
  </p:handoutMasterIdLst>
  <p:sldIdLst>
    <p:sldId id="970" r:id="rId5"/>
    <p:sldId id="899" r:id="rId6"/>
    <p:sldId id="913" r:id="rId7"/>
    <p:sldId id="936" r:id="rId8"/>
    <p:sldId id="910" r:id="rId9"/>
    <p:sldId id="911" r:id="rId10"/>
    <p:sldId id="914" r:id="rId11"/>
    <p:sldId id="915" r:id="rId12"/>
    <p:sldId id="937" r:id="rId13"/>
    <p:sldId id="919" r:id="rId14"/>
    <p:sldId id="918" r:id="rId15"/>
    <p:sldId id="920" r:id="rId16"/>
    <p:sldId id="930" r:id="rId17"/>
    <p:sldId id="921" r:id="rId18"/>
    <p:sldId id="922" r:id="rId19"/>
    <p:sldId id="928" r:id="rId20"/>
    <p:sldId id="923" r:id="rId21"/>
    <p:sldId id="924" r:id="rId22"/>
    <p:sldId id="925" r:id="rId23"/>
    <p:sldId id="938" r:id="rId24"/>
    <p:sldId id="931" r:id="rId25"/>
    <p:sldId id="932" r:id="rId26"/>
    <p:sldId id="933" r:id="rId27"/>
    <p:sldId id="939" r:id="rId28"/>
    <p:sldId id="402"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rom, Richard" initials="SR" lastIdx="29" clrIdx="0">
    <p:extLst>
      <p:ext uri="{19B8F6BF-5375-455C-9EA6-DF929625EA0E}">
        <p15:presenceInfo xmlns:p15="http://schemas.microsoft.com/office/powerpoint/2012/main" userId="S-1-5-21-344687066-941922548-1860439328-79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9" autoAdjust="0"/>
    <p:restoredTop sz="76456" autoAdjust="0"/>
  </p:normalViewPr>
  <p:slideViewPr>
    <p:cSldViewPr>
      <p:cViewPr varScale="1">
        <p:scale>
          <a:sx n="54" d="100"/>
          <a:sy n="54" d="100"/>
        </p:scale>
        <p:origin x="1435" y="48"/>
      </p:cViewPr>
      <p:guideLst>
        <p:guide orient="horz" pos="2160"/>
        <p:guide pos="2880"/>
      </p:guideLst>
    </p:cSldViewPr>
  </p:slideViewPr>
  <p:outlineViewPr>
    <p:cViewPr>
      <p:scale>
        <a:sx n="33" d="100"/>
        <a:sy n="33" d="100"/>
      </p:scale>
      <p:origin x="48" y="47640"/>
    </p:cViewPr>
  </p:outlineViewPr>
  <p:notesTextViewPr>
    <p:cViewPr>
      <p:scale>
        <a:sx n="100" d="100"/>
        <a:sy n="100" d="100"/>
      </p:scale>
      <p:origin x="0" y="0"/>
    </p:cViewPr>
  </p:notesTextViewPr>
  <p:sorterViewPr>
    <p:cViewPr>
      <p:scale>
        <a:sx n="70" d="100"/>
        <a:sy n="70" d="100"/>
      </p:scale>
      <p:origin x="0" y="-6346"/>
    </p:cViewPr>
  </p:sorterViewPr>
  <p:notesViewPr>
    <p:cSldViewPr>
      <p:cViewPr varScale="1">
        <p:scale>
          <a:sx n="87" d="100"/>
          <a:sy n="87" d="100"/>
        </p:scale>
        <p:origin x="-1818" y="-7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5" Type="http://schemas.openxmlformats.org/officeDocument/2006/relationships/image" Target="../media/image10.emf"/><Relationship Id="rId4"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371" cy="464184"/>
          </a:xfrm>
          <a:prstGeom prst="rect">
            <a:avLst/>
          </a:prstGeom>
        </p:spPr>
        <p:txBody>
          <a:bodyPr vert="horz" lIns="91637" tIns="45818" rIns="91637" bIns="45818" rtlCol="0"/>
          <a:lstStyle>
            <a:lvl1pPr algn="l">
              <a:defRPr sz="1200"/>
            </a:lvl1pPr>
          </a:lstStyle>
          <a:p>
            <a:endParaRPr lang="en-US" dirty="0"/>
          </a:p>
        </p:txBody>
      </p:sp>
      <p:sp>
        <p:nvSpPr>
          <p:cNvPr id="3" name="Date Placeholder 2"/>
          <p:cNvSpPr>
            <a:spLocks noGrp="1"/>
          </p:cNvSpPr>
          <p:nvPr>
            <p:ph type="dt" sz="quarter" idx="1"/>
          </p:nvPr>
        </p:nvSpPr>
        <p:spPr>
          <a:xfrm>
            <a:off x="3970436" y="0"/>
            <a:ext cx="3038371" cy="464184"/>
          </a:xfrm>
          <a:prstGeom prst="rect">
            <a:avLst/>
          </a:prstGeom>
        </p:spPr>
        <p:txBody>
          <a:bodyPr vert="horz" lIns="91637" tIns="45818" rIns="91637" bIns="45818" rtlCol="0"/>
          <a:lstStyle>
            <a:lvl1pPr algn="r">
              <a:defRPr sz="1200"/>
            </a:lvl1pPr>
          </a:lstStyle>
          <a:p>
            <a:fld id="{8E77D611-AA2B-4AC3-A6B0-7EF516B186B6}" type="datetimeFigureOut">
              <a:rPr lang="en-US" smtClean="0"/>
              <a:pPr/>
              <a:t>12/29/2020</a:t>
            </a:fld>
            <a:endParaRPr lang="en-US" dirty="0"/>
          </a:p>
        </p:txBody>
      </p:sp>
      <p:sp>
        <p:nvSpPr>
          <p:cNvPr id="4" name="Footer Placeholder 3"/>
          <p:cNvSpPr>
            <a:spLocks noGrp="1"/>
          </p:cNvSpPr>
          <p:nvPr>
            <p:ph type="ftr" sz="quarter" idx="2"/>
          </p:nvPr>
        </p:nvSpPr>
        <p:spPr>
          <a:xfrm>
            <a:off x="3" y="8830628"/>
            <a:ext cx="3038371" cy="464184"/>
          </a:xfrm>
          <a:prstGeom prst="rect">
            <a:avLst/>
          </a:prstGeom>
        </p:spPr>
        <p:txBody>
          <a:bodyPr vert="horz" lIns="91637" tIns="45818" rIns="91637" bIns="458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436" y="8830628"/>
            <a:ext cx="3038371" cy="464184"/>
          </a:xfrm>
          <a:prstGeom prst="rect">
            <a:avLst/>
          </a:prstGeom>
        </p:spPr>
        <p:txBody>
          <a:bodyPr vert="horz" lIns="91637" tIns="45818" rIns="91637" bIns="45818" rtlCol="0" anchor="b"/>
          <a:lstStyle>
            <a:lvl1pPr algn="r">
              <a:defRPr sz="1200"/>
            </a:lvl1pPr>
          </a:lstStyle>
          <a:p>
            <a:fld id="{2B0F7915-BEE4-4DAD-8B8E-BE28B12A6895}" type="slidenum">
              <a:rPr lang="en-US" smtClean="0"/>
              <a:pPr/>
              <a:t>‹#›</a:t>
            </a:fld>
            <a:endParaRPr lang="en-US" dirty="0"/>
          </a:p>
        </p:txBody>
      </p:sp>
    </p:spTree>
    <p:extLst>
      <p:ext uri="{BB962C8B-B14F-4D97-AF65-F5344CB8AC3E}">
        <p14:creationId xmlns:p14="http://schemas.microsoft.com/office/powerpoint/2010/main" val="2719314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2" y="0"/>
            <a:ext cx="3037839" cy="464820"/>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52227" name="Rectangle 3"/>
          <p:cNvSpPr>
            <a:spLocks noGrp="1" noChangeArrowheads="1"/>
          </p:cNvSpPr>
          <p:nvPr>
            <p:ph type="dt" idx="1"/>
          </p:nvPr>
        </p:nvSpPr>
        <p:spPr bwMode="auto">
          <a:xfrm>
            <a:off x="3970939" y="0"/>
            <a:ext cx="3037839" cy="464820"/>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r">
              <a:defRPr sz="1200">
                <a:latin typeface="Arial" charset="0"/>
                <a:cs typeface="Arial" charset="0"/>
              </a:defRPr>
            </a:lvl1pPr>
          </a:lstStyle>
          <a:p>
            <a:pPr>
              <a:defRPr/>
            </a:pPr>
            <a:endParaRPr lang="en-US" dirty="0"/>
          </a:p>
        </p:txBody>
      </p:sp>
      <p:sp>
        <p:nvSpPr>
          <p:cNvPr id="1351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2" y="8829968"/>
            <a:ext cx="3037839" cy="464820"/>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52231" name="Rectangle 7"/>
          <p:cNvSpPr>
            <a:spLocks noGrp="1" noChangeArrowheads="1"/>
          </p:cNvSpPr>
          <p:nvPr>
            <p:ph type="sldNum" sz="quarter" idx="5"/>
          </p:nvPr>
        </p:nvSpPr>
        <p:spPr bwMode="auto">
          <a:xfrm>
            <a:off x="3970939" y="8829968"/>
            <a:ext cx="3037839" cy="464820"/>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r">
              <a:defRPr sz="1200">
                <a:latin typeface="Arial" charset="0"/>
                <a:cs typeface="Arial" charset="0"/>
              </a:defRPr>
            </a:lvl1pPr>
          </a:lstStyle>
          <a:p>
            <a:pPr>
              <a:defRPr/>
            </a:pPr>
            <a:fld id="{24ED7DC7-71DB-48BE-BADD-010971DFBE9C}" type="slidenum">
              <a:rPr lang="en-US"/>
              <a:pPr>
                <a:defRPr/>
              </a:pPr>
              <a:t>‹#›</a:t>
            </a:fld>
            <a:endParaRPr lang="en-US" dirty="0"/>
          </a:p>
        </p:txBody>
      </p:sp>
    </p:spTree>
    <p:extLst>
      <p:ext uri="{BB962C8B-B14F-4D97-AF65-F5344CB8AC3E}">
        <p14:creationId xmlns:p14="http://schemas.microsoft.com/office/powerpoint/2010/main" val="27175543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course </a:t>
            </a:r>
            <a:r>
              <a:rPr lang="en-US" sz="1200" kern="1200" dirty="0">
                <a:solidFill>
                  <a:schemeClr val="tx1"/>
                </a:solidFill>
                <a:effectLst/>
                <a:latin typeface="Arial" charset="0"/>
                <a:ea typeface="+mn-ea"/>
                <a:cs typeface="Arial" charset="0"/>
              </a:rPr>
              <a:t>provides states/locals with an overview of FRMAC monitoring and sampling techniques during state outreaches. </a:t>
            </a:r>
          </a:p>
          <a:p>
            <a:endParaRPr lang="en-US" dirty="0"/>
          </a:p>
          <a:p>
            <a:r>
              <a:rPr lang="en-US" dirty="0"/>
              <a:t>There are 4 modules to this course.</a:t>
            </a:r>
            <a:r>
              <a:rPr lang="en-US" baseline="0" dirty="0"/>
              <a:t> Module 1 contains a description of the FRMAC and the FRMAC Monitoring Division.  Module 2 describes monitoring equipment and techniques. Module 3 describes sampling techniques from some common sample types.  Module 4 describes some of the data and documentation needed for monitoring and sampling activities.  </a:t>
            </a:r>
          </a:p>
          <a:p>
            <a:endParaRPr lang="en-US" baseline="0" dirty="0"/>
          </a:p>
          <a:p>
            <a:r>
              <a:rPr lang="en-US" baseline="0" dirty="0"/>
              <a:t>There is also a hands-on practical portion that to this course, if desired and weather permitting.  The practical can cover basic monitoring techniques for exposure rate or contamination surveys as well sampling techniques for soil and air samples.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512D1-7FCF-4D4A-9A80-82BA0B074ACF}" type="slidenum">
              <a:rPr kumimoji="0" lang="en-US" sz="13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648447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Many agencies already</a:t>
            </a:r>
            <a:r>
              <a:rPr lang="en-US" baseline="0" dirty="0"/>
              <a:t> have a data collection form or use an electronic data entry software.  A good record is one that is complete.  </a:t>
            </a:r>
            <a:r>
              <a:rPr lang="en-US" dirty="0"/>
              <a:t>Enough information should be provided where the data is clear</a:t>
            </a:r>
            <a:r>
              <a:rPr lang="en-US" baseline="0" dirty="0"/>
              <a:t> and can be traced back to a person collecting the data.  </a:t>
            </a:r>
            <a:r>
              <a:rPr lang="en-US" dirty="0"/>
              <a:t>Recording the raw data in </a:t>
            </a:r>
            <a:r>
              <a:rPr lang="en-US" baseline="0" dirty="0"/>
              <a:t>the field reduces the chance of errors. Conversion can be better done automatically via a software program or at a desk back at the Operations Center.  Assessment may be asked to reflect data in various ways on map, if a conversion is done in the field there is no way to know that a mistake occurred.</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10</a:t>
            </a:fld>
            <a:endParaRPr lang="en-US" dirty="0"/>
          </a:p>
        </p:txBody>
      </p:sp>
    </p:spTree>
    <p:extLst>
      <p:ext uri="{BB962C8B-B14F-4D97-AF65-F5344CB8AC3E}">
        <p14:creationId xmlns:p14="http://schemas.microsoft.com/office/powerpoint/2010/main" val="1381983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Before</a:t>
            </a:r>
            <a:r>
              <a:rPr lang="en-US" baseline="0" dirty="0"/>
              <a:t> field teams can deploy into the field, each instrument must be checked to see if it is operational.  FRMAC deploys with check sources used for daily quality control (QC) checks of each instrument.  This form is used to document that QC checks were performed and that the instruments performed as expected.  If instruments do not pass the QC check, the instrument is tagged out of service for maintenance/calibration.    </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11</a:t>
            </a:fld>
            <a:endParaRPr lang="en-US" dirty="0"/>
          </a:p>
        </p:txBody>
      </p:sp>
    </p:spTree>
    <p:extLst>
      <p:ext uri="{BB962C8B-B14F-4D97-AF65-F5344CB8AC3E}">
        <p14:creationId xmlns:p14="http://schemas.microsoft.com/office/powerpoint/2010/main" val="2678892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This form is used by field teams to record data taken in the field</a:t>
            </a:r>
            <a:r>
              <a:rPr lang="en-US" baseline="0" dirty="0"/>
              <a:t> if the tablet running DFM (Digital Field Monitor) software or the Rad Responder app is unavailable.</a:t>
            </a:r>
            <a:endParaRPr lang="en-US" dirty="0"/>
          </a:p>
          <a:p>
            <a:pPr eaLnBrk="1" hangingPunct="1"/>
            <a:r>
              <a:rPr lang="en-US" dirty="0"/>
              <a:t>One feature of the log is calling in the data by the numbers, you will notice that the columns are all numbered, that way we can call in the reading using the number column to identify what we are relaying. </a:t>
            </a:r>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12</a:t>
            </a:fld>
            <a:endParaRPr lang="en-US" dirty="0"/>
          </a:p>
        </p:txBody>
      </p:sp>
    </p:spTree>
    <p:extLst>
      <p:ext uri="{BB962C8B-B14F-4D97-AF65-F5344CB8AC3E}">
        <p14:creationId xmlns:p14="http://schemas.microsoft.com/office/powerpoint/2010/main" val="2102198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Sample</a:t>
            </a:r>
            <a:r>
              <a:rPr lang="en-US" baseline="0" dirty="0"/>
              <a:t> Control Form is a hardcopy used by field teams.  The Sample Control Form could also contain the chain of custody (or the chain of custody could be a separate form).  </a:t>
            </a:r>
            <a:r>
              <a:rPr lang="en-US" dirty="0"/>
              <a:t>One Sample Control Form is used for each sample collected.  This form is completed in the field, transferred with the sample at sample receipt, and then signed over to the Sample Control personnel.  </a:t>
            </a:r>
          </a:p>
          <a:p>
            <a:pPr marL="0" indent="0">
              <a:buFont typeface="Arial" charset="0"/>
              <a:buNone/>
            </a:pPr>
            <a:r>
              <a:rPr lang="en-US" sz="2400" dirty="0">
                <a:solidFill>
                  <a:schemeClr val="tx2"/>
                </a:solidFill>
              </a:rPr>
              <a:t>Minimum Information Required</a:t>
            </a:r>
            <a:endParaRPr lang="en-US" sz="2400" dirty="0"/>
          </a:p>
          <a:p>
            <a:pPr lvl="1" indent="-226429">
              <a:lnSpc>
                <a:spcPct val="200000"/>
              </a:lnSpc>
              <a:buFont typeface="Arial" pitchFamily="34" charset="0"/>
              <a:buChar char="•"/>
            </a:pPr>
            <a:r>
              <a:rPr lang="en-US" sz="1300" dirty="0"/>
              <a:t>SCF Barcode #</a:t>
            </a:r>
          </a:p>
          <a:p>
            <a:pPr lvl="1" indent="-226429">
              <a:lnSpc>
                <a:spcPct val="200000"/>
              </a:lnSpc>
              <a:buFont typeface="Arial" pitchFamily="34" charset="0"/>
              <a:buChar char="•"/>
            </a:pPr>
            <a:r>
              <a:rPr lang="en-US" sz="1300" dirty="0"/>
              <a:t>Collection Team ID</a:t>
            </a:r>
          </a:p>
          <a:p>
            <a:pPr lvl="1" indent="-226429">
              <a:lnSpc>
                <a:spcPct val="200000"/>
              </a:lnSpc>
              <a:buFont typeface="Arial" pitchFamily="34" charset="0"/>
              <a:buChar char="•"/>
            </a:pPr>
            <a:r>
              <a:rPr lang="en-US" sz="1300" dirty="0"/>
              <a:t>Sample Type</a:t>
            </a:r>
          </a:p>
          <a:p>
            <a:pPr lvl="1" indent="-226429">
              <a:lnSpc>
                <a:spcPct val="200000"/>
              </a:lnSpc>
              <a:buFont typeface="Arial" pitchFamily="34" charset="0"/>
              <a:buChar char="•"/>
            </a:pPr>
            <a:r>
              <a:rPr lang="en-US" sz="1300" dirty="0"/>
              <a:t>Collection Date &amp; Time</a:t>
            </a:r>
          </a:p>
          <a:p>
            <a:r>
              <a:rPr lang="en-US" dirty="0"/>
              <a:t>The</a:t>
            </a:r>
            <a:r>
              <a:rPr lang="en-US" baseline="0" dirty="0"/>
              <a:t> hard copy of the form should be completed for each sample even if the team collects sample information electronically.  The paperwork will be transferred with the sample up until the sample is analyzed at the laboratory.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13</a:t>
            </a:fld>
            <a:endParaRPr lang="en-US" dirty="0"/>
          </a:p>
        </p:txBody>
      </p:sp>
    </p:spTree>
    <p:extLst>
      <p:ext uri="{BB962C8B-B14F-4D97-AF65-F5344CB8AC3E}">
        <p14:creationId xmlns:p14="http://schemas.microsoft.com/office/powerpoint/2010/main" val="2094678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RadResponder is an electronic data collection system based on collaboration between Federal Emergency Management Agency (FEMA), Department of Energy (DOE) / National Nuclear Security Administration (NNSA), and the Environmental Protection Agency (EPA), and is provided free of charge to all Federal, state, local, tribal, and territorial response organizations.  There is a website and also an app for iOS, Android, and Microsoft devices.  Properly recording data in RadResponder will provide enough information for data analysts. </a:t>
            </a:r>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14</a:t>
            </a:fld>
            <a:endParaRPr lang="en-US" dirty="0"/>
          </a:p>
        </p:txBody>
      </p:sp>
    </p:spTree>
    <p:extLst>
      <p:ext uri="{BB962C8B-B14F-4D97-AF65-F5344CB8AC3E}">
        <p14:creationId xmlns:p14="http://schemas.microsoft.com/office/powerpoint/2010/main" val="189605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RadResponder app was created for field teams to collect data.  Field teams can also be tracked via their device (if permission is granted).  The app is a limited subset of the website’s capabilities.  The RadResponder app is on the FRMAC tablets and available for any team to use.  It is encouraged that field team</a:t>
            </a:r>
            <a:r>
              <a:rPr lang="en-US" baseline="0" dirty="0"/>
              <a:t> members have a RadResponder account and know their login information.  </a:t>
            </a:r>
            <a:r>
              <a:rPr lang="en-US" dirty="0"/>
              <a:t> </a:t>
            </a:r>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15</a:t>
            </a:fld>
            <a:endParaRPr lang="en-US" dirty="0"/>
          </a:p>
        </p:txBody>
      </p:sp>
    </p:spTree>
    <p:extLst>
      <p:ext uri="{BB962C8B-B14F-4D97-AF65-F5344CB8AC3E}">
        <p14:creationId xmlns:p14="http://schemas.microsoft.com/office/powerpoint/2010/main" val="2894868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eFRMAC can be viewed as a group of responders within FRMAC Support Division who are responsible</a:t>
            </a:r>
            <a:r>
              <a:rPr lang="en-US" baseline="0" dirty="0"/>
              <a:t> for all things computer related (servers, databases, software, hardware, and communications) or as a term representing all the tools created by eFRMAC personnel.  e</a:t>
            </a:r>
            <a:r>
              <a:rPr lang="en-US" dirty="0"/>
              <a:t>FRMAC was</a:t>
            </a:r>
            <a:r>
              <a:rPr lang="en-US" baseline="0" dirty="0"/>
              <a:t> developed many years ago to assist FRMAC responders with the means to collect data electronically, store that data within a field database that would communicate with a server, and enable FRMAC to access data wherever they were located.  RAMS is the name of the database. The direction given to FRMAC was to make preparations to retire the RAMS database and to use the RadResponder database.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16</a:t>
            </a:fld>
            <a:endParaRPr lang="en-US" dirty="0"/>
          </a:p>
        </p:txBody>
      </p:sp>
    </p:spTree>
    <p:extLst>
      <p:ext uri="{BB962C8B-B14F-4D97-AF65-F5344CB8AC3E}">
        <p14:creationId xmlns:p14="http://schemas.microsoft.com/office/powerpoint/2010/main" val="572756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RAMS has been the historical database for the FRMAC.  Before RadResponder, there was RAMS.  There are plans for FRMAC to use RadResponder as the data repository and to retire the RAMS database.  The DOE led transition effort is expected to begin during 2021-2022.  After a decade (or more) of using the RAMS database, CMRT had built many software tools that interacted with it.  CMRT’s main objective is to transition CMRT’s current tools linked to RAMS and allow for the same functionality in RadResponder.  When the objective is complete, the RAMS database will be retired.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17</a:t>
            </a:fld>
            <a:endParaRPr lang="en-US" dirty="0"/>
          </a:p>
        </p:txBody>
      </p:sp>
    </p:spTree>
    <p:extLst>
      <p:ext uri="{BB962C8B-B14F-4D97-AF65-F5344CB8AC3E}">
        <p14:creationId xmlns:p14="http://schemas.microsoft.com/office/powerpoint/2010/main" val="1966604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DFM software is what FRMAC field teams use to collect and transmit</a:t>
            </a:r>
            <a:r>
              <a:rPr lang="en-US" baseline="0" dirty="0"/>
              <a:t> data to the RAMS database.  Just as the RadResponder database has a RadResponder app, the DOE equivalent is true where the RAMS database uses DFM as the RAMS app.  CMRT is available to transmit measurements, samples, and photos to the RAMS database.  DFM is also used to connect the field teams with management through a chat feature.  Field team instructions are sent to the tablet by management.  Field teams are then able to see the locations where samples and measurements are requested on a map feature.  Combining the map utility and the field team instructions allows the field teams enough information to complete their daily tasks.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18</a:t>
            </a:fld>
            <a:endParaRPr lang="en-US" dirty="0"/>
          </a:p>
        </p:txBody>
      </p:sp>
    </p:spTree>
    <p:extLst>
      <p:ext uri="{BB962C8B-B14F-4D97-AF65-F5344CB8AC3E}">
        <p14:creationId xmlns:p14="http://schemas.microsoft.com/office/powerpoint/2010/main" val="2580547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Currently,</a:t>
            </a:r>
            <a:r>
              <a:rPr lang="en-US" baseline="0" dirty="0"/>
              <a:t> FRMAC collects data from both databases.  Field teams can collect data with whatever system they are comfortable with or easier for them.  T</a:t>
            </a:r>
            <a:r>
              <a:rPr lang="en-US" dirty="0"/>
              <a:t>he databases</a:t>
            </a:r>
            <a:r>
              <a:rPr lang="en-US" baseline="0" dirty="0"/>
              <a:t> track a lot of data.  The RAMS database is more of a pure database, where data is collected and stored with minimal visualization tools.  RadResponder is a database and also contains visualization tools to see where data is on a map, status boards, and the ability to track responder locations.  Again, </a:t>
            </a:r>
            <a:r>
              <a:rPr lang="en-US" dirty="0"/>
              <a:t>FRMAC is transitioning to Rad Responder and will retire RAMS sometime in the future.  </a:t>
            </a:r>
          </a:p>
          <a:p>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19</a:t>
            </a:fld>
            <a:endParaRPr lang="en-US" dirty="0"/>
          </a:p>
        </p:txBody>
      </p:sp>
    </p:spTree>
    <p:extLst>
      <p:ext uri="{BB962C8B-B14F-4D97-AF65-F5344CB8AC3E}">
        <p14:creationId xmlns:p14="http://schemas.microsoft.com/office/powerpoint/2010/main" val="94626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4 is the final module of MS-50.  This module will cover common forms and documentation.  </a:t>
            </a:r>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a:t>
            </a:fld>
            <a:endParaRPr lang="en-US" dirty="0"/>
          </a:p>
        </p:txBody>
      </p:sp>
    </p:spTree>
    <p:extLst>
      <p:ext uri="{BB962C8B-B14F-4D97-AF65-F5344CB8AC3E}">
        <p14:creationId xmlns:p14="http://schemas.microsoft.com/office/powerpoint/2010/main" val="4081849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ED7DC7-71DB-48BE-BADD-010971DFBE9C}"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90383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Arial" charset="0"/>
              </a:rPr>
              <a:t>Information contained in FRMAC manuals (cited below) may be valuable for reference purposes during an emergency. These manuals are available to the public on the Nevada National Security Site website:</a:t>
            </a:r>
          </a:p>
          <a:p>
            <a:r>
              <a:rPr lang="en-US" sz="1200" kern="1200" dirty="0">
                <a:solidFill>
                  <a:schemeClr val="tx1"/>
                </a:solidFill>
                <a:effectLst/>
                <a:latin typeface="Arial" charset="0"/>
                <a:ea typeface="+mn-ea"/>
                <a:cs typeface="Arial" charset="0"/>
              </a:rPr>
              <a:t>https://www.nnss.gov/pages/programs/FRMAC/FRMAC_DocumentsManuals.html</a:t>
            </a:r>
          </a:p>
          <a:p>
            <a:endParaRPr lang="en-US" sz="1200" kern="1200" dirty="0">
              <a:solidFill>
                <a:schemeClr val="tx1"/>
              </a:solidFill>
              <a:effectLst/>
              <a:latin typeface="Arial" charset="0"/>
              <a:ea typeface="+mn-ea"/>
              <a:cs typeface="Arial" charset="0"/>
            </a:endParaRPr>
          </a:p>
          <a:p>
            <a:r>
              <a:rPr lang="en-US" sz="1200" b="1" kern="1200" dirty="0">
                <a:solidFill>
                  <a:schemeClr val="tx1"/>
                </a:solidFill>
                <a:effectLst/>
                <a:latin typeface="Arial" charset="0"/>
                <a:ea typeface="+mn-ea"/>
                <a:cs typeface="Arial" charset="0"/>
              </a:rPr>
              <a:t>FRMAC Operations Manual</a:t>
            </a:r>
            <a:r>
              <a:rPr lang="en-US" sz="1200" kern="1200" dirty="0">
                <a:solidFill>
                  <a:schemeClr val="tx1"/>
                </a:solidFill>
                <a:effectLst/>
                <a:latin typeface="Arial" charset="0"/>
                <a:ea typeface="+mn-ea"/>
                <a:cs typeface="Arial" charset="0"/>
              </a:rPr>
              <a:t>. This provides an overview of the operations and functions of the FRMAC during the emergency phase so that each participant can understand the individual tasks and their interface with the overall mission. The internal working operations are described from initial notification and the collection of data to the final distribution of data to the states(s) and the Coordinating Agency.</a:t>
            </a:r>
          </a:p>
          <a:p>
            <a:r>
              <a:rPr lang="en-US" sz="1200" b="1" kern="1200" dirty="0">
                <a:solidFill>
                  <a:schemeClr val="tx1"/>
                </a:solidFill>
                <a:effectLst/>
                <a:latin typeface="Arial" charset="0"/>
                <a:ea typeface="+mn-ea"/>
                <a:cs typeface="Arial" charset="0"/>
              </a:rPr>
              <a:t>FRMAC Assessment Manual, Volumes I and II</a:t>
            </a:r>
            <a:r>
              <a:rPr lang="en-US" sz="1200" kern="1200" dirty="0">
                <a:solidFill>
                  <a:schemeClr val="tx1"/>
                </a:solidFill>
                <a:effectLst/>
                <a:latin typeface="Arial" charset="0"/>
                <a:ea typeface="+mn-ea"/>
                <a:cs typeface="Arial" charset="0"/>
              </a:rPr>
              <a:t>. The FRMAC Assessment Manual Volume I is the tool used to organize and guide activities of the FRMAC Assessment Division. This manual integrates many health physics tools and techniques used to make these assessments. The FRMAC Assessment Manual Volume II is a collection of pre-assessed scenarios.  These pre-assessed scenarios contain default assessment parameters and techniques that could be applied to produce results that are consistent with the methodologies outlined in the FRMAC Assessment Manual Volume I.  </a:t>
            </a:r>
          </a:p>
          <a:p>
            <a:r>
              <a:rPr lang="en-US" sz="1200" b="1" kern="1200" dirty="0">
                <a:solidFill>
                  <a:schemeClr val="tx1"/>
                </a:solidFill>
                <a:effectLst/>
                <a:latin typeface="Arial" charset="0"/>
                <a:ea typeface="+mn-ea"/>
                <a:cs typeface="Arial" charset="0"/>
              </a:rPr>
              <a:t>FRMAC Monitoring and Sampling Manual, Volumes I and II</a:t>
            </a:r>
            <a:r>
              <a:rPr lang="en-US" sz="1200" kern="1200" dirty="0">
                <a:solidFill>
                  <a:schemeClr val="tx1"/>
                </a:solidFill>
                <a:effectLst/>
                <a:latin typeface="Arial" charset="0"/>
                <a:ea typeface="+mn-ea"/>
                <a:cs typeface="Arial" charset="0"/>
              </a:rPr>
              <a:t>. The purpose of Volume I is to detail the FRMAC Monitoring Division Operations during an emergency response. The manual describes the role and organization of the FRMAC Monitoring Division, deployment activities, and workflow development and implementation which includes default field team instructions.  Volume</a:t>
            </a:r>
            <a:r>
              <a:rPr lang="en-US" sz="1200" kern="1200" baseline="0" dirty="0">
                <a:solidFill>
                  <a:schemeClr val="tx1"/>
                </a:solidFill>
                <a:effectLst/>
                <a:latin typeface="Arial" charset="0"/>
                <a:ea typeface="+mn-ea"/>
                <a:cs typeface="Arial" charset="0"/>
              </a:rPr>
              <a:t> II provides standard operating procedures (SOPs) for field radiation monitoring and sample collection activities that are performed by the FRMAC Monitoring and Sampling Division during a FRMAC response to a radiological emergency.</a:t>
            </a:r>
            <a:r>
              <a:rPr lang="en-US" sz="1200" kern="1200" dirty="0">
                <a:solidFill>
                  <a:schemeClr val="tx1"/>
                </a:solidFill>
                <a:effectLst/>
                <a:latin typeface="Arial" charset="0"/>
                <a:ea typeface="+mn-ea"/>
                <a:cs typeface="Arial" charset="0"/>
              </a:rPr>
              <a:t> </a:t>
            </a:r>
          </a:p>
          <a:p>
            <a:r>
              <a:rPr lang="en-US" sz="1200" b="1" kern="1200" dirty="0">
                <a:solidFill>
                  <a:schemeClr val="tx1"/>
                </a:solidFill>
                <a:effectLst/>
                <a:latin typeface="Arial" charset="0"/>
                <a:ea typeface="+mn-ea"/>
                <a:cs typeface="Arial" charset="0"/>
              </a:rPr>
              <a:t>FRMAC Health and Safety Manual</a:t>
            </a:r>
            <a:r>
              <a:rPr lang="en-US" sz="1200" kern="1200" dirty="0">
                <a:solidFill>
                  <a:schemeClr val="tx1"/>
                </a:solidFill>
                <a:effectLst/>
                <a:latin typeface="Arial" charset="0"/>
                <a:ea typeface="+mn-ea"/>
                <a:cs typeface="Arial" charset="0"/>
              </a:rPr>
              <a:t>. The manual provides guidance for radiation safety, industrial hygiene, occupational safety, and, emergency medical care. The manual includes information on radiation exposure guidelines, personnel dosimetry, contamination control (including limits on contamination for release of equipment to uncontrolled areas), radioactive and hazardous waste packaging, and personal protective equipment.</a:t>
            </a:r>
          </a:p>
          <a:p>
            <a:r>
              <a:rPr lang="en-US" sz="1200" b="1" kern="1200" dirty="0">
                <a:solidFill>
                  <a:schemeClr val="tx1"/>
                </a:solidFill>
                <a:effectLst/>
                <a:latin typeface="Arial" charset="0"/>
                <a:ea typeface="+mn-ea"/>
                <a:cs typeface="Arial" charset="0"/>
              </a:rPr>
              <a:t>FRMAC Laboratory Analysis</a:t>
            </a:r>
            <a:r>
              <a:rPr lang="en-US" sz="1200" kern="1200" dirty="0">
                <a:solidFill>
                  <a:schemeClr val="tx1"/>
                </a:solidFill>
                <a:effectLst/>
                <a:latin typeface="Arial" charset="0"/>
                <a:ea typeface="+mn-ea"/>
                <a:cs typeface="Arial" charset="0"/>
              </a:rPr>
              <a:t>. The </a:t>
            </a:r>
            <a:r>
              <a:rPr lang="en-US" sz="1200" i="1" kern="1200" dirty="0">
                <a:solidFill>
                  <a:schemeClr val="tx1"/>
                </a:solidFill>
                <a:effectLst/>
                <a:latin typeface="Arial" charset="0"/>
                <a:ea typeface="+mn-ea"/>
                <a:cs typeface="Arial" charset="0"/>
              </a:rPr>
              <a:t>FRMAC Laboratory Analysis Manual </a:t>
            </a:r>
            <a:r>
              <a:rPr lang="en-US" sz="1200" kern="1200" dirty="0">
                <a:solidFill>
                  <a:schemeClr val="tx1"/>
                </a:solidFill>
                <a:effectLst/>
                <a:latin typeface="Arial" charset="0"/>
                <a:ea typeface="+mn-ea"/>
                <a:cs typeface="Arial" charset="0"/>
              </a:rPr>
              <a:t>provides general guidance and some specific diagrams and forms to establish a common operating environment for FRMAC, and other, laboratory analysis personnel with regards to sample control and sample result data quality assurance. This manual is intended to provide enough guidance for stand-alone use without limiting FRMAC’s ability to integrate the work with other agencies and jurisdictions and laboratories.</a:t>
            </a:r>
          </a:p>
          <a:p>
            <a:r>
              <a:rPr lang="en-US" sz="1200" kern="1200" dirty="0">
                <a:solidFill>
                  <a:schemeClr val="tx1"/>
                </a:solidFill>
                <a:effectLst/>
                <a:latin typeface="Arial" charset="0"/>
                <a:ea typeface="+mn-ea"/>
                <a:cs typeface="Arial" charset="0"/>
              </a:rPr>
              <a:t>The purpose of the </a:t>
            </a:r>
            <a:r>
              <a:rPr lang="en-US" sz="1200" i="1" kern="1200" dirty="0">
                <a:solidFill>
                  <a:schemeClr val="tx1"/>
                </a:solidFill>
                <a:effectLst/>
                <a:latin typeface="Arial" charset="0"/>
                <a:ea typeface="+mn-ea"/>
                <a:cs typeface="Arial" charset="0"/>
              </a:rPr>
              <a:t>FRMAC Fly Away Lab Manual </a:t>
            </a:r>
            <a:r>
              <a:rPr lang="en-US" sz="1200" kern="1200" dirty="0">
                <a:solidFill>
                  <a:schemeClr val="tx1"/>
                </a:solidFill>
                <a:effectLst/>
                <a:latin typeface="Arial" charset="0"/>
                <a:ea typeface="+mn-ea"/>
                <a:cs typeface="Arial" charset="0"/>
              </a:rPr>
              <a:t>is to provide guidance to Fly Away Laboratory (FAL) personnel responsible for the analysis of time sensitive radiological samples. The manual provides guidance on the instruments used, calibrations, and analysis. </a:t>
            </a:r>
          </a:p>
          <a:p>
            <a:r>
              <a:rPr lang="en-US" sz="1200" kern="1200" dirty="0">
                <a:solidFill>
                  <a:schemeClr val="tx1"/>
                </a:solidFill>
                <a:effectLst/>
                <a:latin typeface="Arial" charset="0"/>
                <a:ea typeface="+mn-ea"/>
                <a:cs typeface="Arial" charset="0"/>
              </a:rPr>
              <a:t>The </a:t>
            </a:r>
            <a:r>
              <a:rPr lang="en-US" sz="1200" i="1" kern="1200" dirty="0">
                <a:solidFill>
                  <a:schemeClr val="tx1"/>
                </a:solidFill>
                <a:effectLst/>
                <a:latin typeface="Arial" charset="0"/>
                <a:ea typeface="+mn-ea"/>
                <a:cs typeface="Arial" charset="0"/>
              </a:rPr>
              <a:t>FRMAC Gamma Spectroscopist Knowledge Guide </a:t>
            </a:r>
            <a:r>
              <a:rPr lang="en-US" sz="1200" kern="1200" dirty="0">
                <a:solidFill>
                  <a:schemeClr val="tx1"/>
                </a:solidFill>
                <a:effectLst/>
                <a:latin typeface="Arial" charset="0"/>
                <a:ea typeface="+mn-ea"/>
                <a:cs typeface="Arial" charset="0"/>
              </a:rPr>
              <a:t>was developed as a training and reference manual for FRMAC gamma spectroscopists. The knowledge guide is geared towards applied HPGe gamma spectroscopy with an emphasis on examples. As such, the knowledge guide generally provides a limited but sufficient discussion of physics concepts.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21</a:t>
            </a:fld>
            <a:endParaRPr lang="en-US" dirty="0"/>
          </a:p>
        </p:txBody>
      </p:sp>
    </p:spTree>
    <p:extLst>
      <p:ext uri="{BB962C8B-B14F-4D97-AF65-F5344CB8AC3E}">
        <p14:creationId xmlns:p14="http://schemas.microsoft.com/office/powerpoint/2010/main" val="1371156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there are more federal manuals than can be listed in one slide…</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22</a:t>
            </a:fld>
            <a:endParaRPr lang="en-US" dirty="0"/>
          </a:p>
        </p:txBody>
      </p:sp>
    </p:spTree>
    <p:extLst>
      <p:ext uri="{BB962C8B-B14F-4D97-AF65-F5344CB8AC3E}">
        <p14:creationId xmlns:p14="http://schemas.microsoft.com/office/powerpoint/2010/main" val="1560075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ED7DC7-71DB-48BE-BADD-010971DFBE9C}"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56883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13AD2FD8-A8AE-4C55-A739-90DA5E136D61}" type="slidenum">
              <a:rPr lang="en-US" smtClean="0"/>
              <a:pPr/>
              <a:t>25</a:t>
            </a:fld>
            <a:endParaRPr lang="en-US" dirty="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28817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FRMAC Monitoring Division will use standard forms</a:t>
            </a:r>
            <a:r>
              <a:rPr lang="en-US" baseline="0" dirty="0"/>
              <a:t> as documented in the FRMAC manuals.  </a:t>
            </a:r>
            <a:r>
              <a:rPr lang="en-US" dirty="0"/>
              <a:t>The FRMAC Monitoring and Sampling Manual Volumes I and II both contain forms and operator aids which may be used freely</a:t>
            </a:r>
            <a:r>
              <a:rPr lang="en-US" baseline="0" dirty="0"/>
              <a:t> by any agency.  Some common monitoring forms and operator aids are available on the FRMAC website as standalone documents.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a:t>
            </a:fld>
            <a:endParaRPr lang="en-US" dirty="0"/>
          </a:p>
        </p:txBody>
      </p:sp>
    </p:spTree>
    <p:extLst>
      <p:ext uri="{BB962C8B-B14F-4D97-AF65-F5344CB8AC3E}">
        <p14:creationId xmlns:p14="http://schemas.microsoft.com/office/powerpoint/2010/main" val="1252252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forms with the most optics are the ones documenting Monitoring Division operations.  We will briefly discuss some of the commonly used forms, in particular: </a:t>
            </a:r>
          </a:p>
          <a:p>
            <a:pPr marL="171450" indent="-171450">
              <a:buFont typeface="Arial" panose="020B0604020202020204" pitchFamily="34" charset="0"/>
              <a:buChar char="•"/>
            </a:pPr>
            <a:r>
              <a:rPr lang="en-US" baseline="0" dirty="0"/>
              <a:t>ICS-204FRMAC (documents field team instructions)</a:t>
            </a:r>
          </a:p>
          <a:p>
            <a:pPr marL="171450" indent="-171450">
              <a:buFont typeface="Arial" panose="020B0604020202020204" pitchFamily="34" charset="0"/>
              <a:buChar char="•"/>
            </a:pPr>
            <a:r>
              <a:rPr lang="en-US" baseline="0" dirty="0"/>
              <a:t>Daily Instrument QC Check (documents instrument performance)</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a:t>
            </a:fld>
            <a:endParaRPr lang="en-US" dirty="0"/>
          </a:p>
        </p:txBody>
      </p:sp>
    </p:spTree>
    <p:extLst>
      <p:ext uri="{BB962C8B-B14F-4D97-AF65-F5344CB8AC3E}">
        <p14:creationId xmlns:p14="http://schemas.microsoft.com/office/powerpoint/2010/main" val="452921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a:t>
            </a:r>
            <a:r>
              <a:rPr lang="en-US" baseline="0" dirty="0"/>
              <a:t> Incident Command Structure and planning circles are established, then this is the ideal workflow.  The FRMAC Monitoring and Sampling Division will use Incident Command System forms to assist with operations and documentation. The Monitoring Manager is involved in the creation of the Execution plan and ICS-204FRMAC forms.  The ICS-204FRMAC forms are the field team instructions.  A new ICS-204FRMAC form will be generated for each team by the start of the shift.  The ICS-204FRMAC forms are written to collect data that will satisfy mission objectives established by Incident Command.  The FRMAC Monitoring Division will share completed ICS forms with the applicable command personnel within the Operations Section of the Incident Command System.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5</a:t>
            </a:fld>
            <a:endParaRPr lang="en-US" dirty="0"/>
          </a:p>
        </p:txBody>
      </p:sp>
    </p:spTree>
    <p:extLst>
      <p:ext uri="{BB962C8B-B14F-4D97-AF65-F5344CB8AC3E}">
        <p14:creationId xmlns:p14="http://schemas.microsoft.com/office/powerpoint/2010/main" val="184950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Because the ICS-204FRMAC forms are written to collect data that will satisfy mission objectives established by Incident Command, they should be followed as closely as possible.  If deviations are needed, field teams are to communicate with the Field Team Supervisors.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6</a:t>
            </a:fld>
            <a:endParaRPr lang="en-US" dirty="0"/>
          </a:p>
        </p:txBody>
      </p:sp>
    </p:spTree>
    <p:extLst>
      <p:ext uri="{BB962C8B-B14F-4D97-AF65-F5344CB8AC3E}">
        <p14:creationId xmlns:p14="http://schemas.microsoft.com/office/powerpoint/2010/main" val="251227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Each FRMAC Field Team will get an ICS-204FRMAC form and a briefing on the content before departure into the field. The ICS-204FRMAC form will contain detailed contact information, locations and requested data, PPE requirements, and turn back levels.  Assignments are developed by</a:t>
            </a:r>
            <a:r>
              <a:rPr lang="en-US" sz="1200" baseline="0" dirty="0"/>
              <a:t> </a:t>
            </a:r>
            <a:r>
              <a:rPr lang="en-US" sz="1200" dirty="0"/>
              <a:t>the FRMAC Monitoring Manager based on ICS objectives </a:t>
            </a:r>
            <a:r>
              <a:rPr lang="en-US" sz="1200" baseline="0" dirty="0"/>
              <a:t>and with input from the FRMAC </a:t>
            </a:r>
            <a:r>
              <a:rPr lang="en-US" sz="1200" dirty="0"/>
              <a:t>Management</a:t>
            </a:r>
            <a:r>
              <a:rPr lang="en-US" sz="1200" baseline="0" dirty="0"/>
              <a:t> Team. </a:t>
            </a:r>
            <a:r>
              <a:rPr lang="en-US" sz="1200" dirty="0"/>
              <a:t> Field teams are expected to follow the instructions on the ICS-204FRMAC.  Deviations should be communicated to the Field Team Supervisor.  ICS-204FRMAC forms are generated and sent to each Field Team using the FRMAC tablets.  For those teams without FRMAC tablets, hard copies of the ICS-204FRMAC forms will</a:t>
            </a:r>
            <a:r>
              <a:rPr lang="en-US" sz="1200" baseline="0" dirty="0"/>
              <a:t> be available.  Those teams without access to the FRMAC tablets will need a device that can direct them to the specific latitude/longitude of the sample locations.   </a:t>
            </a: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7</a:t>
            </a:fld>
            <a:endParaRPr lang="en-US" dirty="0"/>
          </a:p>
        </p:txBody>
      </p:sp>
    </p:spTree>
    <p:extLst>
      <p:ext uri="{BB962C8B-B14F-4D97-AF65-F5344CB8AC3E}">
        <p14:creationId xmlns:p14="http://schemas.microsoft.com/office/powerpoint/2010/main" val="309933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plans do not work out in the field.  For this reason, it is important that field teams be able to communicate</a:t>
            </a:r>
            <a:r>
              <a:rPr lang="en-US" baseline="0" dirty="0"/>
              <a:t> back to the supervisor. The following items would necessitate a discussion: </a:t>
            </a:r>
            <a:r>
              <a:rPr lang="en-US" dirty="0"/>
              <a:t> </a:t>
            </a:r>
          </a:p>
          <a:p>
            <a:pPr marL="171450" indent="-171450">
              <a:buFont typeface="Arial" panose="020B0604020202020204" pitchFamily="34" charset="0"/>
              <a:buChar char="•"/>
            </a:pPr>
            <a:r>
              <a:rPr lang="en-US" dirty="0"/>
              <a:t>Reaching or exceeding Turn-around or hold points </a:t>
            </a:r>
          </a:p>
          <a:p>
            <a:pPr marL="171450" indent="-171450">
              <a:buFont typeface="Arial" panose="020B0604020202020204" pitchFamily="34" charset="0"/>
              <a:buChar char="•"/>
            </a:pPr>
            <a:r>
              <a:rPr lang="en-US" dirty="0"/>
              <a:t>Identifying a safe route away from turn back level</a:t>
            </a:r>
          </a:p>
          <a:p>
            <a:pPr marL="171450" indent="-171450">
              <a:buFont typeface="Arial" panose="020B0604020202020204" pitchFamily="34" charset="0"/>
              <a:buChar char="•"/>
            </a:pPr>
            <a:r>
              <a:rPr lang="en-US" dirty="0"/>
              <a:t>Changing conditions from the release or weather</a:t>
            </a:r>
          </a:p>
          <a:p>
            <a:pPr marL="171450" indent="-171450">
              <a:buFont typeface="Arial" panose="020B0604020202020204" pitchFamily="34" charset="0"/>
              <a:buChar char="•"/>
            </a:pPr>
            <a:r>
              <a:rPr lang="en-US" dirty="0"/>
              <a:t>Reassignment of mission</a:t>
            </a:r>
            <a:endParaRPr lang="en-US" b="0" baseline="0" dirty="0"/>
          </a:p>
          <a:p>
            <a:pPr defTabSz="881272" eaLnBrk="1" hangingPunct="1">
              <a:defRPr/>
            </a:pPr>
            <a:r>
              <a:rPr lang="en-US" dirty="0"/>
              <a:t>Changing team assignments in the field is difficult if both sides of the conversation are not using the same maps and instructions.  Field Teams utilizing FRMAC tablets will be able to receive updated/revised</a:t>
            </a:r>
            <a:r>
              <a:rPr lang="en-US" baseline="0" dirty="0"/>
              <a:t> ICS-204FRMAC forms and available to chat with the Field Team Supervisor or Monitoring Manager.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8</a:t>
            </a:fld>
            <a:endParaRPr lang="en-US" dirty="0"/>
          </a:p>
        </p:txBody>
      </p:sp>
    </p:spTree>
    <p:extLst>
      <p:ext uri="{BB962C8B-B14F-4D97-AF65-F5344CB8AC3E}">
        <p14:creationId xmlns:p14="http://schemas.microsoft.com/office/powerpoint/2010/main" val="2261777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Collected data is the most reviewed</a:t>
            </a:r>
            <a:r>
              <a:rPr lang="en-US" baseline="0" dirty="0"/>
              <a:t> and </a:t>
            </a:r>
            <a:r>
              <a:rPr lang="en-US" dirty="0"/>
              <a:t>scrutinized information during a radiological emergency.  For this reason, it is important for the Monitoring Division to accurately</a:t>
            </a:r>
            <a:r>
              <a:rPr lang="en-US" baseline="0" dirty="0"/>
              <a:t> collect and record data.  We will briefly discuss some of the commonly used methods to capture data, in particular: </a:t>
            </a:r>
          </a:p>
          <a:p>
            <a:pPr marL="171450" indent="-171450">
              <a:buFont typeface="Arial" panose="020B0604020202020204" pitchFamily="34" charset="0"/>
              <a:buChar char="•"/>
            </a:pPr>
            <a:r>
              <a:rPr lang="en-US" baseline="0" dirty="0"/>
              <a:t>Field Monitoring Log </a:t>
            </a:r>
          </a:p>
          <a:p>
            <a:pPr marL="171450" indent="-171450">
              <a:buFont typeface="Arial" panose="020B0604020202020204" pitchFamily="34" charset="0"/>
              <a:buChar char="•"/>
            </a:pPr>
            <a:r>
              <a:rPr lang="en-US" baseline="0" dirty="0"/>
              <a:t>RadResponder</a:t>
            </a:r>
          </a:p>
          <a:p>
            <a:pPr marL="171450" indent="-171450">
              <a:buFont typeface="Arial" panose="020B0604020202020204" pitchFamily="34" charset="0"/>
              <a:buChar char="•"/>
            </a:pPr>
            <a:r>
              <a:rPr lang="en-US" baseline="0" dirty="0"/>
              <a:t>eFRMAC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ED7DC7-71DB-48BE-BADD-010971DFBE9C}"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2939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ctr">
              <a:defRPr sz="4800" b="1">
                <a:solidFill>
                  <a:schemeClr val="tx2"/>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ctr">
              <a:buNone/>
              <a:defRPr>
                <a:solidFill>
                  <a:schemeClr val="tx2"/>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a:xfrm>
            <a:off x="7668344" y="6407944"/>
            <a:ext cx="648072" cy="365125"/>
          </a:xfrm>
        </p:spPr>
        <p:txBody>
          <a:bodyPr/>
          <a:lstStyle>
            <a:lvl1pPr>
              <a:defRPr>
                <a:solidFill>
                  <a:srgbClr val="FFFFFF"/>
                </a:solidFill>
              </a:defRPr>
            </a:lvl1pPr>
            <a:extLst/>
          </a:lstStyle>
          <a:p>
            <a:fld id="{1618DCFE-E483-48BA-A4CE-37CE01994A6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727032" y="6407944"/>
            <a:ext cx="1920240" cy="36576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4380072" y="6407944"/>
            <a:ext cx="2350681" cy="365125"/>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39F79DF-F8C6-458B-8306-BEA45578C99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xfrm>
            <a:off x="6727032" y="6407944"/>
            <a:ext cx="1920240" cy="36576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4380072" y="6407944"/>
            <a:ext cx="2350681" cy="365125"/>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E9AA192-FADA-4901-9954-1CBE39EC93D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727032" y="6407944"/>
            <a:ext cx="1920240" cy="36576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4380072" y="6407944"/>
            <a:ext cx="2350681" cy="365125"/>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3C15A85-B335-442C-AD38-C813757D74B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727032" y="6407944"/>
            <a:ext cx="1920240" cy="365760"/>
          </a:xfrm>
          <a:prstGeom prst="rect">
            <a:avLst/>
          </a:prstGeom>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4380072" y="6407944"/>
            <a:ext cx="2350681" cy="365125"/>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FD8B049-7042-4151-B02C-6E6850366AD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727032" y="6407944"/>
            <a:ext cx="1920240" cy="36576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5BF4D22-AE57-4FFD-87C2-118FE7264855}"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B7F95F9-691B-4FEE-9DE3-0A75A2BD9F96}"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B7F95F9-691B-4FEE-9DE3-0A75A2BD9F96}"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DF2A295-8AE7-4849-820C-79602114FB5B}"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8AE98D0-C98A-42C5-A5CB-792BE568F632}"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B0E13A4-5070-4A86-A498-163460A6615F}"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p:txBody>
          <a:bodyPr rtlCol="0"/>
          <a:lstStyle>
            <a:lvl1pPr algn="ctr">
              <a:defRPr>
                <a:latin typeface="Arial" panose="020B0604020202020204" pitchFamily="34" charset="0"/>
                <a:cs typeface="Arial" panose="020B0604020202020204" pitchFamily="34" charset="0"/>
              </a:defRPr>
            </a:lvl1pPr>
            <a:extLst/>
          </a:lstStyle>
          <a:p>
            <a:r>
              <a:rPr kumimoji="0" lang="en-US" dirty="0"/>
              <a:t>Click to edit Master title style</a:t>
            </a:r>
          </a:p>
        </p:txBody>
      </p:sp>
      <p:pic>
        <p:nvPicPr>
          <p:cNvPr id="9" name="Picture 8" descr="Logo-FRMAC_ 4-2009.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28384" y="5733256"/>
            <a:ext cx="1080120" cy="1070211"/>
          </a:xfrm>
          <a:prstGeom prst="rect">
            <a:avLst/>
          </a:prstGeom>
          <a:noFill/>
          <a:ln w="9525">
            <a:noFill/>
            <a:miter lim="800000"/>
            <a:headEnd/>
            <a:tailEnd/>
          </a:ln>
        </p:spPr>
      </p:pic>
      <p:sp>
        <p:nvSpPr>
          <p:cNvPr id="10" name="Slide Number Placeholder 17"/>
          <p:cNvSpPr txBox="1">
            <a:spLocks/>
          </p:cNvSpPr>
          <p:nvPr userDrawn="1"/>
        </p:nvSpPr>
        <p:spPr>
          <a:xfrm>
            <a:off x="7380312" y="6407944"/>
            <a:ext cx="653792"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5BF4D22-AE57-4FFD-87C2-118FE7264855}"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9EF161B-CE6E-43DD-A530-6E5B83A816D0}"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C34A168-77D0-4E6B-94E8-402D35CA8AB2}"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lgn="ctr">
              <a:defRPr>
                <a:latin typeface="Arial" panose="020B0604020202020204" pitchFamily="34" charset="0"/>
                <a:cs typeface="Arial" panose="020B0604020202020204" pitchFamily="34" charset="0"/>
              </a:defRPr>
            </a:lvl1pPr>
            <a:extLst/>
          </a:lstStyle>
          <a:p>
            <a:r>
              <a:rPr kumimoji="0" lang="en-US" dirty="0"/>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Footer Placeholder 7"/>
          <p:cNvSpPr>
            <a:spLocks noGrp="1"/>
          </p:cNvSpPr>
          <p:nvPr>
            <p:ph type="ftr" sz="quarter" idx="11"/>
          </p:nvPr>
        </p:nvSpPr>
        <p:spPr>
          <a:xfrm>
            <a:off x="533400" y="6400800"/>
            <a:ext cx="2350681" cy="365125"/>
          </a:xfrm>
          <a:prstGeom prst="rect">
            <a:avLst/>
          </a:prstGeom>
        </p:spPr>
        <p:txBody>
          <a:bodyPr/>
          <a:lstStyle/>
          <a:p>
            <a:endParaRPr lang="en-US" dirty="0"/>
          </a:p>
        </p:txBody>
      </p:sp>
      <p:pic>
        <p:nvPicPr>
          <p:cNvPr id="11" name="Picture 10" descr="Logo-FRMAC_ 4-2009.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44408" y="5966661"/>
            <a:ext cx="899592" cy="891339"/>
          </a:xfrm>
          <a:prstGeom prst="rect">
            <a:avLst/>
          </a:prstGeom>
          <a:noFill/>
          <a:ln w="9525">
            <a:noFill/>
            <a:miter lim="800000"/>
            <a:headEnd/>
            <a:tailEnd/>
          </a:ln>
        </p:spPr>
      </p:pic>
      <p:sp>
        <p:nvSpPr>
          <p:cNvPr id="12" name="Slide Number Placeholder 17"/>
          <p:cNvSpPr txBox="1">
            <a:spLocks/>
          </p:cNvSpPr>
          <p:nvPr userDrawn="1"/>
        </p:nvSpPr>
        <p:spPr>
          <a:xfrm>
            <a:off x="7878648"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p>
            <a:fld id="{386E8F13-84E9-40B9-B602-EA78A4BF241C}" type="datetimeFigureOut">
              <a:rPr lang="en-US" smtClean="0"/>
              <a:pPr/>
              <a:t>12/29/2020</a:t>
            </a:fld>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618DCFE-E483-48BA-A4CE-37CE01994A68}" type="slidenum">
              <a:rPr lang="en-US" smtClean="0"/>
              <a:pPr/>
              <a:t>‹#›</a:t>
            </a:fld>
            <a:endParaRPr lang="en-US" dirty="0"/>
          </a:p>
        </p:txBody>
      </p:sp>
      <p:sp>
        <p:nvSpPr>
          <p:cNvPr id="6" name="Title 5"/>
          <p:cNvSpPr>
            <a:spLocks noGrp="1"/>
          </p:cNvSpPr>
          <p:nvPr>
            <p:ph type="title"/>
          </p:nvPr>
        </p:nvSpPr>
        <p:spPr/>
        <p:txBody>
          <a:bodyPr rtlCol="0"/>
          <a:lstStyle>
            <a:lvl1pPr>
              <a:defRPr>
                <a:latin typeface="Palatino Linotype" panose="02040502050505030304" pitchFamily="18" charset="0"/>
              </a:defRPr>
            </a:lvl1pPr>
            <a:extLst/>
          </a:lstStyle>
          <a:p>
            <a:r>
              <a:rPr kumimoji="0" lang="en-US"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6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7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p>
            <a:fld id="{386E8F13-84E9-40B9-B602-EA78A4BF241C}" type="datetimeFigureOut">
              <a:rPr lang="en-US" smtClean="0"/>
              <a:pPr/>
              <a:t>12/29/2020</a:t>
            </a:fld>
            <a:endParaRPr lang="en-US" dirty="0"/>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1618DCFE-E483-48BA-A4CE-37CE01994A68}"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8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9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0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ctr">
              <a:defRPr sz="4800" b="1">
                <a:solidFill>
                  <a:schemeClr val="tx2"/>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defRPr>
            </a:lvl1pPr>
            <a:extLst/>
          </a:lstStyle>
          <a:p>
            <a:r>
              <a:rPr kumimoji="0" lang="en-US"/>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ctr">
              <a:buNone/>
              <a:defRPr>
                <a:solidFill>
                  <a:schemeClr val="tx2"/>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a:xfrm>
            <a:off x="7668344" y="6407944"/>
            <a:ext cx="648072" cy="365125"/>
          </a:xfrm>
        </p:spPr>
        <p:txBody>
          <a:bodyPr/>
          <a:lstStyle>
            <a:lvl1pPr>
              <a:defRPr>
                <a:solidFill>
                  <a:srgbClr val="FFFFFF"/>
                </a:solidFill>
              </a:defRPr>
            </a:lvl1pPr>
            <a:extLst/>
          </a:lstStyle>
          <a:p>
            <a:fld id="{1618DCFE-E483-48BA-A4CE-37CE01994A68}" type="slidenum">
              <a:rPr lang="en-US" smtClean="0"/>
              <a:pPr/>
              <a:t>‹#›</a:t>
            </a:fld>
            <a:endParaRPr lang="en-US" dirty="0"/>
          </a:p>
        </p:txBody>
      </p:sp>
    </p:spTree>
    <p:extLst>
      <p:ext uri="{BB962C8B-B14F-4D97-AF65-F5344CB8AC3E}">
        <p14:creationId xmlns:p14="http://schemas.microsoft.com/office/powerpoint/2010/main" val="21965826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itle 6"/>
          <p:cNvSpPr>
            <a:spLocks noGrp="1"/>
          </p:cNvSpPr>
          <p:nvPr>
            <p:ph type="title"/>
          </p:nvPr>
        </p:nvSpPr>
        <p:spPr/>
        <p:txBody>
          <a:bodyPr rtlCol="0"/>
          <a:lstStyle>
            <a:lvl1pPr algn="ctr">
              <a:defRPr>
                <a:latin typeface="Arial" panose="020B0604020202020204" pitchFamily="34" charset="0"/>
                <a:cs typeface="Arial" panose="020B0604020202020204" pitchFamily="34" charset="0"/>
              </a:defRPr>
            </a:lvl1pPr>
            <a:extLst/>
          </a:lstStyle>
          <a:p>
            <a:r>
              <a:rPr kumimoji="0" lang="en-US"/>
              <a:t>Click to edit Master title style</a:t>
            </a:r>
            <a:endParaRPr kumimoji="0" lang="en-US" dirty="0"/>
          </a:p>
        </p:txBody>
      </p:sp>
      <p:pic>
        <p:nvPicPr>
          <p:cNvPr id="9" name="Picture 8" descr="Logo-FRMAC_ 4-2009.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28384" y="5733256"/>
            <a:ext cx="1080120" cy="1070211"/>
          </a:xfrm>
          <a:prstGeom prst="rect">
            <a:avLst/>
          </a:prstGeom>
          <a:noFill/>
          <a:ln w="9525">
            <a:noFill/>
            <a:miter lim="800000"/>
            <a:headEnd/>
            <a:tailEnd/>
          </a:ln>
        </p:spPr>
      </p:pic>
      <p:sp>
        <p:nvSpPr>
          <p:cNvPr id="10" name="Slide Number Placeholder 17"/>
          <p:cNvSpPr txBox="1">
            <a:spLocks/>
          </p:cNvSpPr>
          <p:nvPr/>
        </p:nvSpPr>
        <p:spPr>
          <a:xfrm>
            <a:off x="7380312" y="6407944"/>
            <a:ext cx="653792"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pic>
        <p:nvPicPr>
          <p:cNvPr id="6" name="Picture 5" descr="Logo-FRMAC_ 4-2009.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28384" y="5733256"/>
            <a:ext cx="1080120" cy="1070211"/>
          </a:xfrm>
          <a:prstGeom prst="rect">
            <a:avLst/>
          </a:prstGeom>
          <a:noFill/>
          <a:ln w="9525">
            <a:noFill/>
            <a:miter lim="800000"/>
            <a:headEnd/>
            <a:tailEnd/>
          </a:ln>
        </p:spPr>
      </p:pic>
      <p:sp>
        <p:nvSpPr>
          <p:cNvPr id="8" name="Slide Number Placeholder 17"/>
          <p:cNvSpPr txBox="1">
            <a:spLocks/>
          </p:cNvSpPr>
          <p:nvPr userDrawn="1"/>
        </p:nvSpPr>
        <p:spPr>
          <a:xfrm>
            <a:off x="7380312" y="6407944"/>
            <a:ext cx="653792"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22938775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lgn="ctr">
              <a:defRPr>
                <a:latin typeface="Arial" panose="020B0604020202020204" pitchFamily="34" charset="0"/>
                <a:cs typeface="Arial" panose="020B0604020202020204" pitchFamily="34" charset="0"/>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Footer Placeholder 7"/>
          <p:cNvSpPr>
            <a:spLocks noGrp="1"/>
          </p:cNvSpPr>
          <p:nvPr>
            <p:ph type="ftr" sz="quarter" idx="11"/>
          </p:nvPr>
        </p:nvSpPr>
        <p:spPr>
          <a:xfrm>
            <a:off x="533400" y="6400800"/>
            <a:ext cx="2350681" cy="365125"/>
          </a:xfrm>
          <a:prstGeom prst="rect">
            <a:avLst/>
          </a:prstGeom>
        </p:spPr>
        <p:txBody>
          <a:bodyPr/>
          <a:lstStyle/>
          <a:p>
            <a:endParaRPr lang="en-US" dirty="0"/>
          </a:p>
        </p:txBody>
      </p:sp>
      <p:pic>
        <p:nvPicPr>
          <p:cNvPr id="11" name="Picture 10" descr="Logo-FRMAC_ 4-2009.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44408" y="5966661"/>
            <a:ext cx="899592" cy="891339"/>
          </a:xfrm>
          <a:prstGeom prst="rect">
            <a:avLst/>
          </a:prstGeom>
          <a:noFill/>
          <a:ln w="9525">
            <a:noFill/>
            <a:miter lim="800000"/>
            <a:headEnd/>
            <a:tailEnd/>
          </a:ln>
        </p:spPr>
      </p:pic>
      <p:sp>
        <p:nvSpPr>
          <p:cNvPr id="12" name="Slide Number Placeholder 17"/>
          <p:cNvSpPr txBox="1">
            <a:spLocks/>
          </p:cNvSpPr>
          <p:nvPr/>
        </p:nvSpPr>
        <p:spPr>
          <a:xfrm>
            <a:off x="7878648"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pic>
        <p:nvPicPr>
          <p:cNvPr id="10" name="Picture 9" descr="Logo-FRMAC_ 4-2009.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44408" y="5966661"/>
            <a:ext cx="899592" cy="891339"/>
          </a:xfrm>
          <a:prstGeom prst="rect">
            <a:avLst/>
          </a:prstGeom>
          <a:noFill/>
          <a:ln w="9525">
            <a:noFill/>
            <a:miter lim="800000"/>
            <a:headEnd/>
            <a:tailEnd/>
          </a:ln>
        </p:spPr>
      </p:pic>
      <p:sp>
        <p:nvSpPr>
          <p:cNvPr id="13" name="Slide Number Placeholder 17"/>
          <p:cNvSpPr txBox="1">
            <a:spLocks/>
          </p:cNvSpPr>
          <p:nvPr userDrawn="1"/>
        </p:nvSpPr>
        <p:spPr>
          <a:xfrm>
            <a:off x="7878648"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2472464153"/>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39260298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pic>
        <p:nvPicPr>
          <p:cNvPr id="7" name="Picture 6" descr="Logo-FRMAC_ 4-2009.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28384" y="5733256"/>
            <a:ext cx="1080120" cy="1070211"/>
          </a:xfrm>
          <a:prstGeom prst="rect">
            <a:avLst/>
          </a:prstGeom>
          <a:noFill/>
          <a:ln w="9525">
            <a:noFill/>
            <a:miter lim="800000"/>
            <a:headEnd/>
            <a:tailEnd/>
          </a:ln>
        </p:spPr>
      </p:pic>
      <p:sp>
        <p:nvSpPr>
          <p:cNvPr id="8" name="Slide Number Placeholder 17"/>
          <p:cNvSpPr txBox="1">
            <a:spLocks/>
          </p:cNvSpPr>
          <p:nvPr userDrawn="1"/>
        </p:nvSpPr>
        <p:spPr>
          <a:xfrm>
            <a:off x="7380312" y="6407944"/>
            <a:ext cx="653792"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37027004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18607686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11213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latin typeface="Arial" panose="020B0604020202020204" pitchFamily="34" charset="0"/>
                <a:cs typeface="Arial" panose="020B0604020202020204" pitchFamily="34" charset="0"/>
              </a:defRPr>
            </a:lvl1pPr>
            <a:extLst/>
          </a:lstStyle>
          <a:p>
            <a:r>
              <a:rPr kumimoji="0" lang="en-US" dirty="0"/>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atin typeface="Palatino Linotype" panose="02040502050505030304" pitchFamily="18" charset="0"/>
              </a:defRPr>
            </a:lvl1pPr>
            <a:lvl2pPr>
              <a:defRPr sz="2800">
                <a:latin typeface="Century Gothic" panose="020B0502020202020204" pitchFamily="34" charset="0"/>
              </a:defRPr>
            </a:lvl2pPr>
            <a:lvl3pPr>
              <a:defRPr sz="2400">
                <a:latin typeface="Century Gothic" panose="020B0502020202020204" pitchFamily="34" charset="0"/>
              </a:defRPr>
            </a:lvl3pPr>
            <a:lvl4pPr>
              <a:defRPr sz="2000">
                <a:latin typeface="Century Gothic" panose="020B0502020202020204" pitchFamily="34" charset="0"/>
              </a:defRPr>
            </a:lvl4pPr>
            <a:lvl5pPr>
              <a:defRPr sz="2000">
                <a:latin typeface="Century Gothic" panose="020B0502020202020204"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386E8F13-84E9-40B9-B602-EA78A4BF241C}" type="datetimeFigureOut">
              <a:rPr lang="en-US" smtClean="0"/>
              <a:pPr/>
              <a:t>12/29/2020</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618DCFE-E483-48BA-A4CE-37CE01994A6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A901C0-98D9-49EE-8B72-C230374529ED}" type="slidenum">
              <a:rPr lang="en-US" smtClean="0"/>
              <a:t>‹#›</a:t>
            </a:fld>
            <a:endParaRPr lang="en-US" dirty="0"/>
          </a:p>
        </p:txBody>
      </p:sp>
      <p:pic>
        <p:nvPicPr>
          <p:cNvPr id="10" name="Picture 9" descr="Logo-FRMAC_ 4-2009.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44408" y="5966661"/>
            <a:ext cx="899592" cy="891339"/>
          </a:xfrm>
          <a:prstGeom prst="rect">
            <a:avLst/>
          </a:prstGeom>
          <a:noFill/>
          <a:ln w="9525">
            <a:noFill/>
            <a:miter lim="800000"/>
            <a:headEnd/>
            <a:tailEnd/>
          </a:ln>
        </p:spPr>
      </p:pic>
      <p:sp>
        <p:nvSpPr>
          <p:cNvPr id="11" name="Slide Number Placeholder 17"/>
          <p:cNvSpPr txBox="1">
            <a:spLocks/>
          </p:cNvSpPr>
          <p:nvPr userDrawn="1"/>
        </p:nvSpPr>
        <p:spPr>
          <a:xfrm>
            <a:off x="7878648"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29087387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5565746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2288326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24979000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13262212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2700632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14319379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9982560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5943098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84543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386E8F13-84E9-40B9-B602-EA78A4BF241C}" type="datetimeFigureOut">
              <a:rPr lang="en-US" smtClean="0"/>
              <a:pPr/>
              <a:t>12/29/2020</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618DCFE-E483-48BA-A4CE-37CE01994A68}"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1422930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4006699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0157331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9711541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8827981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0494610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13649004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195865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386E8F13-84E9-40B9-B602-EA78A4BF241C}" type="datetimeFigureOut">
              <a:rPr lang="en-US" smtClean="0"/>
              <a:pPr/>
              <a:t>12/29/2020</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618DCFE-E483-48BA-A4CE-37CE01994A6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727032" y="6407944"/>
            <a:ext cx="1920240" cy="36576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5BF4D22-AE57-4FFD-87C2-118FE7264855}"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3.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4.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8" name="Slide Number Placeholder 17"/>
          <p:cNvSpPr>
            <a:spLocks noGrp="1"/>
          </p:cNvSpPr>
          <p:nvPr>
            <p:ph type="sldNum" sz="quarter" idx="4"/>
          </p:nvPr>
        </p:nvSpPr>
        <p:spPr>
          <a:xfrm>
            <a:off x="7668344" y="6407944"/>
            <a:ext cx="504056" cy="365125"/>
          </a:xfrm>
          <a:prstGeom prst="rect">
            <a:avLst/>
          </a:prstGeom>
        </p:spPr>
        <p:txBody>
          <a:bodyPr vert="horz" anchor="b"/>
          <a:lstStyle>
            <a:lvl1pPr algn="r" eaLnBrk="1" latinLnBrk="0" hangingPunct="1">
              <a:defRPr kumimoji="0" sz="1000" b="0">
                <a:solidFill>
                  <a:schemeClr val="tx1"/>
                </a:solidFill>
              </a:defRPr>
            </a:lvl1pPr>
            <a:extLst/>
          </a:lstStyle>
          <a:p>
            <a:fld id="{1618DCFE-E483-48BA-A4CE-37CE01994A6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5598" r:id="rId1"/>
    <p:sldLayoutId id="2147485599" r:id="rId2"/>
    <p:sldLayoutId id="2147485601" r:id="rId3"/>
    <p:sldLayoutId id="2147485602" r:id="rId4"/>
    <p:sldLayoutId id="2147485603" r:id="rId5"/>
    <p:sldLayoutId id="2147485604" r:id="rId6"/>
    <p:sldLayoutId id="2147485605" r:id="rId7"/>
    <p:sldLayoutId id="2147485606" r:id="rId8"/>
    <p:sldLayoutId id="2147485607" r:id="rId9"/>
    <p:sldLayoutId id="2147485608" r:id="rId10"/>
    <p:sldLayoutId id="2147485609" r:id="rId11"/>
    <p:sldLayoutId id="2147485610" r:id="rId12"/>
    <p:sldLayoutId id="2147485611" r:id="rId13"/>
    <p:sldLayoutId id="2147485612" r:id="rId14"/>
    <p:sldLayoutId id="2147485619" r:id="rId15"/>
    <p:sldLayoutId id="2147485620" r:id="rId16"/>
    <p:sldLayoutId id="2147485618" r:id="rId17"/>
    <p:sldLayoutId id="2147485617" r:id="rId18"/>
    <p:sldLayoutId id="2147485615" r:id="rId19"/>
    <p:sldLayoutId id="2147485616" r:id="rId20"/>
    <p:sldLayoutId id="2147485614" r:id="rId21"/>
    <p:sldLayoutId id="2147485613" r:id="rId22"/>
    <p:sldLayoutId id="2147485621" r:id="rId23"/>
    <p:sldLayoutId id="2147485622" r:id="rId24"/>
    <p:sldLayoutId id="2147485623" r:id="rId25"/>
    <p:sldLayoutId id="2147485624" r:id="rId26"/>
    <p:sldLayoutId id="2147485625" r:id="rId27"/>
    <p:sldLayoutId id="2147485626" r:id="rId28"/>
    <p:sldLayoutId id="2147485627" r:id="rId29"/>
    <p:sldLayoutId id="2147485628" r:id="rId30"/>
    <p:sldLayoutId id="2147485629" r:id="rId31"/>
    <p:sldLayoutId id="2147485630" r:id="rId32"/>
    <p:sldLayoutId id="2147485631" r:id="rId33"/>
    <p:sldLayoutId id="2147485632" r:id="rId34"/>
    <p:sldLayoutId id="2147485633" r:id="rId35"/>
    <p:sldLayoutId id="2147485634" r:id="rId36"/>
    <p:sldLayoutId id="2147485635" r:id="rId37"/>
    <p:sldLayoutId id="2147485636" r:id="rId38"/>
    <p:sldLayoutId id="2147485637" r:id="rId39"/>
    <p:sldLayoutId id="2147485638" r:id="rId40"/>
    <p:sldLayoutId id="2147485639" r:id="rId41"/>
    <p:sldLayoutId id="2147485640" r:id="rId42"/>
    <p:sldLayoutId id="2147485641" r:id="rId43"/>
    <p:sldLayoutId id="2147485642" r:id="rId44"/>
    <p:sldLayoutId id="2147485643" r:id="rId45"/>
    <p:sldLayoutId id="2147485644" r:id="rId46"/>
    <p:sldLayoutId id="2147485645" r:id="rId47"/>
    <p:sldLayoutId id="2147485646" r:id="rId48"/>
    <p:sldLayoutId id="2147485647" r:id="rId49"/>
    <p:sldLayoutId id="2147485648" r:id="rId50"/>
    <p:sldLayoutId id="2147485649" r:id="rId51"/>
    <p:sldLayoutId id="2147485650" r:id="rId5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8" name="Slide Number Placeholder 17"/>
          <p:cNvSpPr>
            <a:spLocks noGrp="1"/>
          </p:cNvSpPr>
          <p:nvPr>
            <p:ph type="sldNum" sz="quarter" idx="4"/>
          </p:nvPr>
        </p:nvSpPr>
        <p:spPr>
          <a:xfrm>
            <a:off x="7668344" y="6407944"/>
            <a:ext cx="504056" cy="365125"/>
          </a:xfrm>
          <a:prstGeom prst="rect">
            <a:avLst/>
          </a:prstGeom>
        </p:spPr>
        <p:txBody>
          <a:bodyPr vert="horz" anchor="b"/>
          <a:lstStyle>
            <a:lvl1pPr algn="r" eaLnBrk="1" latinLnBrk="0" hangingPunct="1">
              <a:defRPr kumimoji="0" sz="1000" b="0">
                <a:solidFill>
                  <a:schemeClr val="tx1"/>
                </a:solidFill>
              </a:defRPr>
            </a:lvl1pPr>
            <a:extLst/>
          </a:lstStyle>
          <a:p>
            <a:fld id="{1618DCFE-E483-48BA-A4CE-37CE01994A68}" type="slidenum">
              <a:rPr lang="en-US" smtClean="0"/>
              <a:pPr/>
              <a:t>‹#›</a:t>
            </a:fld>
            <a:endParaRPr lang="en-US" dirty="0"/>
          </a:p>
        </p:txBody>
      </p:sp>
    </p:spTree>
    <p:extLst>
      <p:ext uri="{BB962C8B-B14F-4D97-AF65-F5344CB8AC3E}">
        <p14:creationId xmlns:p14="http://schemas.microsoft.com/office/powerpoint/2010/main" val="4237074447"/>
      </p:ext>
    </p:extLst>
  </p:cSld>
  <p:clrMap bg1="lt1" tx1="dk1" bg2="lt2" tx2="dk2" accent1="accent1" accent2="accent2" accent3="accent3" accent4="accent4" accent5="accent5" accent6="accent6" hlink="hlink" folHlink="folHlink"/>
  <p:sldLayoutIdLst>
    <p:sldLayoutId id="2147485652" r:id="rId1"/>
    <p:sldLayoutId id="2147485653" r:id="rId2"/>
    <p:sldLayoutId id="2147485654" r:id="rId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0A415-0BCD-43C7-B681-4AEFB521C888}" type="datetimeFigureOut">
              <a:rPr lang="en-US" smtClean="0"/>
              <a:t>12/29/2020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2019982338"/>
      </p:ext>
    </p:extLst>
  </p:cSld>
  <p:clrMap bg1="lt1" tx1="dk1" bg2="lt2" tx2="dk2" accent1="accent1" accent2="accent2" accent3="accent3" accent4="accent4" accent5="accent5" accent6="accent6" hlink="hlink" folHlink="folHlink"/>
  <p:sldLayoutIdLst>
    <p:sldLayoutId id="2147485668" r:id="rId1"/>
    <p:sldLayoutId id="2147485669" r:id="rId2"/>
    <p:sldLayoutId id="2147485670" r:id="rId3"/>
    <p:sldLayoutId id="2147485671" r:id="rId4"/>
    <p:sldLayoutId id="2147485672" r:id="rId5"/>
    <p:sldLayoutId id="2147485673" r:id="rId6"/>
    <p:sldLayoutId id="2147485674" r:id="rId7"/>
    <p:sldLayoutId id="2147485675" r:id="rId8"/>
    <p:sldLayoutId id="2147485676" r:id="rId9"/>
    <p:sldLayoutId id="2147485677" r:id="rId10"/>
    <p:sldLayoutId id="2147485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0A415-0BCD-43C7-B681-4AEFB521C888}" type="datetimeFigureOut">
              <a:rPr lang="en-US" smtClean="0"/>
              <a:t>12/29/2020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901C0-98D9-49EE-8B72-C230374529ED}" type="slidenum">
              <a:rPr lang="en-US" smtClean="0"/>
              <a:t>‹#›</a:t>
            </a:fld>
            <a:endParaRPr lang="en-US" dirty="0"/>
          </a:p>
        </p:txBody>
      </p:sp>
    </p:spTree>
    <p:extLst>
      <p:ext uri="{BB962C8B-B14F-4D97-AF65-F5344CB8AC3E}">
        <p14:creationId xmlns:p14="http://schemas.microsoft.com/office/powerpoint/2010/main" val="202536201"/>
      </p:ext>
    </p:extLst>
  </p:cSld>
  <p:clrMap bg1="lt1" tx1="dk1" bg2="lt2" tx2="dk2" accent1="accent1" accent2="accent2" accent3="accent3" accent4="accent4" accent5="accent5" accent6="accent6" hlink="hlink" folHlink="folHlink"/>
  <p:sldLayoutIdLst>
    <p:sldLayoutId id="2147485680" r:id="rId1"/>
    <p:sldLayoutId id="2147485681" r:id="rId2"/>
    <p:sldLayoutId id="2147485682" r:id="rId3"/>
    <p:sldLayoutId id="2147485683" r:id="rId4"/>
    <p:sldLayoutId id="2147485684" r:id="rId5"/>
    <p:sldLayoutId id="2147485685" r:id="rId6"/>
    <p:sldLayoutId id="2147485686" r:id="rId7"/>
    <p:sldLayoutId id="2147485687" r:id="rId8"/>
    <p:sldLayoutId id="2147485688" r:id="rId9"/>
    <p:sldLayoutId id="2147485689" r:id="rId10"/>
    <p:sldLayoutId id="21474856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4.xml"/><Relationship Id="rId5" Type="http://schemas.openxmlformats.org/officeDocument/2006/relationships/image" Target="../media/image17.jpeg"/><Relationship Id="rId4" Type="http://schemas.openxmlformats.org/officeDocument/2006/relationships/hyperlink" Target="http://www.google.com/imgres?imgurl=http://www.esd.uga.edu/images/misc/survey2.jpg&amp;imgrefurl=http://www.esd.uga.edu/rad/newradmanual/2003_rad_new_forms.htm&amp;usg=__bYgGj619p3JGSDO01o2AMOGYZ-Q=&amp;h=224&amp;w=200&amp;sz=16&amp;hl=en&amp;start=3&amp;zoom=1&amp;tbnid=uLRk6lWV3BRU3M:&amp;tbnh=108&amp;tbnw=96&amp;ei=jySOTqpv46awApSZxJUB&amp;prev=/search?q=radiological+record&amp;hl=en&amp;safe=active&amp;sa=X&amp;rls=com.microsoft:*&amp;tbm=isch&amp;prmd=ivns&amp;itbs=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9.emf"/><Relationship Id="rId18" Type="http://schemas.openxmlformats.org/officeDocument/2006/relationships/hyperlink" Target="http://www.google.com/imgres?imgurl=http://www.prepaid-wireless-guide.com/images/wifi.jpg&amp;imgrefurl=http://www.prepaid-wireless-guide.com/prepaid-wifi.html&amp;usg=__rr5ObHmvlUaigfK5org-FyJFst0=&amp;h=292&amp;w=422&amp;sz=49&amp;hl=en&amp;start=6&amp;zoom=1&amp;tbnid=SAivzwYh2ZA5dM:&amp;tbnh=87&amp;tbnw=126&amp;ei=QSWOTqyLGcbLsQLJ64SSAQ&amp;prev=/search?q=wifi&amp;hl=en&amp;safe=active&amp;sa=X&amp;rls=com.microsoft:*&amp;tbm=isch&amp;prmd=ivns&amp;itbs=1" TargetMode="External"/><Relationship Id="rId3" Type="http://schemas.openxmlformats.org/officeDocument/2006/relationships/notesSlide" Target="../notesSlides/notesSlide8.xml"/><Relationship Id="rId7" Type="http://schemas.openxmlformats.org/officeDocument/2006/relationships/image" Target="../media/image6.emf"/><Relationship Id="rId12" Type="http://schemas.openxmlformats.org/officeDocument/2006/relationships/oleObject" Target="../embeddings/oleObject4.bin"/><Relationship Id="rId17" Type="http://schemas.openxmlformats.org/officeDocument/2006/relationships/image" Target="../media/image10.emf"/><Relationship Id="rId2" Type="http://schemas.openxmlformats.org/officeDocument/2006/relationships/slideLayout" Target="../slideLayouts/slideLayout54.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8.emf"/><Relationship Id="rId5" Type="http://schemas.openxmlformats.org/officeDocument/2006/relationships/image" Target="../media/image12.jpeg"/><Relationship Id="rId15" Type="http://schemas.openxmlformats.org/officeDocument/2006/relationships/image" Target="../media/image14.wmf"/><Relationship Id="rId10" Type="http://schemas.openxmlformats.org/officeDocument/2006/relationships/oleObject" Target="../embeddings/oleObject3.bin"/><Relationship Id="rId19" Type="http://schemas.openxmlformats.org/officeDocument/2006/relationships/image" Target="../media/image15.jpeg"/><Relationship Id="rId4" Type="http://schemas.openxmlformats.org/officeDocument/2006/relationships/image" Target="../media/image11.jpeg"/><Relationship Id="rId9" Type="http://schemas.openxmlformats.org/officeDocument/2006/relationships/image" Target="../media/image7.emf"/><Relationship Id="rId1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76300" y="439451"/>
            <a:ext cx="7391400" cy="1470025"/>
          </a:xfrm>
        </p:spPr>
        <p:txBody>
          <a:bodyPr>
            <a:noAutofit/>
          </a:bodyPr>
          <a:lstStyle/>
          <a:p>
            <a:r>
              <a:rPr lang="en-US" sz="3200" dirty="0">
                <a:solidFill>
                  <a:schemeClr val="bg1"/>
                </a:solidFill>
              </a:rPr>
              <a:t>Federal Radiological Monitoring and Assessment Center       </a:t>
            </a:r>
            <a:br>
              <a:rPr lang="en-US" sz="3200" dirty="0">
                <a:solidFill>
                  <a:schemeClr val="bg1"/>
                </a:solidFill>
              </a:rPr>
            </a:br>
            <a:r>
              <a:rPr lang="en-US" sz="3200" dirty="0">
                <a:solidFill>
                  <a:schemeClr val="bg1"/>
                </a:solidFill>
              </a:rPr>
              <a:t>Monitoring and Sampling Division Training</a:t>
            </a:r>
          </a:p>
        </p:txBody>
      </p:sp>
      <p:sp>
        <p:nvSpPr>
          <p:cNvPr id="3" name="Subtitle 2"/>
          <p:cNvSpPr>
            <a:spLocks noGrp="1"/>
          </p:cNvSpPr>
          <p:nvPr>
            <p:ph type="subTitle" idx="1"/>
          </p:nvPr>
        </p:nvSpPr>
        <p:spPr>
          <a:xfrm>
            <a:off x="1371600" y="4724400"/>
            <a:ext cx="6400800" cy="1752600"/>
          </a:xfrm>
        </p:spPr>
        <p:txBody>
          <a:bodyPr/>
          <a:lstStyle/>
          <a:p>
            <a:r>
              <a:rPr lang="en-US" dirty="0">
                <a:solidFill>
                  <a:schemeClr val="bg1"/>
                </a:solidFill>
              </a:rPr>
              <a:t>MS-50 Module 4</a:t>
            </a:r>
          </a:p>
          <a:p>
            <a:r>
              <a:rPr lang="en-US" dirty="0">
                <a:solidFill>
                  <a:schemeClr val="bg1"/>
                </a:solidFill>
              </a:rPr>
              <a:t>“Technical Field Team Training”</a:t>
            </a:r>
          </a:p>
          <a:p>
            <a:r>
              <a:rPr lang="en-US" dirty="0">
                <a:solidFill>
                  <a:schemeClr val="bg1"/>
                </a:solidFill>
              </a:rPr>
              <a:t>November 2020</a:t>
            </a:r>
          </a:p>
        </p:txBody>
      </p:sp>
      <p:pic>
        <p:nvPicPr>
          <p:cNvPr id="4" name="Picture 3"/>
          <p:cNvPicPr>
            <a:picLocks noChangeAspect="1"/>
          </p:cNvPicPr>
          <p:nvPr/>
        </p:nvPicPr>
        <p:blipFill>
          <a:blip r:embed="rId3"/>
          <a:stretch>
            <a:fillRect/>
          </a:stretch>
        </p:blipFill>
        <p:spPr>
          <a:xfrm>
            <a:off x="3236262" y="1981200"/>
            <a:ext cx="2671476" cy="2671476"/>
          </a:xfrm>
          <a:prstGeom prst="rect">
            <a:avLst/>
          </a:prstGeom>
        </p:spPr>
      </p:pic>
      <p:sp>
        <p:nvSpPr>
          <p:cNvPr id="5" name="Rectangle 4">
            <a:extLst>
              <a:ext uri="{FF2B5EF4-FFF2-40B4-BE49-F238E27FC236}">
                <a16:creationId xmlns:a16="http://schemas.microsoft.com/office/drawing/2014/main" id="{D831FF26-CD05-496D-899C-039FB64C8E1B}"/>
              </a:ext>
            </a:extLst>
          </p:cNvPr>
          <p:cNvSpPr/>
          <p:nvPr/>
        </p:nvSpPr>
        <p:spPr>
          <a:xfrm>
            <a:off x="5744055" y="3059668"/>
            <a:ext cx="3457095"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mn-ea"/>
                <a:cs typeface="Arial" charset="0"/>
              </a:rPr>
              <a:t>U.S. Department of Energy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mn-ea"/>
                <a:cs typeface="Arial" charset="0"/>
              </a:rPr>
              <a:t>National Nuclear Security Administration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mn-ea"/>
                <a:cs typeface="Arial" charset="0"/>
              </a:rPr>
              <a:t>Nevada National Security Site</a:t>
            </a:r>
          </a:p>
        </p:txBody>
      </p:sp>
    </p:spTree>
    <p:extLst>
      <p:ext uri="{BB962C8B-B14F-4D97-AF65-F5344CB8AC3E}">
        <p14:creationId xmlns:p14="http://schemas.microsoft.com/office/powerpoint/2010/main" val="3260318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330824" cy="4525963"/>
          </a:xfrm>
        </p:spPr>
        <p:txBody>
          <a:bodyPr>
            <a:normAutofit fontScale="92500" lnSpcReduction="10000"/>
          </a:bodyPr>
          <a:lstStyle/>
          <a:p>
            <a:r>
              <a:rPr lang="en-US" dirty="0"/>
              <a:t>Collector’s Name</a:t>
            </a:r>
          </a:p>
          <a:p>
            <a:r>
              <a:rPr lang="en-US" dirty="0"/>
              <a:t>Date &amp; Time</a:t>
            </a:r>
          </a:p>
          <a:p>
            <a:r>
              <a:rPr lang="en-US" dirty="0"/>
              <a:t>Location (lat/long)</a:t>
            </a:r>
          </a:p>
          <a:p>
            <a:r>
              <a:rPr lang="en-US" dirty="0"/>
              <a:t>Record measurement data in raw units (what the meter reads)</a:t>
            </a:r>
          </a:p>
          <a:p>
            <a:r>
              <a:rPr lang="en-US" dirty="0"/>
              <a:t>Contamination levels on a person or equipment</a:t>
            </a:r>
          </a:p>
          <a:p>
            <a:r>
              <a:rPr lang="en-US" dirty="0"/>
              <a:t>Record other important info such as ground surface, surrounding terrain, etc.</a:t>
            </a:r>
          </a:p>
          <a:p>
            <a:endParaRPr lang="en-US" dirty="0"/>
          </a:p>
        </p:txBody>
      </p:sp>
      <p:sp>
        <p:nvSpPr>
          <p:cNvPr id="3" name="Title 2"/>
          <p:cNvSpPr>
            <a:spLocks noGrp="1"/>
          </p:cNvSpPr>
          <p:nvPr>
            <p:ph type="title"/>
          </p:nvPr>
        </p:nvSpPr>
        <p:spPr/>
        <p:txBody>
          <a:bodyPr/>
          <a:lstStyle/>
          <a:p>
            <a:r>
              <a:rPr lang="en-US" dirty="0"/>
              <a:t>What Makes a Good Record</a:t>
            </a:r>
          </a:p>
        </p:txBody>
      </p:sp>
      <p:pic>
        <p:nvPicPr>
          <p:cNvPr id="4" name="Picture 3" descr="Field Monitoring Log 8x11 (Front) 2011.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0032" y="1488996"/>
            <a:ext cx="3931070" cy="2453412"/>
          </a:xfrm>
          <a:prstGeom prst="rect">
            <a:avLst/>
          </a:prstGeom>
        </p:spPr>
      </p:pic>
      <p:pic>
        <p:nvPicPr>
          <p:cNvPr id="5" name="Picture 2" descr="http://t3.gstatic.com/images?q=tbn:ANd9GcTxmTDJI560j37_5DTDjgo7rA7Z7S2sWs7yIOAwNrxxgT4N0URAI1r08BE">
            <a:hlinkClick r:id="rId4"/>
          </p:cNvPr>
          <p:cNvPicPr>
            <a:picLocks noChangeAspect="1" noChangeArrowheads="1"/>
          </p:cNvPicPr>
          <p:nvPr/>
        </p:nvPicPr>
        <p:blipFill>
          <a:blip r:embed="rId5" cstate="print"/>
          <a:srcRect/>
          <a:stretch>
            <a:fillRect/>
          </a:stretch>
        </p:blipFill>
        <p:spPr bwMode="auto">
          <a:xfrm>
            <a:off x="5148064" y="3942408"/>
            <a:ext cx="2368261" cy="2664297"/>
          </a:xfrm>
          <a:prstGeom prst="rect">
            <a:avLst/>
          </a:prstGeom>
          <a:noFill/>
        </p:spPr>
      </p:pic>
    </p:spTree>
    <p:extLst>
      <p:ext uri="{BB962C8B-B14F-4D97-AF65-F5344CB8AC3E}">
        <p14:creationId xmlns:p14="http://schemas.microsoft.com/office/powerpoint/2010/main" val="2729908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Daily Instrument QC Check</a:t>
            </a:r>
          </a:p>
        </p:txBody>
      </p:sp>
      <p:pic>
        <p:nvPicPr>
          <p:cNvPr id="4" name="Picture 4"/>
          <p:cNvPicPr>
            <a:picLocks noChangeAspect="1" noChangeArrowheads="1"/>
          </p:cNvPicPr>
          <p:nvPr/>
        </p:nvPicPr>
        <p:blipFill>
          <a:blip r:embed="rId3" cstate="print"/>
          <a:srcRect/>
          <a:stretch>
            <a:fillRect/>
          </a:stretch>
        </p:blipFill>
        <p:spPr bwMode="auto">
          <a:xfrm>
            <a:off x="683568" y="1268760"/>
            <a:ext cx="7489825" cy="4848225"/>
          </a:xfrm>
          <a:prstGeom prst="rect">
            <a:avLst/>
          </a:prstGeom>
          <a:noFill/>
          <a:ln w="19050">
            <a:solidFill>
              <a:schemeClr val="tx1"/>
            </a:solidFill>
            <a:miter lim="800000"/>
            <a:headEnd/>
            <a:tailEnd/>
          </a:ln>
        </p:spPr>
      </p:pic>
      <p:sp>
        <p:nvSpPr>
          <p:cNvPr id="5" name="Text Box 5"/>
          <p:cNvSpPr txBox="1">
            <a:spLocks noChangeArrowheads="1"/>
          </p:cNvSpPr>
          <p:nvPr/>
        </p:nvSpPr>
        <p:spPr bwMode="auto">
          <a:xfrm>
            <a:off x="1115368" y="1987897"/>
            <a:ext cx="1306512" cy="274638"/>
          </a:xfrm>
          <a:prstGeom prst="rect">
            <a:avLst/>
          </a:prstGeom>
          <a:noFill/>
          <a:ln w="9525">
            <a:noFill/>
            <a:miter lim="800000"/>
            <a:headEnd/>
            <a:tailEnd/>
          </a:ln>
        </p:spPr>
        <p:txBody>
          <a:bodyPr wrap="none">
            <a:spAutoFit/>
          </a:bodyPr>
          <a:lstStyle/>
          <a:p>
            <a:r>
              <a:rPr lang="en-US" sz="1200" dirty="0">
                <a:solidFill>
                  <a:srgbClr val="0000FF"/>
                </a:solidFill>
              </a:rPr>
              <a:t>Saving the world</a:t>
            </a:r>
          </a:p>
        </p:txBody>
      </p:sp>
      <p:sp>
        <p:nvSpPr>
          <p:cNvPr id="6" name="Text Box 6"/>
          <p:cNvSpPr txBox="1">
            <a:spLocks noChangeArrowheads="1"/>
          </p:cNvSpPr>
          <p:nvPr/>
        </p:nvSpPr>
        <p:spPr bwMode="auto">
          <a:xfrm>
            <a:off x="3760143" y="2008535"/>
            <a:ext cx="571500" cy="274637"/>
          </a:xfrm>
          <a:prstGeom prst="rect">
            <a:avLst/>
          </a:prstGeom>
          <a:noFill/>
          <a:ln w="9525">
            <a:noFill/>
            <a:miter lim="800000"/>
            <a:headEnd/>
            <a:tailEnd/>
          </a:ln>
        </p:spPr>
        <p:txBody>
          <a:bodyPr wrap="none">
            <a:spAutoFit/>
          </a:bodyPr>
          <a:lstStyle/>
          <a:p>
            <a:r>
              <a:rPr lang="en-US" sz="1200" dirty="0">
                <a:solidFill>
                  <a:srgbClr val="0000FF"/>
                </a:solidFill>
              </a:rPr>
              <a:t>Alpha</a:t>
            </a:r>
          </a:p>
        </p:txBody>
      </p:sp>
      <p:sp>
        <p:nvSpPr>
          <p:cNvPr id="7" name="Text Box 7"/>
          <p:cNvSpPr txBox="1">
            <a:spLocks noChangeArrowheads="1"/>
          </p:cNvSpPr>
          <p:nvPr/>
        </p:nvSpPr>
        <p:spPr bwMode="auto">
          <a:xfrm>
            <a:off x="1528118" y="2218085"/>
            <a:ext cx="1273175" cy="274637"/>
          </a:xfrm>
          <a:prstGeom prst="rect">
            <a:avLst/>
          </a:prstGeom>
          <a:noFill/>
          <a:ln w="9525">
            <a:noFill/>
            <a:miter lim="800000"/>
            <a:headEnd/>
            <a:tailEnd/>
          </a:ln>
        </p:spPr>
        <p:txBody>
          <a:bodyPr wrap="none">
            <a:spAutoFit/>
          </a:bodyPr>
          <a:lstStyle/>
          <a:p>
            <a:r>
              <a:rPr lang="en-US" sz="1200" dirty="0">
                <a:solidFill>
                  <a:srgbClr val="0000FF"/>
                </a:solidFill>
              </a:rPr>
              <a:t>Your name here</a:t>
            </a:r>
          </a:p>
        </p:txBody>
      </p:sp>
      <p:sp>
        <p:nvSpPr>
          <p:cNvPr id="8" name="Text Box 8"/>
          <p:cNvSpPr txBox="1">
            <a:spLocks noChangeArrowheads="1"/>
          </p:cNvSpPr>
          <p:nvPr/>
        </p:nvSpPr>
        <p:spPr bwMode="auto">
          <a:xfrm>
            <a:off x="3688705" y="2224435"/>
            <a:ext cx="1712913" cy="274637"/>
          </a:xfrm>
          <a:prstGeom prst="rect">
            <a:avLst/>
          </a:prstGeom>
          <a:noFill/>
          <a:ln w="9525">
            <a:noFill/>
            <a:miter lim="800000"/>
            <a:headEnd/>
            <a:tailEnd/>
          </a:ln>
        </p:spPr>
        <p:txBody>
          <a:bodyPr wrap="none">
            <a:spAutoFit/>
          </a:bodyPr>
          <a:lstStyle/>
          <a:p>
            <a:r>
              <a:rPr lang="en-US" sz="1200" dirty="0">
                <a:solidFill>
                  <a:srgbClr val="0000FF"/>
                </a:solidFill>
              </a:rPr>
              <a:t>Field Team Supervisor</a:t>
            </a:r>
          </a:p>
        </p:txBody>
      </p:sp>
      <p:sp>
        <p:nvSpPr>
          <p:cNvPr id="9" name="Text Box 9"/>
          <p:cNvSpPr txBox="1">
            <a:spLocks noChangeArrowheads="1"/>
          </p:cNvSpPr>
          <p:nvPr/>
        </p:nvSpPr>
        <p:spPr bwMode="auto">
          <a:xfrm>
            <a:off x="807393" y="2872135"/>
            <a:ext cx="184150" cy="366712"/>
          </a:xfrm>
          <a:prstGeom prst="rect">
            <a:avLst/>
          </a:prstGeom>
          <a:noFill/>
          <a:ln w="9525">
            <a:noFill/>
            <a:miter lim="800000"/>
            <a:headEnd/>
            <a:tailEnd/>
          </a:ln>
        </p:spPr>
        <p:txBody>
          <a:bodyPr wrap="none">
            <a:spAutoFit/>
          </a:bodyPr>
          <a:lstStyle/>
          <a:p>
            <a:endParaRPr lang="en-US" dirty="0"/>
          </a:p>
        </p:txBody>
      </p:sp>
      <p:sp>
        <p:nvSpPr>
          <p:cNvPr id="10" name="Text Box 10"/>
          <p:cNvSpPr txBox="1">
            <a:spLocks noChangeArrowheads="1"/>
          </p:cNvSpPr>
          <p:nvPr/>
        </p:nvSpPr>
        <p:spPr bwMode="auto">
          <a:xfrm>
            <a:off x="899468" y="2924522"/>
            <a:ext cx="7129462" cy="244475"/>
          </a:xfrm>
          <a:prstGeom prst="rect">
            <a:avLst/>
          </a:prstGeom>
          <a:noFill/>
          <a:ln w="9525">
            <a:noFill/>
            <a:miter lim="800000"/>
            <a:headEnd/>
            <a:tailEnd/>
          </a:ln>
        </p:spPr>
        <p:txBody>
          <a:bodyPr>
            <a:spAutoFit/>
          </a:bodyPr>
          <a:lstStyle/>
          <a:p>
            <a:pPr>
              <a:spcBef>
                <a:spcPct val="50000"/>
              </a:spcBef>
            </a:pPr>
            <a:r>
              <a:rPr lang="en-US" sz="1000" dirty="0">
                <a:solidFill>
                  <a:srgbClr val="0000FF"/>
                </a:solidFill>
              </a:rPr>
              <a:t>2009          AP-100                                Th-232        90002          30 nCi                             4.2 kcpm   optional         optional</a:t>
            </a:r>
          </a:p>
        </p:txBody>
      </p:sp>
      <p:sp>
        <p:nvSpPr>
          <p:cNvPr id="11" name="Text Box 11"/>
          <p:cNvSpPr txBox="1">
            <a:spLocks noChangeArrowheads="1"/>
          </p:cNvSpPr>
          <p:nvPr/>
        </p:nvSpPr>
        <p:spPr bwMode="auto">
          <a:xfrm>
            <a:off x="899468" y="3140422"/>
            <a:ext cx="7129462" cy="244475"/>
          </a:xfrm>
          <a:prstGeom prst="rect">
            <a:avLst/>
          </a:prstGeom>
          <a:noFill/>
          <a:ln w="9525">
            <a:noFill/>
            <a:miter lim="800000"/>
            <a:headEnd/>
            <a:tailEnd/>
          </a:ln>
        </p:spPr>
        <p:txBody>
          <a:bodyPr>
            <a:spAutoFit/>
          </a:bodyPr>
          <a:lstStyle/>
          <a:p>
            <a:pPr>
              <a:spcBef>
                <a:spcPct val="50000"/>
              </a:spcBef>
            </a:pPr>
            <a:r>
              <a:rPr lang="en-US" sz="1000" dirty="0">
                <a:solidFill>
                  <a:srgbClr val="0000FF"/>
                </a:solidFill>
              </a:rPr>
              <a:t>2009          BGP-100                             Cs-137        55002          8 uCi                               1.6 mR/hr   optional         optional</a:t>
            </a:r>
          </a:p>
        </p:txBody>
      </p:sp>
      <p:sp>
        <p:nvSpPr>
          <p:cNvPr id="14" name="Text Box 14"/>
          <p:cNvSpPr txBox="1">
            <a:spLocks noChangeArrowheads="1"/>
          </p:cNvSpPr>
          <p:nvPr/>
        </p:nvSpPr>
        <p:spPr bwMode="auto">
          <a:xfrm>
            <a:off x="2246089" y="3140422"/>
            <a:ext cx="813743" cy="184666"/>
          </a:xfrm>
          <a:prstGeom prst="rect">
            <a:avLst/>
          </a:prstGeom>
          <a:solidFill>
            <a:schemeClr val="bg1"/>
          </a:solidFill>
          <a:ln w="3175" cap="rnd">
            <a:solidFill>
              <a:schemeClr val="tx1"/>
            </a:solidFill>
            <a:prstDash val="sysDot"/>
            <a:miter lim="800000"/>
            <a:headEnd/>
            <a:tailEnd/>
          </a:ln>
        </p:spPr>
        <p:txBody>
          <a:bodyPr wrap="square">
            <a:spAutoFit/>
          </a:bodyPr>
          <a:lstStyle/>
          <a:p>
            <a:pPr>
              <a:spcBef>
                <a:spcPct val="50000"/>
              </a:spcBef>
            </a:pPr>
            <a:r>
              <a:rPr lang="en-US" sz="600" dirty="0">
                <a:solidFill>
                  <a:srgbClr val="0000FF"/>
                </a:solidFill>
              </a:rPr>
              <a:t>06DEC2020 0800</a:t>
            </a:r>
          </a:p>
        </p:txBody>
      </p:sp>
      <p:sp>
        <p:nvSpPr>
          <p:cNvPr id="15" name="Text Box 12"/>
          <p:cNvSpPr txBox="1">
            <a:spLocks noChangeArrowheads="1"/>
          </p:cNvSpPr>
          <p:nvPr/>
        </p:nvSpPr>
        <p:spPr bwMode="auto">
          <a:xfrm>
            <a:off x="5076056" y="2955756"/>
            <a:ext cx="802238" cy="369332"/>
          </a:xfrm>
          <a:prstGeom prst="rect">
            <a:avLst/>
          </a:prstGeom>
          <a:solidFill>
            <a:schemeClr val="bg1"/>
          </a:solidFill>
          <a:ln w="3175" cap="rnd">
            <a:solidFill>
              <a:schemeClr val="tx1"/>
            </a:solidFill>
            <a:prstDash val="sysDot"/>
            <a:miter lim="800000"/>
            <a:headEnd/>
            <a:tailEnd/>
          </a:ln>
        </p:spPr>
        <p:txBody>
          <a:bodyPr wrap="square">
            <a:spAutoFit/>
          </a:bodyPr>
          <a:lstStyle/>
          <a:p>
            <a:pPr>
              <a:spcBef>
                <a:spcPts val="0"/>
              </a:spcBef>
            </a:pPr>
            <a:r>
              <a:rPr lang="en-US" sz="600" dirty="0">
                <a:solidFill>
                  <a:srgbClr val="0000FF"/>
                </a:solidFill>
              </a:rPr>
              <a:t>3.88 – 5.26 kcpm</a:t>
            </a:r>
          </a:p>
          <a:p>
            <a:pPr>
              <a:spcBef>
                <a:spcPts val="0"/>
              </a:spcBef>
            </a:pPr>
            <a:endParaRPr lang="en-US" sz="600" dirty="0">
              <a:solidFill>
                <a:srgbClr val="0000FF"/>
              </a:solidFill>
            </a:endParaRPr>
          </a:p>
          <a:p>
            <a:pPr>
              <a:spcBef>
                <a:spcPts val="0"/>
              </a:spcBef>
            </a:pPr>
            <a:r>
              <a:rPr lang="en-US" sz="600" dirty="0">
                <a:solidFill>
                  <a:srgbClr val="0000FF"/>
                </a:solidFill>
              </a:rPr>
              <a:t>1.38 – 1.81 mR/hr</a:t>
            </a:r>
          </a:p>
        </p:txBody>
      </p:sp>
    </p:spTree>
    <p:extLst>
      <p:ext uri="{BB962C8B-B14F-4D97-AF65-F5344CB8AC3E}">
        <p14:creationId xmlns:p14="http://schemas.microsoft.com/office/powerpoint/2010/main" val="1020722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28800"/>
            <a:ext cx="8229600" cy="2767248"/>
          </a:xfrm>
          <a:ln>
            <a:solidFill>
              <a:schemeClr val="tx1"/>
            </a:solidFill>
          </a:ln>
        </p:spPr>
      </p:pic>
      <p:sp>
        <p:nvSpPr>
          <p:cNvPr id="3" name="Title 2"/>
          <p:cNvSpPr>
            <a:spLocks noGrp="1"/>
          </p:cNvSpPr>
          <p:nvPr>
            <p:ph type="title"/>
          </p:nvPr>
        </p:nvSpPr>
        <p:spPr/>
        <p:txBody>
          <a:bodyPr/>
          <a:lstStyle/>
          <a:p>
            <a:r>
              <a:rPr lang="en-US" dirty="0"/>
              <a:t>Field Monitoring Log</a:t>
            </a:r>
          </a:p>
        </p:txBody>
      </p:sp>
      <p:sp>
        <p:nvSpPr>
          <p:cNvPr id="14" name="Content Placeholder 1"/>
          <p:cNvSpPr txBox="1">
            <a:spLocks/>
          </p:cNvSpPr>
          <p:nvPr/>
        </p:nvSpPr>
        <p:spPr>
          <a:xfrm>
            <a:off x="471180" y="4595019"/>
            <a:ext cx="7485196" cy="178631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r>
              <a:rPr lang="en-US" dirty="0"/>
              <a:t>FRMAC uses the log if electronic collection methods are not available. </a:t>
            </a:r>
          </a:p>
        </p:txBody>
      </p:sp>
    </p:spTree>
    <p:extLst>
      <p:ext uri="{BB962C8B-B14F-4D97-AF65-F5344CB8AC3E}">
        <p14:creationId xmlns:p14="http://schemas.microsoft.com/office/powerpoint/2010/main" val="151703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06090"/>
          </a:xfrm>
        </p:spPr>
        <p:txBody>
          <a:bodyPr>
            <a:noAutofit/>
          </a:bodyPr>
          <a:lstStyle/>
          <a:p>
            <a:r>
              <a:rPr lang="en-US" sz="2800" dirty="0"/>
              <a:t>Sample Control Form and Chain of Custody</a:t>
            </a:r>
          </a:p>
        </p:txBody>
      </p:sp>
      <p:grpSp>
        <p:nvGrpSpPr>
          <p:cNvPr id="4" name="Group 19"/>
          <p:cNvGrpSpPr>
            <a:grpSpLocks/>
          </p:cNvGrpSpPr>
          <p:nvPr/>
        </p:nvGrpSpPr>
        <p:grpSpPr bwMode="auto">
          <a:xfrm>
            <a:off x="179512" y="1196752"/>
            <a:ext cx="4111001" cy="4691063"/>
            <a:chOff x="113" y="722"/>
            <a:chExt cx="3924" cy="2955"/>
          </a:xfrm>
        </p:grpSpPr>
        <p:sp>
          <p:nvSpPr>
            <p:cNvPr id="5" name="Text Box 5"/>
            <p:cNvSpPr txBox="1">
              <a:spLocks noChangeArrowheads="1"/>
            </p:cNvSpPr>
            <p:nvPr/>
          </p:nvSpPr>
          <p:spPr bwMode="auto">
            <a:xfrm>
              <a:off x="182" y="3444"/>
              <a:ext cx="3299" cy="233"/>
            </a:xfrm>
            <a:prstGeom prst="rect">
              <a:avLst/>
            </a:prstGeom>
            <a:noFill/>
            <a:ln w="9525">
              <a:noFill/>
              <a:miter lim="800000"/>
              <a:headEnd/>
              <a:tailEnd/>
            </a:ln>
          </p:spPr>
          <p:txBody>
            <a:bodyPr wrap="square">
              <a:spAutoFit/>
            </a:bodyPr>
            <a:lstStyle/>
            <a:p>
              <a:pPr>
                <a:spcBef>
                  <a:spcPct val="50000"/>
                </a:spcBef>
              </a:pPr>
              <a:r>
                <a:rPr lang="en-US" dirty="0"/>
                <a:t>Signed Custody Transfer</a:t>
              </a:r>
            </a:p>
          </p:txBody>
        </p:sp>
        <p:sp>
          <p:nvSpPr>
            <p:cNvPr id="6" name="Line 6"/>
            <p:cNvSpPr>
              <a:spLocks noChangeShapeType="1"/>
            </p:cNvSpPr>
            <p:nvPr/>
          </p:nvSpPr>
          <p:spPr bwMode="auto">
            <a:xfrm flipV="1">
              <a:off x="3068" y="3475"/>
              <a:ext cx="906" cy="91"/>
            </a:xfrm>
            <a:prstGeom prst="line">
              <a:avLst/>
            </a:prstGeom>
            <a:noFill/>
            <a:ln w="9525">
              <a:solidFill>
                <a:schemeClr val="tx1"/>
              </a:solidFill>
              <a:round/>
              <a:headEnd/>
              <a:tailEnd type="triangle" w="med" len="med"/>
            </a:ln>
          </p:spPr>
          <p:txBody>
            <a:bodyPr/>
            <a:lstStyle/>
            <a:p>
              <a:endParaRPr lang="en-US" dirty="0"/>
            </a:p>
          </p:txBody>
        </p:sp>
        <p:sp>
          <p:nvSpPr>
            <p:cNvPr id="7" name="Text Box 7"/>
            <p:cNvSpPr txBox="1">
              <a:spLocks noChangeArrowheads="1"/>
            </p:cNvSpPr>
            <p:nvPr/>
          </p:nvSpPr>
          <p:spPr bwMode="auto">
            <a:xfrm>
              <a:off x="113" y="1162"/>
              <a:ext cx="3024" cy="407"/>
            </a:xfrm>
            <a:prstGeom prst="rect">
              <a:avLst/>
            </a:prstGeom>
            <a:noFill/>
            <a:ln w="9525">
              <a:noFill/>
              <a:miter lim="800000"/>
              <a:headEnd/>
              <a:tailEnd/>
            </a:ln>
          </p:spPr>
          <p:txBody>
            <a:bodyPr wrap="square">
              <a:spAutoFit/>
            </a:bodyPr>
            <a:lstStyle/>
            <a:p>
              <a:pPr>
                <a:spcBef>
                  <a:spcPct val="50000"/>
                </a:spcBef>
              </a:pPr>
              <a:r>
                <a:rPr lang="en-US" dirty="0"/>
                <a:t>Team identification information</a:t>
              </a:r>
            </a:p>
          </p:txBody>
        </p:sp>
        <p:sp>
          <p:nvSpPr>
            <p:cNvPr id="8" name="Line 8"/>
            <p:cNvSpPr>
              <a:spLocks noChangeShapeType="1"/>
            </p:cNvSpPr>
            <p:nvPr/>
          </p:nvSpPr>
          <p:spPr bwMode="auto">
            <a:xfrm flipV="1">
              <a:off x="2519" y="1026"/>
              <a:ext cx="1357" cy="227"/>
            </a:xfrm>
            <a:prstGeom prst="line">
              <a:avLst/>
            </a:prstGeom>
            <a:noFill/>
            <a:ln w="9525">
              <a:solidFill>
                <a:schemeClr val="tx1"/>
              </a:solidFill>
              <a:round/>
              <a:headEnd/>
              <a:tailEnd type="triangle" w="med" len="med"/>
            </a:ln>
          </p:spPr>
          <p:txBody>
            <a:bodyPr/>
            <a:lstStyle/>
            <a:p>
              <a:endParaRPr lang="en-US" dirty="0"/>
            </a:p>
          </p:txBody>
        </p:sp>
        <p:sp>
          <p:nvSpPr>
            <p:cNvPr id="9" name="Text Box 10"/>
            <p:cNvSpPr txBox="1">
              <a:spLocks noChangeArrowheads="1"/>
            </p:cNvSpPr>
            <p:nvPr/>
          </p:nvSpPr>
          <p:spPr bwMode="auto">
            <a:xfrm>
              <a:off x="113" y="1616"/>
              <a:ext cx="3414" cy="582"/>
            </a:xfrm>
            <a:prstGeom prst="rect">
              <a:avLst/>
            </a:prstGeom>
            <a:noFill/>
            <a:ln w="9525">
              <a:noFill/>
              <a:miter lim="800000"/>
              <a:headEnd/>
              <a:tailEnd/>
            </a:ln>
          </p:spPr>
          <p:txBody>
            <a:bodyPr wrap="square">
              <a:spAutoFit/>
            </a:bodyPr>
            <a:lstStyle/>
            <a:p>
              <a:pPr>
                <a:spcBef>
                  <a:spcPct val="50000"/>
                </a:spcBef>
              </a:pPr>
              <a:r>
                <a:rPr lang="en-US" dirty="0"/>
                <a:t>Location and collection time information as recorded with Radiological reading</a:t>
              </a:r>
            </a:p>
          </p:txBody>
        </p:sp>
        <p:sp>
          <p:nvSpPr>
            <p:cNvPr id="10" name="Line 11"/>
            <p:cNvSpPr>
              <a:spLocks noChangeShapeType="1"/>
            </p:cNvSpPr>
            <p:nvPr/>
          </p:nvSpPr>
          <p:spPr bwMode="auto">
            <a:xfrm flipV="1">
              <a:off x="3000" y="1207"/>
              <a:ext cx="903" cy="363"/>
            </a:xfrm>
            <a:prstGeom prst="line">
              <a:avLst/>
            </a:prstGeom>
            <a:noFill/>
            <a:ln w="9525">
              <a:solidFill>
                <a:schemeClr val="tx1"/>
              </a:solidFill>
              <a:round/>
              <a:headEnd/>
              <a:tailEnd type="triangle" w="med" len="med"/>
            </a:ln>
          </p:spPr>
          <p:txBody>
            <a:bodyPr/>
            <a:lstStyle/>
            <a:p>
              <a:endParaRPr lang="en-US" dirty="0"/>
            </a:p>
          </p:txBody>
        </p:sp>
        <p:sp>
          <p:nvSpPr>
            <p:cNvPr id="11" name="Text Box 12"/>
            <p:cNvSpPr txBox="1">
              <a:spLocks noChangeArrowheads="1"/>
            </p:cNvSpPr>
            <p:nvPr/>
          </p:nvSpPr>
          <p:spPr bwMode="auto">
            <a:xfrm>
              <a:off x="124" y="722"/>
              <a:ext cx="3163" cy="407"/>
            </a:xfrm>
            <a:prstGeom prst="rect">
              <a:avLst/>
            </a:prstGeom>
            <a:noFill/>
            <a:ln w="9525">
              <a:noFill/>
              <a:miter lim="800000"/>
              <a:headEnd/>
              <a:tailEnd/>
            </a:ln>
          </p:spPr>
          <p:txBody>
            <a:bodyPr wrap="square">
              <a:spAutoFit/>
            </a:bodyPr>
            <a:lstStyle/>
            <a:p>
              <a:pPr>
                <a:spcBef>
                  <a:spcPct val="50000"/>
                </a:spcBef>
              </a:pPr>
              <a:r>
                <a:rPr lang="en-US" dirty="0"/>
                <a:t>Unique Sample Control Number – for each sample</a:t>
              </a:r>
            </a:p>
          </p:txBody>
        </p:sp>
        <p:sp>
          <p:nvSpPr>
            <p:cNvPr id="12" name="Text Box 14"/>
            <p:cNvSpPr txBox="1">
              <a:spLocks noChangeArrowheads="1"/>
            </p:cNvSpPr>
            <p:nvPr/>
          </p:nvSpPr>
          <p:spPr bwMode="auto">
            <a:xfrm>
              <a:off x="119" y="2417"/>
              <a:ext cx="3918" cy="582"/>
            </a:xfrm>
            <a:prstGeom prst="rect">
              <a:avLst/>
            </a:prstGeom>
            <a:noFill/>
            <a:ln w="9525">
              <a:noFill/>
              <a:miter lim="800000"/>
              <a:headEnd/>
              <a:tailEnd/>
            </a:ln>
          </p:spPr>
          <p:txBody>
            <a:bodyPr wrap="square">
              <a:spAutoFit/>
            </a:bodyPr>
            <a:lstStyle/>
            <a:p>
              <a:pPr>
                <a:spcBef>
                  <a:spcPct val="50000"/>
                </a:spcBef>
              </a:pPr>
              <a:r>
                <a:rPr lang="en-US" dirty="0"/>
                <a:t>Detailed Sample Matrix information sample type, volume, etc.  Use only one form per sample media. </a:t>
              </a:r>
            </a:p>
          </p:txBody>
        </p:sp>
        <p:sp>
          <p:nvSpPr>
            <p:cNvPr id="13" name="Line 15"/>
            <p:cNvSpPr>
              <a:spLocks noChangeShapeType="1"/>
            </p:cNvSpPr>
            <p:nvPr/>
          </p:nvSpPr>
          <p:spPr bwMode="auto">
            <a:xfrm flipV="1">
              <a:off x="3412" y="2160"/>
              <a:ext cx="619" cy="272"/>
            </a:xfrm>
            <a:prstGeom prst="line">
              <a:avLst/>
            </a:prstGeom>
            <a:noFill/>
            <a:ln w="9525">
              <a:solidFill>
                <a:schemeClr val="tx1"/>
              </a:solidFill>
              <a:round/>
              <a:headEnd/>
              <a:tailEnd type="triangle" w="med" len="med"/>
            </a:ln>
          </p:spPr>
          <p:txBody>
            <a:bodyPr/>
            <a:lstStyle/>
            <a:p>
              <a:endParaRPr lang="en-US" dirty="0"/>
            </a:p>
          </p:txBody>
        </p:sp>
        <p:sp>
          <p:nvSpPr>
            <p:cNvPr id="14" name="Line 13"/>
            <p:cNvSpPr>
              <a:spLocks noChangeShapeType="1"/>
            </p:cNvSpPr>
            <p:nvPr/>
          </p:nvSpPr>
          <p:spPr bwMode="auto">
            <a:xfrm flipV="1">
              <a:off x="2862" y="754"/>
              <a:ext cx="1031" cy="45"/>
            </a:xfrm>
            <a:prstGeom prst="line">
              <a:avLst/>
            </a:prstGeom>
            <a:noFill/>
            <a:ln w="9525">
              <a:solidFill>
                <a:schemeClr val="tx1"/>
              </a:solidFill>
              <a:round/>
              <a:headEnd/>
              <a:tailEnd type="triangle" w="med" len="med"/>
            </a:ln>
          </p:spPr>
          <p:txBody>
            <a:bodyPr/>
            <a:lstStyle/>
            <a:p>
              <a:endParaRPr lang="en-US" dirty="0"/>
            </a:p>
          </p:txBody>
        </p:sp>
      </p:grpSp>
      <p:pic>
        <p:nvPicPr>
          <p:cNvPr id="15" name="Picture 14" descr="Sample-Control-Form-2011 (Front).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3968" y="908720"/>
            <a:ext cx="4284476" cy="5472608"/>
          </a:xfrm>
          <a:prstGeom prst="rect">
            <a:avLst/>
          </a:prstGeom>
        </p:spPr>
      </p:pic>
      <p:sp>
        <p:nvSpPr>
          <p:cNvPr id="16" name="Rectangle 15"/>
          <p:cNvSpPr/>
          <p:nvPr/>
        </p:nvSpPr>
        <p:spPr>
          <a:xfrm rot="19243643">
            <a:off x="4883861" y="5164803"/>
            <a:ext cx="3168352" cy="52322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800" b="1" cap="none" spc="150" dirty="0">
                <a:ln w="1143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25400" algn="tl" rotWithShape="0">
                    <a:srgbClr val="000000">
                      <a:alpha val="43000"/>
                    </a:srgbClr>
                  </a:outerShdw>
                </a:effectLst>
              </a:rPr>
              <a:t>Example</a:t>
            </a:r>
          </a:p>
        </p:txBody>
      </p:sp>
      <p:sp>
        <p:nvSpPr>
          <p:cNvPr id="17" name="Rectangle 16"/>
          <p:cNvSpPr/>
          <p:nvPr/>
        </p:nvSpPr>
        <p:spPr>
          <a:xfrm>
            <a:off x="6660232" y="908720"/>
            <a:ext cx="2232248" cy="338554"/>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600" b="1" cap="none" spc="150" dirty="0">
                <a:ln w="1143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25400" algn="tl" rotWithShape="0">
                    <a:srgbClr val="000000">
                      <a:alpha val="43000"/>
                    </a:srgbClr>
                  </a:outerShdw>
                </a:effectLst>
              </a:rPr>
              <a:t>Example</a:t>
            </a:r>
          </a:p>
        </p:txBody>
      </p:sp>
    </p:spTree>
    <p:extLst>
      <p:ext uri="{BB962C8B-B14F-4D97-AF65-F5344CB8AC3E}">
        <p14:creationId xmlns:p14="http://schemas.microsoft.com/office/powerpoint/2010/main" val="870343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5044765"/>
            <a:ext cx="8229600" cy="1498171"/>
          </a:xfrm>
        </p:spPr>
        <p:txBody>
          <a:bodyPr/>
          <a:lstStyle/>
          <a:p>
            <a:r>
              <a:rPr lang="en-US" sz="2400" dirty="0"/>
              <a:t>FEMA Funded Database for All Emergency Responders</a:t>
            </a:r>
          </a:p>
          <a:p>
            <a:r>
              <a:rPr lang="en-US" sz="2400" dirty="0"/>
              <a:t>Access RadResponder Network</a:t>
            </a:r>
          </a:p>
          <a:p>
            <a:r>
              <a:rPr lang="en-US" sz="2400" dirty="0">
                <a:solidFill>
                  <a:schemeClr val="accent1"/>
                </a:solidFill>
              </a:rPr>
              <a:t>https://www.radresponder.net/</a:t>
            </a:r>
          </a:p>
          <a:p>
            <a:pPr marL="109728" indent="0">
              <a:buNone/>
            </a:pPr>
            <a:endParaRPr lang="en-US" dirty="0"/>
          </a:p>
        </p:txBody>
      </p:sp>
      <p:sp>
        <p:nvSpPr>
          <p:cNvPr id="3" name="Title 2"/>
          <p:cNvSpPr>
            <a:spLocks noGrp="1"/>
          </p:cNvSpPr>
          <p:nvPr>
            <p:ph type="title"/>
          </p:nvPr>
        </p:nvSpPr>
        <p:spPr/>
        <p:txBody>
          <a:bodyPr/>
          <a:lstStyle/>
          <a:p>
            <a:r>
              <a:rPr lang="en-US" dirty="0"/>
              <a:t>RadResponder Network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1268760"/>
            <a:ext cx="6083348" cy="3778500"/>
          </a:xfrm>
          <a:prstGeom prst="rect">
            <a:avLst/>
          </a:prstGeom>
        </p:spPr>
      </p:pic>
    </p:spTree>
    <p:extLst>
      <p:ext uri="{BB962C8B-B14F-4D97-AF65-F5344CB8AC3E}">
        <p14:creationId xmlns:p14="http://schemas.microsoft.com/office/powerpoint/2010/main" val="1745137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6278" y="2236983"/>
            <a:ext cx="4114800" cy="3640289"/>
          </a:xfrm>
        </p:spPr>
        <p:txBody>
          <a:bodyPr>
            <a:normAutofit/>
          </a:bodyPr>
          <a:lstStyle/>
          <a:p>
            <a:r>
              <a:rPr lang="en-US" dirty="0"/>
              <a:t>Available to download on any Smart Phone or Tablet. </a:t>
            </a:r>
          </a:p>
          <a:p>
            <a:r>
              <a:rPr lang="en-US" dirty="0"/>
              <a:t>The app is loaded on the FRMAC tablets.</a:t>
            </a:r>
          </a:p>
          <a:p>
            <a:r>
              <a:rPr lang="en-US" dirty="0"/>
              <a:t>Record measurements and samples electronically.</a:t>
            </a:r>
          </a:p>
          <a:p>
            <a:endParaRPr lang="en-US" dirty="0"/>
          </a:p>
        </p:txBody>
      </p:sp>
      <p:sp>
        <p:nvSpPr>
          <p:cNvPr id="3" name="Title 2"/>
          <p:cNvSpPr>
            <a:spLocks noGrp="1"/>
          </p:cNvSpPr>
          <p:nvPr>
            <p:ph type="title"/>
          </p:nvPr>
        </p:nvSpPr>
        <p:spPr/>
        <p:txBody>
          <a:bodyPr/>
          <a:lstStyle/>
          <a:p>
            <a:r>
              <a:rPr lang="en-US" dirty="0"/>
              <a:t>RadResponder App</a:t>
            </a:r>
          </a:p>
        </p:txBody>
      </p:sp>
      <p:sp>
        <p:nvSpPr>
          <p:cNvPr id="4" name="Text Placeholder 2"/>
          <p:cNvSpPr txBox="1">
            <a:spLocks/>
          </p:cNvSpPr>
          <p:nvPr/>
        </p:nvSpPr>
        <p:spPr>
          <a:xfrm>
            <a:off x="457200" y="2492896"/>
            <a:ext cx="3970784" cy="172819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42900" indent="-342900" fontAlgn="auto">
              <a:buFont typeface="Arial" panose="020B0604020202020204" pitchFamily="34" charset="0"/>
              <a:buChar char="•"/>
            </a:pP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556792"/>
            <a:ext cx="2560833" cy="4554871"/>
          </a:xfrm>
          <a:prstGeom prst="rect">
            <a:avLst/>
          </a:prstGeom>
        </p:spPr>
      </p:pic>
    </p:spTree>
    <p:extLst>
      <p:ext uri="{BB962C8B-B14F-4D97-AF65-F5344CB8AC3E}">
        <p14:creationId xmlns:p14="http://schemas.microsoft.com/office/powerpoint/2010/main" val="1209443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Replaced DOE paper-based records</a:t>
            </a:r>
          </a:p>
          <a:p>
            <a:pPr lvl="1"/>
            <a:r>
              <a:rPr lang="en-US" dirty="0"/>
              <a:t>Data storage</a:t>
            </a:r>
          </a:p>
          <a:p>
            <a:pPr lvl="1"/>
            <a:r>
              <a:rPr lang="en-US" dirty="0"/>
              <a:t>Instrument information  </a:t>
            </a:r>
          </a:p>
          <a:p>
            <a:pPr lvl="1"/>
            <a:r>
              <a:rPr lang="en-US" dirty="0"/>
              <a:t>Basic unit conversion analysis</a:t>
            </a:r>
          </a:p>
          <a:p>
            <a:r>
              <a:rPr lang="en-US" dirty="0"/>
              <a:t>Radiological Assessment and Monitoring System (RAMS) is the DOE database</a:t>
            </a:r>
          </a:p>
          <a:p>
            <a:r>
              <a:rPr lang="en-US" dirty="0"/>
              <a:t>Purpose - Move Data Faster</a:t>
            </a:r>
          </a:p>
          <a:p>
            <a:pPr lvl="1"/>
            <a:r>
              <a:rPr lang="en-US" dirty="0"/>
              <a:t>Faster data assimilation via telemetry</a:t>
            </a:r>
          </a:p>
          <a:p>
            <a:pPr lvl="1"/>
            <a:r>
              <a:rPr lang="en-US" dirty="0"/>
              <a:t>Broader collaboration via virtual community </a:t>
            </a:r>
          </a:p>
          <a:p>
            <a:pPr lvl="1"/>
            <a:r>
              <a:rPr lang="en-US" dirty="0"/>
              <a:t>Quicker &amp; wider dissemination via Internet</a:t>
            </a:r>
          </a:p>
          <a:p>
            <a:endParaRPr lang="en-US" dirty="0"/>
          </a:p>
          <a:p>
            <a:endParaRPr lang="en-US" dirty="0"/>
          </a:p>
        </p:txBody>
      </p:sp>
      <p:sp>
        <p:nvSpPr>
          <p:cNvPr id="3" name="Title 2"/>
          <p:cNvSpPr>
            <a:spLocks noGrp="1"/>
          </p:cNvSpPr>
          <p:nvPr>
            <p:ph type="title"/>
          </p:nvPr>
        </p:nvSpPr>
        <p:spPr/>
        <p:txBody>
          <a:bodyPr/>
          <a:lstStyle/>
          <a:p>
            <a:r>
              <a:rPr lang="en-US" dirty="0"/>
              <a:t>electronic FRMAC (eFRMAC)</a:t>
            </a:r>
          </a:p>
        </p:txBody>
      </p:sp>
    </p:spTree>
    <p:extLst>
      <p:ext uri="{BB962C8B-B14F-4D97-AF65-F5344CB8AC3E}">
        <p14:creationId xmlns:p14="http://schemas.microsoft.com/office/powerpoint/2010/main" val="781566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9587" y="2492896"/>
            <a:ext cx="3342333" cy="3728711"/>
          </a:xfrm>
        </p:spPr>
        <p:txBody>
          <a:bodyPr/>
          <a:lstStyle/>
          <a:p>
            <a:r>
              <a:rPr lang="en-US" dirty="0"/>
              <a:t>RAMS is located on the RSL Portal.</a:t>
            </a:r>
          </a:p>
          <a:p>
            <a:r>
              <a:rPr lang="en-US" dirty="0"/>
              <a:t>Requires a login to access (accessible by DOE responders)  </a:t>
            </a:r>
          </a:p>
          <a:p>
            <a:endParaRPr lang="en-US" dirty="0"/>
          </a:p>
        </p:txBody>
      </p:sp>
      <p:sp>
        <p:nvSpPr>
          <p:cNvPr id="3" name="Title 2"/>
          <p:cNvSpPr>
            <a:spLocks noGrp="1"/>
          </p:cNvSpPr>
          <p:nvPr>
            <p:ph type="title"/>
          </p:nvPr>
        </p:nvSpPr>
        <p:spPr/>
        <p:txBody>
          <a:bodyPr/>
          <a:lstStyle/>
          <a:p>
            <a:r>
              <a:rPr lang="en-US" dirty="0"/>
              <a:t>RAMS</a:t>
            </a:r>
          </a:p>
        </p:txBody>
      </p:sp>
      <p:sp>
        <p:nvSpPr>
          <p:cNvPr id="4" name="Text Placeholder 2"/>
          <p:cNvSpPr txBox="1">
            <a:spLocks/>
          </p:cNvSpPr>
          <p:nvPr/>
        </p:nvSpPr>
        <p:spPr>
          <a:xfrm>
            <a:off x="509587" y="1520108"/>
            <a:ext cx="7848600" cy="52598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US" dirty="0"/>
              <a:t>Access RAMS site at : </a:t>
            </a:r>
            <a:r>
              <a:rPr lang="en-US" sz="2800" dirty="0">
                <a:solidFill>
                  <a:schemeClr val="tx2">
                    <a:lumMod val="60000"/>
                    <a:lumOff val="40000"/>
                  </a:schemeClr>
                </a:solidFill>
              </a:rPr>
              <a:t>https://rslportal.doerer.us/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339" y="2276872"/>
            <a:ext cx="4393667" cy="3168352"/>
          </a:xfrm>
          <a:prstGeom prst="rect">
            <a:avLst/>
          </a:prstGeom>
        </p:spPr>
      </p:pic>
    </p:spTree>
    <p:extLst>
      <p:ext uri="{BB962C8B-B14F-4D97-AF65-F5344CB8AC3E}">
        <p14:creationId xmlns:p14="http://schemas.microsoft.com/office/powerpoint/2010/main" val="338624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29302"/>
            <a:ext cx="4474840" cy="507512"/>
          </a:xfrm>
        </p:spPr>
        <p:txBody>
          <a:bodyPr/>
          <a:lstStyle/>
          <a:p>
            <a:r>
              <a:rPr lang="en-US" dirty="0"/>
              <a:t>Found on FRMAC Tablet</a:t>
            </a:r>
          </a:p>
          <a:p>
            <a:endParaRPr lang="en-US" dirty="0"/>
          </a:p>
        </p:txBody>
      </p:sp>
      <p:sp>
        <p:nvSpPr>
          <p:cNvPr id="3" name="Title 2"/>
          <p:cNvSpPr>
            <a:spLocks noGrp="1"/>
          </p:cNvSpPr>
          <p:nvPr>
            <p:ph type="title"/>
          </p:nvPr>
        </p:nvSpPr>
        <p:spPr>
          <a:xfrm>
            <a:off x="457200" y="274638"/>
            <a:ext cx="8229600" cy="922114"/>
          </a:xfrm>
        </p:spPr>
        <p:txBody>
          <a:bodyPr>
            <a:noAutofit/>
          </a:bodyPr>
          <a:lstStyle/>
          <a:p>
            <a:r>
              <a:rPr lang="en-US" sz="3200" dirty="0"/>
              <a:t>DFM – Digital Field Monitoring Program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769364"/>
            <a:ext cx="6962775" cy="4630953"/>
          </a:xfrm>
          <a:prstGeom prst="rect">
            <a:avLst/>
          </a:prstGeom>
        </p:spPr>
      </p:pic>
    </p:spTree>
    <p:extLst>
      <p:ext uri="{BB962C8B-B14F-4D97-AF65-F5344CB8AC3E}">
        <p14:creationId xmlns:p14="http://schemas.microsoft.com/office/powerpoint/2010/main" val="2634273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330824" cy="4525963"/>
          </a:xfrm>
        </p:spPr>
        <p:txBody>
          <a:bodyPr>
            <a:normAutofit/>
          </a:bodyPr>
          <a:lstStyle/>
          <a:p>
            <a:r>
              <a:rPr lang="en-US" sz="2400" dirty="0"/>
              <a:t>Teams</a:t>
            </a:r>
          </a:p>
          <a:p>
            <a:pPr lvl="1"/>
            <a:r>
              <a:rPr lang="en-US" sz="2400" dirty="0"/>
              <a:t>Contact info &amp; locations</a:t>
            </a:r>
          </a:p>
          <a:p>
            <a:r>
              <a:rPr lang="en-US" sz="2400" dirty="0"/>
              <a:t>Instruments</a:t>
            </a:r>
          </a:p>
          <a:p>
            <a:r>
              <a:rPr lang="en-US" sz="2400" dirty="0"/>
              <a:t>Field measurements</a:t>
            </a:r>
          </a:p>
          <a:p>
            <a:r>
              <a:rPr lang="en-US" sz="2400" dirty="0"/>
              <a:t>Field samples</a:t>
            </a:r>
          </a:p>
          <a:p>
            <a:pPr lvl="1"/>
            <a:r>
              <a:rPr lang="en-US" sz="2400" dirty="0"/>
              <a:t>Location &amp; sample type</a:t>
            </a:r>
          </a:p>
          <a:p>
            <a:pPr lvl="1"/>
            <a:r>
              <a:rPr lang="en-US" sz="2400" dirty="0"/>
              <a:t>Analysis Results</a:t>
            </a:r>
          </a:p>
          <a:p>
            <a:r>
              <a:rPr lang="en-US" sz="2400" dirty="0"/>
              <a:t>Photographs </a:t>
            </a:r>
          </a:p>
        </p:txBody>
      </p:sp>
      <p:sp>
        <p:nvSpPr>
          <p:cNvPr id="3" name="Title 2"/>
          <p:cNvSpPr>
            <a:spLocks noGrp="1"/>
          </p:cNvSpPr>
          <p:nvPr>
            <p:ph type="title"/>
          </p:nvPr>
        </p:nvSpPr>
        <p:spPr/>
        <p:txBody>
          <a:bodyPr>
            <a:noAutofit/>
          </a:bodyPr>
          <a:lstStyle/>
          <a:p>
            <a:r>
              <a:rPr lang="en-US" sz="3200" dirty="0"/>
              <a:t>RAMS/RadResponder manages data…</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24610"/>
          <a:stretch/>
        </p:blipFill>
        <p:spPr>
          <a:xfrm>
            <a:off x="4788024" y="1494995"/>
            <a:ext cx="3528392" cy="265238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758" y="3744309"/>
            <a:ext cx="4116460" cy="2016224"/>
          </a:xfrm>
          <a:prstGeom prst="rect">
            <a:avLst/>
          </a:prstGeom>
        </p:spPr>
      </p:pic>
    </p:spTree>
    <p:extLst>
      <p:ext uri="{BB962C8B-B14F-4D97-AF65-F5344CB8AC3E}">
        <p14:creationId xmlns:p14="http://schemas.microsoft.com/office/powerpoint/2010/main" val="2394015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Data, Forms, and Documentation</a:t>
            </a:r>
          </a:p>
          <a:p>
            <a:pPr lvl="1"/>
            <a:r>
              <a:rPr lang="en-US" sz="2400" dirty="0"/>
              <a:t>Field Team Instructions</a:t>
            </a:r>
          </a:p>
          <a:p>
            <a:pPr lvl="1"/>
            <a:r>
              <a:rPr lang="en-US" sz="2400" dirty="0"/>
              <a:t>Recording Field Data</a:t>
            </a:r>
          </a:p>
          <a:p>
            <a:pPr lvl="1"/>
            <a:r>
              <a:rPr lang="en-US" sz="2400" dirty="0"/>
              <a:t>Documents and References</a:t>
            </a:r>
          </a:p>
          <a:p>
            <a:pPr lvl="1"/>
            <a:endParaRPr lang="en-US" sz="2400" dirty="0"/>
          </a:p>
          <a:p>
            <a:endParaRPr lang="en-US" sz="2800" dirty="0"/>
          </a:p>
        </p:txBody>
      </p:sp>
      <p:sp>
        <p:nvSpPr>
          <p:cNvPr id="3" name="Title 2"/>
          <p:cNvSpPr>
            <a:spLocks noGrp="1"/>
          </p:cNvSpPr>
          <p:nvPr>
            <p:ph type="title"/>
          </p:nvPr>
        </p:nvSpPr>
        <p:spPr/>
        <p:txBody>
          <a:bodyPr>
            <a:normAutofit/>
          </a:bodyPr>
          <a:lstStyle/>
          <a:p>
            <a:r>
              <a:rPr lang="en-US" sz="4400" b="1" dirty="0"/>
              <a:t>MS-50 Module 4 Outline</a:t>
            </a:r>
          </a:p>
        </p:txBody>
      </p:sp>
    </p:spTree>
    <p:extLst>
      <p:ext uri="{BB962C8B-B14F-4D97-AF65-F5344CB8AC3E}">
        <p14:creationId xmlns:p14="http://schemas.microsoft.com/office/powerpoint/2010/main" val="257159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normAutofit/>
          </a:bodyPr>
          <a:lstStyle/>
          <a:p>
            <a:r>
              <a:rPr lang="en-US" dirty="0">
                <a:solidFill>
                  <a:schemeClr val="bg1"/>
                </a:solidFill>
                <a:latin typeface="Arial" panose="020B0604020202020204" pitchFamily="34" charset="0"/>
                <a:cs typeface="Arial" panose="020B0604020202020204" pitchFamily="34" charset="0"/>
              </a:rPr>
              <a:t>Documents and References</a:t>
            </a:r>
          </a:p>
        </p:txBody>
      </p:sp>
    </p:spTree>
    <p:extLst>
      <p:ext uri="{BB962C8B-B14F-4D97-AF65-F5344CB8AC3E}">
        <p14:creationId xmlns:p14="http://schemas.microsoft.com/office/powerpoint/2010/main" val="3916141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5629" y="1417638"/>
            <a:ext cx="8229600" cy="2803450"/>
          </a:xfrm>
        </p:spPr>
        <p:txBody>
          <a:bodyPr/>
          <a:lstStyle/>
          <a:p>
            <a:r>
              <a:rPr lang="en-US" dirty="0"/>
              <a:t>FRMAC divisions have manuals where processes and operational guidance is documented.  </a:t>
            </a:r>
          </a:p>
          <a:p>
            <a:r>
              <a:rPr lang="en-US" dirty="0"/>
              <a:t>FRMAC divisions also have commonly used forms for the response (including Monitoring and Sampling forms and job aids). </a:t>
            </a:r>
          </a:p>
          <a:p>
            <a:r>
              <a:rPr lang="en-US" dirty="0"/>
              <a:t>Google: “FRMAC Manuals”</a:t>
            </a:r>
          </a:p>
        </p:txBody>
      </p:sp>
      <p:sp>
        <p:nvSpPr>
          <p:cNvPr id="3" name="Title 2"/>
          <p:cNvSpPr>
            <a:spLocks noGrp="1"/>
          </p:cNvSpPr>
          <p:nvPr>
            <p:ph type="title"/>
          </p:nvPr>
        </p:nvSpPr>
        <p:spPr/>
        <p:txBody>
          <a:bodyPr/>
          <a:lstStyle/>
          <a:p>
            <a:r>
              <a:rPr lang="en-US" dirty="0"/>
              <a:t>FRMAC Manuals </a:t>
            </a:r>
          </a:p>
        </p:txBody>
      </p:sp>
      <p:sp>
        <p:nvSpPr>
          <p:cNvPr id="8" name="TextBox 7"/>
          <p:cNvSpPr txBox="1"/>
          <p:nvPr/>
        </p:nvSpPr>
        <p:spPr>
          <a:xfrm>
            <a:off x="868197" y="4347483"/>
            <a:ext cx="7571184" cy="646331"/>
          </a:xfrm>
          <a:prstGeom prst="rect">
            <a:avLst/>
          </a:prstGeom>
          <a:noFill/>
        </p:spPr>
        <p:txBody>
          <a:bodyPr wrap="square" rtlCol="0">
            <a:spAutoFit/>
          </a:bodyPr>
          <a:lstStyle/>
          <a:p>
            <a:r>
              <a:rPr lang="en-US" dirty="0"/>
              <a:t>Additional information on FRMAC operations, methods, and procedures can also be found in the FRMAC manuals:</a:t>
            </a:r>
          </a:p>
        </p:txBody>
      </p:sp>
      <p:sp>
        <p:nvSpPr>
          <p:cNvPr id="9" name="Rectangle 8"/>
          <p:cNvSpPr/>
          <p:nvPr/>
        </p:nvSpPr>
        <p:spPr>
          <a:xfrm>
            <a:off x="868197" y="5017823"/>
            <a:ext cx="7571184" cy="338554"/>
          </a:xfrm>
          <a:prstGeom prst="rect">
            <a:avLst/>
          </a:prstGeom>
        </p:spPr>
        <p:txBody>
          <a:bodyPr wrap="square">
            <a:spAutoFit/>
          </a:bodyPr>
          <a:lstStyle/>
          <a:p>
            <a:r>
              <a:rPr lang="en-US" sz="1600" dirty="0"/>
              <a:t>https://www.nnss.gov/pages/programs/FRMAC/FRMAC_DocumentsManuals.html</a:t>
            </a:r>
          </a:p>
        </p:txBody>
      </p:sp>
      <p:sp>
        <p:nvSpPr>
          <p:cNvPr id="10" name="Frame 9"/>
          <p:cNvSpPr/>
          <p:nvPr/>
        </p:nvSpPr>
        <p:spPr>
          <a:xfrm>
            <a:off x="562817" y="4203467"/>
            <a:ext cx="8147248" cy="1440160"/>
          </a:xfrm>
          <a:prstGeom prst="frame">
            <a:avLst>
              <a:gd name="adj1" fmla="val 37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524918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spcBef>
                <a:spcPts val="600"/>
              </a:spcBef>
              <a:spcAft>
                <a:spcPts val="600"/>
              </a:spcAft>
            </a:pPr>
            <a:r>
              <a:rPr lang="en-US" sz="2800" dirty="0"/>
              <a:t>U.S. EPA. </a:t>
            </a:r>
            <a:r>
              <a:rPr lang="en-US" sz="2800" i="1" dirty="0"/>
              <a:t>PAG Manual: Protective Action Guides and Planning Guidance for Radiological Incidents</a:t>
            </a:r>
            <a:r>
              <a:rPr lang="en-US" sz="2800" dirty="0"/>
              <a:t>, 2017</a:t>
            </a:r>
          </a:p>
          <a:p>
            <a:pPr>
              <a:spcBef>
                <a:spcPts val="600"/>
              </a:spcBef>
              <a:spcAft>
                <a:spcPts val="600"/>
              </a:spcAft>
            </a:pPr>
            <a:r>
              <a:rPr lang="en-US" sz="2800" dirty="0"/>
              <a:t>U.S. Food and Drug Administration. </a:t>
            </a:r>
            <a:r>
              <a:rPr lang="en-US" sz="2800" i="1" dirty="0"/>
              <a:t>Accidental Radioactive Contamination of Human Food and Animal Feeds</a:t>
            </a:r>
            <a:r>
              <a:rPr lang="en-US" sz="2800" dirty="0"/>
              <a:t>, August 13, 1998</a:t>
            </a:r>
          </a:p>
          <a:p>
            <a:pPr>
              <a:spcBef>
                <a:spcPts val="600"/>
              </a:spcBef>
              <a:spcAft>
                <a:spcPts val="600"/>
              </a:spcAft>
            </a:pPr>
            <a:r>
              <a:rPr lang="en-US" sz="2800" dirty="0"/>
              <a:t>U.S. NRC</a:t>
            </a:r>
            <a:r>
              <a:rPr lang="en-US" sz="2800" i="1" dirty="0"/>
              <a:t>. RTM-96 Response Technical Manual</a:t>
            </a:r>
            <a:r>
              <a:rPr lang="en-US" sz="2800" dirty="0"/>
              <a:t>, NUREG/BR-0150, Vol. 1, Rev. 4, March 1996</a:t>
            </a:r>
          </a:p>
          <a:p>
            <a:pPr>
              <a:spcBef>
                <a:spcPts val="600"/>
              </a:spcBef>
              <a:spcAft>
                <a:spcPts val="600"/>
              </a:spcAft>
            </a:pPr>
            <a:r>
              <a:rPr lang="en-US" sz="2800" dirty="0"/>
              <a:t>U.S. DoD</a:t>
            </a:r>
            <a:r>
              <a:rPr lang="en-US" sz="2800" i="1" dirty="0"/>
              <a:t>. Nuclear Weapon Accident Response Procedures (NARP) Manual</a:t>
            </a:r>
            <a:r>
              <a:rPr lang="en-US" sz="2800" dirty="0"/>
              <a:t>, DoD 3150.8-M, February 2005</a:t>
            </a:r>
          </a:p>
        </p:txBody>
      </p:sp>
      <p:sp>
        <p:nvSpPr>
          <p:cNvPr id="3" name="Title 2"/>
          <p:cNvSpPr>
            <a:spLocks noGrp="1"/>
          </p:cNvSpPr>
          <p:nvPr>
            <p:ph type="title"/>
          </p:nvPr>
        </p:nvSpPr>
        <p:spPr/>
        <p:txBody>
          <a:bodyPr/>
          <a:lstStyle/>
          <a:p>
            <a:r>
              <a:rPr lang="en-US" dirty="0"/>
              <a:t>Other Federal Manuals</a:t>
            </a:r>
          </a:p>
        </p:txBody>
      </p:sp>
    </p:spTree>
    <p:extLst>
      <p:ext uri="{BB962C8B-B14F-4D97-AF65-F5344CB8AC3E}">
        <p14:creationId xmlns:p14="http://schemas.microsoft.com/office/powerpoint/2010/main" val="2308258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you have any questions about FRMAC, please contact:</a:t>
            </a:r>
          </a:p>
        </p:txBody>
      </p:sp>
      <p:sp>
        <p:nvSpPr>
          <p:cNvPr id="3" name="Content Placeholder 2"/>
          <p:cNvSpPr>
            <a:spLocks noGrp="1"/>
          </p:cNvSpPr>
          <p:nvPr>
            <p:ph idx="1"/>
          </p:nvPr>
        </p:nvSpPr>
        <p:spPr>
          <a:xfrm>
            <a:off x="564704" y="2348880"/>
            <a:ext cx="8327776" cy="1927280"/>
          </a:xfrm>
        </p:spPr>
        <p:txBody>
          <a:bodyPr>
            <a:normAutofit/>
          </a:bodyPr>
          <a:lstStyle/>
          <a:p>
            <a:pPr marL="0" indent="0">
              <a:buNone/>
              <a:tabLst>
                <a:tab pos="3657600" algn="l"/>
              </a:tabLst>
            </a:pPr>
            <a:r>
              <a:rPr lang="en-US" sz="2400" b="1" dirty="0"/>
              <a:t>Alvin Morris	      John Crapo</a:t>
            </a:r>
          </a:p>
          <a:p>
            <a:pPr marL="0" indent="0">
              <a:buNone/>
              <a:tabLst>
                <a:tab pos="3657600" algn="l"/>
              </a:tabLst>
            </a:pPr>
            <a:r>
              <a:rPr lang="en-US" sz="2400" dirty="0"/>
              <a:t>FRMAC Program Manager	      CM Program Manager</a:t>
            </a:r>
          </a:p>
          <a:p>
            <a:pPr marL="0" indent="0">
              <a:buNone/>
              <a:tabLst>
                <a:tab pos="3657600" algn="l"/>
              </a:tabLst>
            </a:pPr>
            <a:r>
              <a:rPr lang="en-US" sz="2400" dirty="0"/>
              <a:t>Alvin.Morris@nnsa.doe.gov     John.Crapo@nnsa.doe.gov </a:t>
            </a:r>
          </a:p>
          <a:p>
            <a:pPr marL="0" indent="0">
              <a:buNone/>
              <a:tabLst>
                <a:tab pos="3657600" algn="l"/>
              </a:tabLst>
            </a:pPr>
            <a:r>
              <a:rPr lang="en-US" sz="2400" dirty="0"/>
              <a:t>702-794-1062	      202-287-1035</a:t>
            </a:r>
          </a:p>
        </p:txBody>
      </p:sp>
    </p:spTree>
    <p:extLst>
      <p:ext uri="{BB962C8B-B14F-4D97-AF65-F5344CB8AC3E}">
        <p14:creationId xmlns:p14="http://schemas.microsoft.com/office/powerpoint/2010/main" val="1984591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normAutofit/>
          </a:bodyPr>
          <a:lstStyle/>
          <a:p>
            <a:r>
              <a:rPr lang="en-US" dirty="0">
                <a:solidFill>
                  <a:schemeClr val="bg1"/>
                </a:solidFill>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val="1657296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idx="1"/>
          </p:nvPr>
        </p:nvSpPr>
        <p:spPr/>
        <p:txBody>
          <a:bodyPr/>
          <a:lstStyle/>
          <a:p>
            <a:pPr eaLnBrk="1" hangingPunct="1"/>
            <a:endParaRPr lang="en-US" dirty="0"/>
          </a:p>
          <a:p>
            <a:pPr algn="ctr">
              <a:buNone/>
            </a:pPr>
            <a:r>
              <a:rPr lang="en-US" sz="3200" dirty="0"/>
              <a:t>Any questions about this or any other course module?  </a:t>
            </a:r>
          </a:p>
          <a:p>
            <a:pPr algn="ctr">
              <a:buNone/>
            </a:pPr>
            <a:endParaRPr lang="en-US" sz="3600" b="1" dirty="0"/>
          </a:p>
          <a:p>
            <a:pPr algn="ctr">
              <a:buNone/>
            </a:pPr>
            <a:r>
              <a:rPr lang="en-US" sz="3200" dirty="0"/>
              <a:t>Thank you for participating!</a:t>
            </a:r>
            <a:endParaRPr lang="en-US" sz="3200" b="1" dirty="0"/>
          </a:p>
          <a:p>
            <a:pPr eaLnBrk="1" hangingPunct="1"/>
            <a:endParaRPr lang="en-US" dirty="0"/>
          </a:p>
        </p:txBody>
      </p:sp>
      <p:sp>
        <p:nvSpPr>
          <p:cNvPr id="130050" name="Rectangle 2"/>
          <p:cNvSpPr>
            <a:spLocks noGrp="1" noChangeArrowheads="1"/>
          </p:cNvSpPr>
          <p:nvPr>
            <p:ph type="title"/>
          </p:nvPr>
        </p:nvSpPr>
        <p:spPr/>
        <p:txBody>
          <a:bodyPr>
            <a:normAutofit/>
          </a:bodyPr>
          <a:lstStyle/>
          <a:p>
            <a:pPr eaLnBrk="1" hangingPunct="1"/>
            <a:r>
              <a:rPr lang="en-US" sz="3600" dirty="0"/>
              <a:t>Conclusion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958" y="1484784"/>
            <a:ext cx="8229600" cy="4525963"/>
          </a:xfrm>
        </p:spPr>
        <p:txBody>
          <a:bodyPr>
            <a:normAutofit/>
          </a:bodyPr>
          <a:lstStyle/>
          <a:p>
            <a:r>
              <a:rPr lang="en-US" dirty="0"/>
              <a:t>FRMAC will use standard forms for documentation</a:t>
            </a:r>
          </a:p>
          <a:p>
            <a:r>
              <a:rPr lang="en-US" dirty="0"/>
              <a:t>FRMAC Monitoring and Sampling Manual Volumes I and II both contain forms in appendices.  </a:t>
            </a:r>
          </a:p>
          <a:p>
            <a:r>
              <a:rPr lang="en-US" dirty="0"/>
              <a:t>Volume II contains all the common FRMAC field team forms</a:t>
            </a:r>
          </a:p>
          <a:p>
            <a:endParaRPr lang="en-US" dirty="0"/>
          </a:p>
          <a:p>
            <a:pPr marL="109728" indent="0">
              <a:buNone/>
            </a:pPr>
            <a:r>
              <a:rPr lang="en-US" dirty="0"/>
              <a:t>Forms can also be found on the FRMAC website:</a:t>
            </a:r>
          </a:p>
          <a:p>
            <a:pPr marL="109728" indent="0" algn="ctr">
              <a:buNone/>
            </a:pPr>
            <a:r>
              <a:rPr lang="en-US" sz="1600" dirty="0"/>
              <a:t>https://www.nnss.gov/pages/programs/FRMAC/FRMAC_DocumentsManuals.html</a:t>
            </a:r>
          </a:p>
          <a:p>
            <a:endParaRPr lang="en-US" dirty="0"/>
          </a:p>
          <a:p>
            <a:r>
              <a:rPr lang="en-US" dirty="0"/>
              <a:t>As always, feel free to use these forms</a:t>
            </a:r>
          </a:p>
        </p:txBody>
      </p:sp>
      <p:sp>
        <p:nvSpPr>
          <p:cNvPr id="4" name="Title 3"/>
          <p:cNvSpPr>
            <a:spLocks noGrp="1"/>
          </p:cNvSpPr>
          <p:nvPr>
            <p:ph type="title"/>
          </p:nvPr>
        </p:nvSpPr>
        <p:spPr/>
        <p:txBody>
          <a:bodyPr/>
          <a:lstStyle/>
          <a:p>
            <a:r>
              <a:rPr lang="en-US" dirty="0"/>
              <a:t>Forms</a:t>
            </a:r>
          </a:p>
        </p:txBody>
      </p:sp>
      <p:sp>
        <p:nvSpPr>
          <p:cNvPr id="2" name="Frame 1"/>
          <p:cNvSpPr/>
          <p:nvPr/>
        </p:nvSpPr>
        <p:spPr>
          <a:xfrm>
            <a:off x="496134" y="4005064"/>
            <a:ext cx="8147248" cy="1224136"/>
          </a:xfrm>
          <a:prstGeom prst="frame">
            <a:avLst>
              <a:gd name="adj1" fmla="val 28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3425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lstStyle/>
          <a:p>
            <a:r>
              <a:rPr lang="en-US" dirty="0">
                <a:solidFill>
                  <a:schemeClr val="bg1"/>
                </a:solidFill>
                <a:latin typeface="Arial" panose="020B0604020202020204" pitchFamily="34" charset="0"/>
                <a:cs typeface="Arial" panose="020B0604020202020204" pitchFamily="34" charset="0"/>
              </a:rPr>
              <a:t>Field Team Instructions</a:t>
            </a:r>
          </a:p>
        </p:txBody>
      </p:sp>
    </p:spTree>
    <p:extLst>
      <p:ext uri="{BB962C8B-B14F-4D97-AF65-F5344CB8AC3E}">
        <p14:creationId xmlns:p14="http://schemas.microsoft.com/office/powerpoint/2010/main" val="359767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867400" cy="4525963"/>
          </a:xfrm>
        </p:spPr>
        <p:txBody>
          <a:bodyPr>
            <a:normAutofit/>
          </a:bodyPr>
          <a:lstStyle/>
          <a:p>
            <a:pPr lvl="0"/>
            <a:r>
              <a:rPr lang="en-US" dirty="0"/>
              <a:t>Incident Action Plan (IAP)</a:t>
            </a:r>
          </a:p>
          <a:p>
            <a:pPr lvl="1"/>
            <a:r>
              <a:rPr lang="en-US" dirty="0"/>
              <a:t>From Incident Command</a:t>
            </a:r>
          </a:p>
          <a:p>
            <a:pPr lvl="1"/>
            <a:r>
              <a:rPr lang="en-US" dirty="0"/>
              <a:t>Provides overall objectives</a:t>
            </a:r>
          </a:p>
          <a:p>
            <a:pPr lvl="0"/>
            <a:r>
              <a:rPr lang="en-US" dirty="0"/>
              <a:t>Execution Plan </a:t>
            </a:r>
          </a:p>
          <a:p>
            <a:pPr lvl="1"/>
            <a:r>
              <a:rPr lang="en-US" dirty="0"/>
              <a:t>From FRMAC Division Managers </a:t>
            </a:r>
          </a:p>
          <a:p>
            <a:pPr lvl="1"/>
            <a:r>
              <a:rPr lang="en-US" dirty="0"/>
              <a:t>Determines how to accomplish command objectives</a:t>
            </a:r>
          </a:p>
          <a:p>
            <a:pPr lvl="0"/>
            <a:r>
              <a:rPr lang="en-US" dirty="0"/>
              <a:t>ICS-204FRMAC</a:t>
            </a:r>
          </a:p>
          <a:p>
            <a:pPr lvl="1"/>
            <a:r>
              <a:rPr lang="en-US" dirty="0"/>
              <a:t>From Monitoring Manager/Deputy</a:t>
            </a:r>
          </a:p>
          <a:p>
            <a:pPr lvl="1"/>
            <a:r>
              <a:rPr lang="en-US" dirty="0"/>
              <a:t>Instructions for field team to get applicable data to satisfy objectives</a:t>
            </a:r>
          </a:p>
          <a:p>
            <a:pPr marL="0" lvl="0" indent="0">
              <a:buNone/>
            </a:pPr>
            <a:endParaRPr lang="en-US" dirty="0"/>
          </a:p>
          <a:p>
            <a:endParaRPr lang="en-US" dirty="0"/>
          </a:p>
        </p:txBody>
      </p:sp>
      <p:sp>
        <p:nvSpPr>
          <p:cNvPr id="2" name="Title 1"/>
          <p:cNvSpPr>
            <a:spLocks noGrp="1"/>
          </p:cNvSpPr>
          <p:nvPr>
            <p:ph type="title"/>
          </p:nvPr>
        </p:nvSpPr>
        <p:spPr/>
        <p:txBody>
          <a:bodyPr>
            <a:normAutofit/>
          </a:bodyPr>
          <a:lstStyle/>
          <a:p>
            <a:pPr lvl="0"/>
            <a:r>
              <a:rPr lang="en-US" dirty="0"/>
              <a:t>Ideal Workflow</a:t>
            </a:r>
          </a:p>
        </p:txBody>
      </p:sp>
      <p:sp>
        <p:nvSpPr>
          <p:cNvPr id="4" name="TextBox 3"/>
          <p:cNvSpPr txBox="1"/>
          <p:nvPr/>
        </p:nvSpPr>
        <p:spPr>
          <a:xfrm>
            <a:off x="6781800" y="1828800"/>
            <a:ext cx="1066800" cy="381000"/>
          </a:xfrm>
          <a:prstGeom prst="rect">
            <a:avLst/>
          </a:prstGeom>
          <a:noFill/>
          <a:ln>
            <a:solidFill>
              <a:schemeClr val="tx1"/>
            </a:solidFill>
          </a:ln>
        </p:spPr>
        <p:txBody>
          <a:bodyPr wrap="square" rtlCol="0">
            <a:spAutoFit/>
          </a:bodyPr>
          <a:lstStyle/>
          <a:p>
            <a:pPr algn="ctr"/>
            <a:r>
              <a:rPr lang="en-US" b="1" dirty="0"/>
              <a:t>IAP</a:t>
            </a:r>
          </a:p>
        </p:txBody>
      </p:sp>
      <p:sp>
        <p:nvSpPr>
          <p:cNvPr id="5" name="TextBox 4"/>
          <p:cNvSpPr txBox="1"/>
          <p:nvPr/>
        </p:nvSpPr>
        <p:spPr>
          <a:xfrm>
            <a:off x="6516216" y="3214790"/>
            <a:ext cx="1389534" cy="646331"/>
          </a:xfrm>
          <a:prstGeom prst="rect">
            <a:avLst/>
          </a:prstGeom>
          <a:noFill/>
          <a:ln>
            <a:solidFill>
              <a:schemeClr val="tx1"/>
            </a:solidFill>
          </a:ln>
        </p:spPr>
        <p:txBody>
          <a:bodyPr wrap="square" rtlCol="0">
            <a:spAutoFit/>
          </a:bodyPr>
          <a:lstStyle/>
          <a:p>
            <a:pPr algn="ctr"/>
            <a:r>
              <a:rPr lang="en-US" b="1" dirty="0"/>
              <a:t>Execution Plan</a:t>
            </a:r>
          </a:p>
        </p:txBody>
      </p:sp>
      <p:sp>
        <p:nvSpPr>
          <p:cNvPr id="6" name="TextBox 5"/>
          <p:cNvSpPr txBox="1"/>
          <p:nvPr/>
        </p:nvSpPr>
        <p:spPr>
          <a:xfrm>
            <a:off x="6357704" y="4896177"/>
            <a:ext cx="1944216" cy="369332"/>
          </a:xfrm>
          <a:prstGeom prst="rect">
            <a:avLst/>
          </a:prstGeom>
          <a:noFill/>
          <a:ln>
            <a:solidFill>
              <a:schemeClr val="tx1"/>
            </a:solidFill>
          </a:ln>
        </p:spPr>
        <p:txBody>
          <a:bodyPr wrap="square" rtlCol="0">
            <a:spAutoFit/>
          </a:bodyPr>
          <a:lstStyle/>
          <a:p>
            <a:r>
              <a:rPr lang="en-US" b="1" dirty="0"/>
              <a:t>ICS-204FRMAC</a:t>
            </a:r>
          </a:p>
        </p:txBody>
      </p:sp>
      <p:sp>
        <p:nvSpPr>
          <p:cNvPr id="7" name="Down Arrow 6"/>
          <p:cNvSpPr/>
          <p:nvPr/>
        </p:nvSpPr>
        <p:spPr>
          <a:xfrm>
            <a:off x="7203047" y="2376167"/>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7125184" y="4062373"/>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727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9"/>
            <a:ext cx="8229600" cy="2952328"/>
          </a:xfrm>
        </p:spPr>
        <p:txBody>
          <a:bodyPr/>
          <a:lstStyle/>
          <a:p>
            <a:r>
              <a:rPr lang="en-US" dirty="0"/>
              <a:t>The ICS-204FRMAC has specific details for each field team.</a:t>
            </a:r>
          </a:p>
          <a:p>
            <a:r>
              <a:rPr lang="en-US" dirty="0"/>
              <a:t>Field teams are expected to follow the instructions on the ICS-204FRMAC.  Deviations should be communicated to the Field Team Supervisor. </a:t>
            </a:r>
          </a:p>
        </p:txBody>
      </p:sp>
      <p:sp>
        <p:nvSpPr>
          <p:cNvPr id="2" name="Title 1"/>
          <p:cNvSpPr>
            <a:spLocks noGrp="1"/>
          </p:cNvSpPr>
          <p:nvPr>
            <p:ph type="title"/>
          </p:nvPr>
        </p:nvSpPr>
        <p:spPr/>
        <p:txBody>
          <a:bodyPr>
            <a:normAutofit fontScale="90000"/>
          </a:bodyPr>
          <a:lstStyle/>
          <a:p>
            <a:r>
              <a:rPr lang="en-US" dirty="0"/>
              <a:t>ICS-204FRMAC Field Team Instructions</a:t>
            </a:r>
          </a:p>
        </p:txBody>
      </p:sp>
    </p:spTree>
    <p:extLst>
      <p:ext uri="{BB962C8B-B14F-4D97-AF65-F5344CB8AC3E}">
        <p14:creationId xmlns:p14="http://schemas.microsoft.com/office/powerpoint/2010/main" val="968549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9507" y="1274837"/>
            <a:ext cx="3538737" cy="420274"/>
          </a:xfrm>
        </p:spPr>
        <p:txBody>
          <a:bodyPr>
            <a:normAutofit fontScale="40000" lnSpcReduction="20000"/>
          </a:bodyPr>
          <a:lstStyle/>
          <a:p>
            <a:pPr marL="109728" indent="0">
              <a:buNone/>
            </a:pPr>
            <a:r>
              <a:rPr lang="en-US" sz="5000" dirty="0"/>
              <a:t>Event Name, Operating Shift</a:t>
            </a:r>
          </a:p>
          <a:p>
            <a:endParaRPr lang="en-US" dirty="0"/>
          </a:p>
        </p:txBody>
      </p:sp>
      <p:sp>
        <p:nvSpPr>
          <p:cNvPr id="3" name="Title 2"/>
          <p:cNvSpPr>
            <a:spLocks noGrp="1"/>
          </p:cNvSpPr>
          <p:nvPr>
            <p:ph type="title"/>
          </p:nvPr>
        </p:nvSpPr>
        <p:spPr/>
        <p:txBody>
          <a:bodyPr>
            <a:normAutofit fontScale="90000"/>
          </a:bodyPr>
          <a:lstStyle/>
          <a:p>
            <a:r>
              <a:rPr lang="en-US" dirty="0"/>
              <a:t>Field Monitoring Team Assignment</a:t>
            </a:r>
          </a:p>
        </p:txBody>
      </p:sp>
      <p:sp>
        <p:nvSpPr>
          <p:cNvPr id="14" name="Content Placeholder 1"/>
          <p:cNvSpPr txBox="1">
            <a:spLocks/>
          </p:cNvSpPr>
          <p:nvPr/>
        </p:nvSpPr>
        <p:spPr>
          <a:xfrm>
            <a:off x="259507" y="1778285"/>
            <a:ext cx="2807397" cy="50751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Font typeface="Wingdings 3"/>
              <a:buNone/>
            </a:pPr>
            <a:r>
              <a:rPr lang="en-US" sz="2000" dirty="0"/>
              <a:t>Contact Information</a:t>
            </a:r>
          </a:p>
          <a:p>
            <a:pPr fontAlgn="auto"/>
            <a:endParaRPr lang="en-US" dirty="0"/>
          </a:p>
        </p:txBody>
      </p:sp>
      <p:sp>
        <p:nvSpPr>
          <p:cNvPr id="15" name="Content Placeholder 1"/>
          <p:cNvSpPr txBox="1">
            <a:spLocks/>
          </p:cNvSpPr>
          <p:nvPr/>
        </p:nvSpPr>
        <p:spPr>
          <a:xfrm>
            <a:off x="259507" y="2695310"/>
            <a:ext cx="3610865" cy="180001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US" sz="2000" dirty="0"/>
              <a:t>Work Assignment</a:t>
            </a:r>
          </a:p>
          <a:p>
            <a:pPr fontAlgn="auto"/>
            <a:r>
              <a:rPr lang="en-US" sz="2000" dirty="0"/>
              <a:t>Locations or Survey Spacing</a:t>
            </a:r>
          </a:p>
          <a:p>
            <a:pPr fontAlgn="auto"/>
            <a:r>
              <a:rPr lang="en-US" sz="2000" dirty="0"/>
              <a:t>Types of Measurements </a:t>
            </a:r>
          </a:p>
          <a:p>
            <a:pPr fontAlgn="auto"/>
            <a:r>
              <a:rPr lang="en-US" sz="2000" dirty="0"/>
              <a:t>Types of Sample to Collect</a:t>
            </a:r>
          </a:p>
        </p:txBody>
      </p:sp>
      <p:sp>
        <p:nvSpPr>
          <p:cNvPr id="18" name="Content Placeholder 1"/>
          <p:cNvSpPr txBox="1">
            <a:spLocks/>
          </p:cNvSpPr>
          <p:nvPr/>
        </p:nvSpPr>
        <p:spPr>
          <a:xfrm>
            <a:off x="609600" y="4723929"/>
            <a:ext cx="3118219" cy="1228807"/>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endParaRPr lang="en-US" dirty="0"/>
          </a:p>
        </p:txBody>
      </p:sp>
      <p:sp>
        <p:nvSpPr>
          <p:cNvPr id="20" name="Content Placeholder 1"/>
          <p:cNvSpPr txBox="1">
            <a:spLocks/>
          </p:cNvSpPr>
          <p:nvPr/>
        </p:nvSpPr>
        <p:spPr>
          <a:xfrm>
            <a:off x="286956" y="4863993"/>
            <a:ext cx="3780866" cy="122930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US" sz="2000" dirty="0"/>
              <a:t>Special Instructions</a:t>
            </a:r>
          </a:p>
          <a:p>
            <a:pPr fontAlgn="auto"/>
            <a:r>
              <a:rPr lang="en-US" sz="2000" dirty="0"/>
              <a:t>Hold Points/Turn back limits</a:t>
            </a:r>
          </a:p>
          <a:p>
            <a:pPr fontAlgn="auto"/>
            <a:r>
              <a:rPr lang="en-US" sz="2000" dirty="0"/>
              <a:t>Call back instructions</a:t>
            </a: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9628" t="6301" r="3707" b="2351"/>
          <a:stretch/>
        </p:blipFill>
        <p:spPr>
          <a:xfrm>
            <a:off x="4155227" y="1274837"/>
            <a:ext cx="4759977" cy="5112568"/>
          </a:xfrm>
          <a:prstGeom prst="rect">
            <a:avLst/>
          </a:prstGeom>
          <a:ln w="3175">
            <a:solidFill>
              <a:schemeClr val="tx1"/>
            </a:solidFill>
          </a:ln>
        </p:spPr>
      </p:pic>
      <p:sp>
        <p:nvSpPr>
          <p:cNvPr id="22" name="Line 7"/>
          <p:cNvSpPr>
            <a:spLocks noChangeShapeType="1"/>
          </p:cNvSpPr>
          <p:nvPr/>
        </p:nvSpPr>
        <p:spPr bwMode="auto">
          <a:xfrm flipV="1">
            <a:off x="2744856" y="1996363"/>
            <a:ext cx="1183254" cy="13659"/>
          </a:xfrm>
          <a:prstGeom prst="line">
            <a:avLst/>
          </a:prstGeom>
          <a:noFill/>
          <a:ln w="9525">
            <a:solidFill>
              <a:schemeClr val="tx1"/>
            </a:solidFill>
            <a:round/>
            <a:headEnd/>
            <a:tailEnd type="triangle" w="med" len="med"/>
          </a:ln>
        </p:spPr>
        <p:txBody>
          <a:bodyPr/>
          <a:lstStyle/>
          <a:p>
            <a:endParaRPr lang="en-US" dirty="0"/>
          </a:p>
        </p:txBody>
      </p:sp>
      <p:sp>
        <p:nvSpPr>
          <p:cNvPr id="23" name="Line 7"/>
          <p:cNvSpPr>
            <a:spLocks noChangeShapeType="1"/>
          </p:cNvSpPr>
          <p:nvPr/>
        </p:nvSpPr>
        <p:spPr bwMode="auto">
          <a:xfrm flipV="1">
            <a:off x="3727819" y="1417638"/>
            <a:ext cx="340004" cy="51880"/>
          </a:xfrm>
          <a:prstGeom prst="line">
            <a:avLst/>
          </a:prstGeom>
          <a:noFill/>
          <a:ln w="9525">
            <a:solidFill>
              <a:schemeClr val="tx1"/>
            </a:solidFill>
            <a:round/>
            <a:headEnd/>
            <a:tailEnd type="triangle" w="med" len="med"/>
          </a:ln>
        </p:spPr>
        <p:txBody>
          <a:bodyPr/>
          <a:lstStyle/>
          <a:p>
            <a:endParaRPr lang="en-US" dirty="0"/>
          </a:p>
        </p:txBody>
      </p:sp>
      <p:sp>
        <p:nvSpPr>
          <p:cNvPr id="24" name="Line 7"/>
          <p:cNvSpPr>
            <a:spLocks noChangeShapeType="1"/>
          </p:cNvSpPr>
          <p:nvPr/>
        </p:nvSpPr>
        <p:spPr bwMode="auto">
          <a:xfrm>
            <a:off x="2884568" y="2971085"/>
            <a:ext cx="1183254" cy="457914"/>
          </a:xfrm>
          <a:prstGeom prst="line">
            <a:avLst/>
          </a:prstGeom>
          <a:noFill/>
          <a:ln w="9525">
            <a:solidFill>
              <a:schemeClr val="tx1"/>
            </a:solidFill>
            <a:round/>
            <a:headEnd/>
            <a:tailEnd type="triangle" w="med" len="med"/>
          </a:ln>
        </p:spPr>
        <p:txBody>
          <a:bodyPr/>
          <a:lstStyle/>
          <a:p>
            <a:endParaRPr lang="en-US" dirty="0"/>
          </a:p>
        </p:txBody>
      </p:sp>
      <p:sp>
        <p:nvSpPr>
          <p:cNvPr id="25" name="Line 7"/>
          <p:cNvSpPr>
            <a:spLocks noChangeShapeType="1"/>
          </p:cNvSpPr>
          <p:nvPr/>
        </p:nvSpPr>
        <p:spPr bwMode="auto">
          <a:xfrm flipV="1">
            <a:off x="2884568" y="4794783"/>
            <a:ext cx="1085381" cy="256342"/>
          </a:xfrm>
          <a:prstGeom prst="line">
            <a:avLst/>
          </a:prstGeom>
          <a:noFill/>
          <a:ln w="9525">
            <a:solidFill>
              <a:schemeClr val="tx1"/>
            </a:solidFill>
            <a:round/>
            <a:headEnd/>
            <a:tailEnd type="triangle" w="med" len="med"/>
          </a:ln>
        </p:spPr>
        <p:txBody>
          <a:bodyPr/>
          <a:lstStyle/>
          <a:p>
            <a:endParaRPr lang="en-US" dirty="0"/>
          </a:p>
        </p:txBody>
      </p:sp>
      <p:sp>
        <p:nvSpPr>
          <p:cNvPr id="26" name="Rectangle 25"/>
          <p:cNvSpPr/>
          <p:nvPr/>
        </p:nvSpPr>
        <p:spPr>
          <a:xfrm rot="19243643">
            <a:off x="5108707" y="2817650"/>
            <a:ext cx="3168352" cy="646331"/>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600" b="1" cap="none" spc="150" dirty="0">
                <a:ln w="1143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25400" algn="tl" rotWithShape="0">
                    <a:srgbClr val="000000">
                      <a:alpha val="43000"/>
                    </a:srgbClr>
                  </a:outerShdw>
                </a:effectLst>
              </a:rPr>
              <a:t>Example</a:t>
            </a:r>
          </a:p>
        </p:txBody>
      </p:sp>
    </p:spTree>
    <p:extLst>
      <p:ext uri="{BB962C8B-B14F-4D97-AF65-F5344CB8AC3E}">
        <p14:creationId xmlns:p14="http://schemas.microsoft.com/office/powerpoint/2010/main" val="302328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70661"/>
            <a:ext cx="8568952" cy="1143000"/>
          </a:xfrm>
        </p:spPr>
        <p:txBody>
          <a:bodyPr>
            <a:normAutofit/>
          </a:bodyPr>
          <a:lstStyle/>
          <a:p>
            <a:r>
              <a:rPr lang="en-US" dirty="0"/>
              <a:t>Change in Plans</a:t>
            </a:r>
          </a:p>
        </p:txBody>
      </p:sp>
      <p:pic>
        <p:nvPicPr>
          <p:cNvPr id="4" name="Picture 3" descr="D99_0446.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60" y="1202383"/>
            <a:ext cx="1944216" cy="2376264"/>
          </a:xfrm>
          <a:prstGeom prst="rect">
            <a:avLst/>
          </a:prstGeom>
        </p:spPr>
      </p:pic>
      <p:grpSp>
        <p:nvGrpSpPr>
          <p:cNvPr id="5" name="Group 14"/>
          <p:cNvGrpSpPr/>
          <p:nvPr/>
        </p:nvGrpSpPr>
        <p:grpSpPr>
          <a:xfrm>
            <a:off x="366738" y="1316548"/>
            <a:ext cx="8172400" cy="4746897"/>
            <a:chOff x="467544" y="1124744"/>
            <a:chExt cx="8172400" cy="4746897"/>
          </a:xfrm>
        </p:grpSpPr>
        <p:pic>
          <p:nvPicPr>
            <p:cNvPr id="6" name="Picture 7" descr="NARACOpsCenterPhoto1"/>
            <p:cNvPicPr>
              <a:picLocks noChangeAspect="1" noChangeArrowheads="1"/>
            </p:cNvPicPr>
            <p:nvPr/>
          </p:nvPicPr>
          <p:blipFill>
            <a:blip r:embed="rId5" cstate="email">
              <a:lum bright="12000" contrast="12000"/>
              <a:extLst>
                <a:ext uri="{28A0092B-C50C-407E-A947-70E740481C1C}">
                  <a14:useLocalDpi xmlns:a14="http://schemas.microsoft.com/office/drawing/2010/main"/>
                </a:ext>
              </a:extLst>
            </a:blip>
            <a:srcRect/>
            <a:stretch>
              <a:fillRect/>
            </a:stretch>
          </p:blipFill>
          <p:spPr bwMode="auto">
            <a:xfrm>
              <a:off x="6293991" y="4048816"/>
              <a:ext cx="2276475" cy="1506537"/>
            </a:xfrm>
            <a:prstGeom prst="rect">
              <a:avLst/>
            </a:prstGeom>
            <a:noFill/>
            <a:ln w="9525">
              <a:solidFill>
                <a:schemeClr val="tx1"/>
              </a:solidFill>
              <a:miter lim="800000"/>
              <a:headEnd/>
              <a:tailEnd/>
            </a:ln>
          </p:spPr>
        </p:pic>
        <p:graphicFrame>
          <p:nvGraphicFramePr>
            <p:cNvPr id="8" name="Object 3"/>
            <p:cNvGraphicFramePr>
              <a:graphicFrameLocks noGrp="1" noChangeAspect="1"/>
            </p:cNvGraphicFramePr>
            <p:nvPr>
              <p:ph sz="quarter" idx="2"/>
              <p:extLst>
                <p:ext uri="{D42A27DB-BD31-4B8C-83A1-F6EECF244321}">
                  <p14:modId xmlns:p14="http://schemas.microsoft.com/office/powerpoint/2010/main" val="3675986369"/>
                </p:ext>
              </p:extLst>
            </p:nvPr>
          </p:nvGraphicFramePr>
          <p:xfrm>
            <a:off x="3623649" y="2133600"/>
            <a:ext cx="1027112" cy="933450"/>
          </p:xfrm>
          <a:graphic>
            <a:graphicData uri="http://schemas.openxmlformats.org/presentationml/2006/ole">
              <mc:AlternateContent xmlns:mc="http://schemas.openxmlformats.org/markup-compatibility/2006">
                <mc:Choice xmlns:v="urn:schemas-microsoft-com:vml" Requires="v">
                  <p:oleObj spid="_x0000_s593115" name="Visio" r:id="rId6" imgW="595101" imgH="541325" progId="">
                    <p:embed/>
                  </p:oleObj>
                </mc:Choice>
                <mc:Fallback>
                  <p:oleObj name="Visio" r:id="rId6" imgW="595101" imgH="541325" progId="">
                    <p:embed/>
                    <p:pic>
                      <p:nvPicPr>
                        <p:cNvPr id="307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3649" y="2133600"/>
                          <a:ext cx="10271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val="2387206462"/>
                </p:ext>
              </p:extLst>
            </p:nvPr>
          </p:nvGraphicFramePr>
          <p:xfrm>
            <a:off x="2656582" y="1943100"/>
            <a:ext cx="3816424" cy="190500"/>
          </p:xfrm>
          <a:graphic>
            <a:graphicData uri="http://schemas.openxmlformats.org/presentationml/2006/ole">
              <mc:AlternateContent xmlns:mc="http://schemas.openxmlformats.org/markup-compatibility/2006">
                <mc:Choice xmlns:v="urn:schemas-microsoft-com:vml" Requires="v">
                  <p:oleObj spid="_x0000_s593116" name="Visio" r:id="rId8" imgW="3096109" imgH="260096" progId="">
                    <p:embed/>
                  </p:oleObj>
                </mc:Choice>
                <mc:Fallback>
                  <p:oleObj name="Visio" r:id="rId8" imgW="3096109" imgH="260096" progId="">
                    <p:embed/>
                    <p:pic>
                      <p:nvPicPr>
                        <p:cNvPr id="3079"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6582" y="1943100"/>
                          <a:ext cx="3816424" cy="190500"/>
                        </a:xfrm>
                        <a:prstGeom prst="rect">
                          <a:avLst/>
                        </a:prstGeom>
                        <a:noFill/>
                        <a:ln>
                          <a:noFill/>
                        </a:ln>
                        <a:effectLst/>
                        <a:extLst/>
                      </p:spPr>
                    </p:pic>
                  </p:oleObj>
                </mc:Fallback>
              </mc:AlternateContent>
            </a:graphicData>
          </a:graphic>
        </p:graphicFrame>
        <p:graphicFrame>
          <p:nvGraphicFramePr>
            <p:cNvPr id="10" name="Object 5"/>
            <p:cNvGraphicFramePr>
              <a:graphicFrameLocks noGrp="1" noChangeAspect="1"/>
            </p:cNvGraphicFramePr>
            <p:nvPr>
              <p:ph sz="quarter" idx="4"/>
              <p:extLst>
                <p:ext uri="{D42A27DB-BD31-4B8C-83A1-F6EECF244321}">
                  <p14:modId xmlns:p14="http://schemas.microsoft.com/office/powerpoint/2010/main" val="3171757906"/>
                </p:ext>
              </p:extLst>
            </p:nvPr>
          </p:nvGraphicFramePr>
          <p:xfrm>
            <a:off x="6852025" y="3225602"/>
            <a:ext cx="669925" cy="620712"/>
          </p:xfrm>
          <a:graphic>
            <a:graphicData uri="http://schemas.openxmlformats.org/presentationml/2006/ole">
              <mc:AlternateContent xmlns:mc="http://schemas.openxmlformats.org/markup-compatibility/2006">
                <mc:Choice xmlns:v="urn:schemas-microsoft-com:vml" Requires="v">
                  <p:oleObj spid="_x0000_s593117" name="Visio" r:id="rId10" imgW="1003039" imgH="930493" progId="">
                    <p:embed/>
                  </p:oleObj>
                </mc:Choice>
                <mc:Fallback>
                  <p:oleObj name="Visio" r:id="rId10" imgW="1003039" imgH="930493" progId="">
                    <p:embed/>
                    <p:pic>
                      <p:nvPicPr>
                        <p:cNvPr id="3077"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2025" y="3225602"/>
                          <a:ext cx="669925"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8"/>
            <p:cNvGraphicFramePr>
              <a:graphicFrameLocks noChangeAspect="1"/>
            </p:cNvGraphicFramePr>
            <p:nvPr>
              <p:extLst>
                <p:ext uri="{D42A27DB-BD31-4B8C-83A1-F6EECF244321}">
                  <p14:modId xmlns:p14="http://schemas.microsoft.com/office/powerpoint/2010/main" val="2347204718"/>
                </p:ext>
              </p:extLst>
            </p:nvPr>
          </p:nvGraphicFramePr>
          <p:xfrm>
            <a:off x="7558546" y="2594645"/>
            <a:ext cx="184150" cy="1828800"/>
          </p:xfrm>
          <a:graphic>
            <a:graphicData uri="http://schemas.openxmlformats.org/presentationml/2006/ole">
              <mc:AlternateContent xmlns:mc="http://schemas.openxmlformats.org/markup-compatibility/2006">
                <mc:Choice xmlns:v="urn:schemas-microsoft-com:vml" Requires="v">
                  <p:oleObj spid="_x0000_s593118" name="Visio" r:id="rId12" imgW="273496" imgH="1332667" progId="">
                    <p:embed/>
                  </p:oleObj>
                </mc:Choice>
                <mc:Fallback>
                  <p:oleObj name="Visio" r:id="rId12" imgW="273496" imgH="1332667" progId="">
                    <p:embed/>
                    <p:pic>
                      <p:nvPicPr>
                        <p:cNvPr id="308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58546" y="2594645"/>
                          <a:ext cx="1841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32"/>
            <p:cNvSpPr>
              <a:spLocks noChangeArrowheads="1"/>
            </p:cNvSpPr>
            <p:nvPr/>
          </p:nvSpPr>
          <p:spPr bwMode="auto">
            <a:xfrm>
              <a:off x="467544" y="4215457"/>
              <a:ext cx="4464496" cy="1656184"/>
            </a:xfrm>
            <a:prstGeom prst="rect">
              <a:avLst/>
            </a:prstGeom>
            <a:noFill/>
            <a:ln w="9525">
              <a:noFill/>
              <a:miter lim="800000"/>
              <a:headEnd/>
              <a:tailEnd/>
            </a:ln>
          </p:spPr>
          <p:txBody>
            <a:bodyPr/>
            <a:lstStyle/>
            <a:p>
              <a:pPr marL="365760" indent="-256032">
                <a:spcBef>
                  <a:spcPts val="400"/>
                </a:spcBef>
                <a:spcAft>
                  <a:spcPts val="0"/>
                </a:spcAft>
                <a:buClr>
                  <a:srgbClr val="000099"/>
                </a:buClr>
                <a:buSzPct val="80000"/>
                <a:buFont typeface="Wingdings" pitchFamily="2" charset="2"/>
                <a:buChar char="§"/>
              </a:pPr>
              <a:endParaRPr lang="en-US" sz="2700" dirty="0">
                <a:latin typeface="+mn-lt"/>
                <a:cs typeface="Arial" pitchFamily="34" charset="0"/>
              </a:endParaRPr>
            </a:p>
          </p:txBody>
        </p:sp>
        <p:pic>
          <p:nvPicPr>
            <p:cNvPr id="13" name="Picture 12" descr="DSC01271.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372200" y="1124744"/>
              <a:ext cx="2267744" cy="1700808"/>
            </a:xfrm>
            <a:prstGeom prst="rect">
              <a:avLst/>
            </a:prstGeom>
          </p:spPr>
        </p:pic>
        <p:pic>
          <p:nvPicPr>
            <p:cNvPr id="14" name="Picture 9" descr="C:\Documents and Settings\soromrd\Local Settings\Temporary Internet Files\Content.IE5\MLUVWSEW\MC900383752[1].wmf"/>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499992" y="1988840"/>
              <a:ext cx="792088" cy="1368716"/>
            </a:xfrm>
            <a:prstGeom prst="rect">
              <a:avLst/>
            </a:prstGeom>
            <a:noFill/>
          </p:spPr>
        </p:pic>
      </p:grpSp>
      <p:graphicFrame>
        <p:nvGraphicFramePr>
          <p:cNvPr id="15" name="Object 4"/>
          <p:cNvGraphicFramePr>
            <a:graphicFrameLocks noChangeAspect="1"/>
          </p:cNvGraphicFramePr>
          <p:nvPr>
            <p:extLst>
              <p:ext uri="{D42A27DB-BD31-4B8C-83A1-F6EECF244321}">
                <p14:modId xmlns:p14="http://schemas.microsoft.com/office/powerpoint/2010/main" val="1938068826"/>
              </p:ext>
            </p:extLst>
          </p:nvPr>
        </p:nvGraphicFramePr>
        <p:xfrm>
          <a:off x="3617522" y="1340832"/>
          <a:ext cx="817563" cy="820737"/>
        </p:xfrm>
        <a:graphic>
          <a:graphicData uri="http://schemas.openxmlformats.org/presentationml/2006/ole">
            <mc:AlternateContent xmlns:mc="http://schemas.openxmlformats.org/markup-compatibility/2006">
              <mc:Choice xmlns:v="urn:schemas-microsoft-com:vml" Requires="v">
                <p:oleObj spid="_x0000_s593119" name="Visio" r:id="rId16" imgW="542050" imgH="542950" progId="">
                  <p:embed/>
                </p:oleObj>
              </mc:Choice>
              <mc:Fallback>
                <p:oleObj name="Visio" r:id="rId16" imgW="542050" imgH="542950" progId="">
                  <p:embed/>
                  <p:pic>
                    <p:nvPicPr>
                      <p:cNvPr id="3076" name="Object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17522" y="1340832"/>
                        <a:ext cx="817563" cy="82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 name="Picture 12" descr="http://t2.gstatic.com/images?q=tbn:ANd9GcTG1agmfYcJSDsgrtu_QIhcUnvChXteKx5BHV48mY2Mg4ZACJ7Qzmvdnq0">
            <a:hlinkClick r:id="rId18"/>
          </p:cNvPr>
          <p:cNvPicPr>
            <a:picLocks noChangeAspect="1" noChangeArrowheads="1"/>
          </p:cNvPicPr>
          <p:nvPr/>
        </p:nvPicPr>
        <p:blipFill>
          <a:blip r:embed="rId19" cstate="print"/>
          <a:srcRect/>
          <a:stretch>
            <a:fillRect/>
          </a:stretch>
        </p:blipFill>
        <p:spPr bwMode="auto">
          <a:xfrm>
            <a:off x="4429491" y="1349605"/>
            <a:ext cx="1200150" cy="828676"/>
          </a:xfrm>
          <a:prstGeom prst="rect">
            <a:avLst/>
          </a:prstGeom>
          <a:noFill/>
        </p:spPr>
      </p:pic>
      <p:sp>
        <p:nvSpPr>
          <p:cNvPr id="2" name="Content Placeholder 1"/>
          <p:cNvSpPr>
            <a:spLocks noGrp="1"/>
          </p:cNvSpPr>
          <p:nvPr>
            <p:ph idx="1"/>
          </p:nvPr>
        </p:nvSpPr>
        <p:spPr>
          <a:xfrm>
            <a:off x="607676" y="4182000"/>
            <a:ext cx="3701206" cy="1770520"/>
          </a:xfrm>
        </p:spPr>
        <p:txBody>
          <a:bodyPr/>
          <a:lstStyle/>
          <a:p>
            <a:r>
              <a:rPr lang="en-US" dirty="0"/>
              <a:t>Communicate with the field teams at regular intervals</a:t>
            </a:r>
          </a:p>
          <a:p>
            <a:endParaRPr lang="en-US" dirty="0"/>
          </a:p>
        </p:txBody>
      </p:sp>
    </p:spTree>
    <p:extLst>
      <p:ext uri="{BB962C8B-B14F-4D97-AF65-F5344CB8AC3E}">
        <p14:creationId xmlns:p14="http://schemas.microsoft.com/office/powerpoint/2010/main" val="3673997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normAutofit/>
          </a:bodyPr>
          <a:lstStyle/>
          <a:p>
            <a:r>
              <a:rPr lang="en-US" dirty="0">
                <a:solidFill>
                  <a:schemeClr val="bg1"/>
                </a:solidFill>
                <a:latin typeface="Arial" panose="020B0604020202020204" pitchFamily="34" charset="0"/>
                <a:cs typeface="Arial" panose="020B0604020202020204" pitchFamily="34" charset="0"/>
              </a:rPr>
              <a:t>Recording Field Data</a:t>
            </a:r>
          </a:p>
        </p:txBody>
      </p:sp>
    </p:spTree>
    <p:extLst>
      <p:ext uri="{BB962C8B-B14F-4D97-AF65-F5344CB8AC3E}">
        <p14:creationId xmlns:p14="http://schemas.microsoft.com/office/powerpoint/2010/main" val="29325794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txDef>
      <a:spPr bwMode="auto">
        <a:noFill/>
        <a:ln w="9525">
          <a:noFill/>
          <a:miter lim="800000"/>
          <a:headEnd/>
          <a:tailEnd/>
        </a:ln>
      </a:spPr>
      <a:bodyPr wrap="square">
        <a:spAutoFit/>
      </a:bodyPr>
      <a:lstStyle>
        <a:defPPr indent="287338">
          <a:spcBef>
            <a:spcPct val="50000"/>
          </a:spcBef>
          <a:buFontTx/>
          <a:buChar char="•"/>
          <a:defRPr sz="2000" dirty="0">
            <a:latin typeface="Calibri" panose="020F0502020204030204" pitchFamily="34" charset="0"/>
          </a:defRPr>
        </a:defPPr>
      </a:lstStyle>
    </a:txDef>
  </a:objectDefaults>
  <a:extraClrSchemeLst/>
</a:theme>
</file>

<file path=ppt/theme/theme2.xml><?xml version="1.0" encoding="utf-8"?>
<a:theme xmlns:a="http://schemas.openxmlformats.org/drawingml/2006/main" name="1_Concours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MS-100 Introduction to the FRMAC Monitoring Division 2020 r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9653</TotalTime>
  <Words>3126</Words>
  <Application>Microsoft Office PowerPoint</Application>
  <PresentationFormat>On-screen Show (4:3)</PresentationFormat>
  <Paragraphs>212</Paragraphs>
  <Slides>25</Slides>
  <Notes>24</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25</vt:i4>
      </vt:variant>
    </vt:vector>
  </HeadingPairs>
  <TitlesOfParts>
    <vt:vector size="39" baseType="lpstr">
      <vt:lpstr>Arial</vt:lpstr>
      <vt:lpstr>Calibri</vt:lpstr>
      <vt:lpstr>Century Gothic</vt:lpstr>
      <vt:lpstr>Lucida Sans Unicode</vt:lpstr>
      <vt:lpstr>Palatino Linotype</vt:lpstr>
      <vt:lpstr>Verdana</vt:lpstr>
      <vt:lpstr>Wingdings</vt:lpstr>
      <vt:lpstr>Wingdings 2</vt:lpstr>
      <vt:lpstr>Wingdings 3</vt:lpstr>
      <vt:lpstr>Concourse</vt:lpstr>
      <vt:lpstr>1_Concourse</vt:lpstr>
      <vt:lpstr>MS-100 Introduction to the FRMAC Monitoring Division 2020 r0</vt:lpstr>
      <vt:lpstr>1_Office Theme</vt:lpstr>
      <vt:lpstr>Visio</vt:lpstr>
      <vt:lpstr>Federal Radiological Monitoring and Assessment Center        Monitoring and Sampling Division Training</vt:lpstr>
      <vt:lpstr>MS-50 Module 4 Outline</vt:lpstr>
      <vt:lpstr>Forms</vt:lpstr>
      <vt:lpstr>Field Team Instructions</vt:lpstr>
      <vt:lpstr>Ideal Workflow</vt:lpstr>
      <vt:lpstr>ICS-204FRMAC Field Team Instructions</vt:lpstr>
      <vt:lpstr>Field Monitoring Team Assignment</vt:lpstr>
      <vt:lpstr>Change in Plans</vt:lpstr>
      <vt:lpstr>Recording Field Data</vt:lpstr>
      <vt:lpstr>What Makes a Good Record</vt:lpstr>
      <vt:lpstr>Daily Instrument QC Check</vt:lpstr>
      <vt:lpstr>Field Monitoring Log</vt:lpstr>
      <vt:lpstr>Sample Control Form and Chain of Custody</vt:lpstr>
      <vt:lpstr>RadResponder Network</vt:lpstr>
      <vt:lpstr>RadResponder App</vt:lpstr>
      <vt:lpstr>electronic FRMAC (eFRMAC)</vt:lpstr>
      <vt:lpstr>RAMS</vt:lpstr>
      <vt:lpstr>DFM – Digital Field Monitoring Program</vt:lpstr>
      <vt:lpstr>RAMS/RadResponder manages data…</vt:lpstr>
      <vt:lpstr>Documents and References</vt:lpstr>
      <vt:lpstr>FRMAC Manuals </vt:lpstr>
      <vt:lpstr>Other Federal Manuals</vt:lpstr>
      <vt:lpstr>If you have any questions about FRMAC, please contact:</vt:lpstr>
      <vt:lpstr>Conclusion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MS-50 Module 4</dc:title>
  <dc:creator>FRMAC Monitoring Division</dc:creator>
  <cp:lastModifiedBy>Gwin, Jeremy</cp:lastModifiedBy>
  <cp:revision>440</cp:revision>
  <cp:lastPrinted>2018-10-12T16:29:25Z</cp:lastPrinted>
  <dcterms:created xsi:type="dcterms:W3CDTF">2004-07-22T18:34:23Z</dcterms:created>
  <dcterms:modified xsi:type="dcterms:W3CDTF">2020-12-29T21:22:57Z</dcterms:modified>
</cp:coreProperties>
</file>